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2.xml" ContentType="application/vnd.openxmlformats-officedocument.drawingml.chart+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rts/chart3.xml" ContentType="application/vnd.openxmlformats-officedocument.drawingml.chart+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rts/chart4.xml" ContentType="application/vnd.openxmlformats-officedocument.drawingml.chart+xml"/>
  <Override PartName="/ppt/charts/style1.xml" ContentType="application/vnd.ms-office.chartstyle+xml"/>
  <Override PartName="/ppt/charts/colors1.xml" ContentType="application/vnd.ms-office.chartcolorstyle+xml"/>
  <Override PartName="/ppt/charts/chart5.xml" ContentType="application/vnd.openxmlformats-officedocument.drawingml.chart+xml"/>
  <Override PartName="/ppt/charts/style2.xml" ContentType="application/vnd.ms-office.chartstyle+xml"/>
  <Override PartName="/ppt/charts/colors2.xml" ContentType="application/vnd.ms-office.chartcolorstyle+xml"/>
  <Override PartName="/ppt/charts/chart6.xml" ContentType="application/vnd.openxmlformats-officedocument.drawingml.chart+xml"/>
  <Override PartName="/ppt/charts/style3.xml" ContentType="application/vnd.ms-office.chartstyle+xml"/>
  <Override PartName="/ppt/charts/colors3.xml" ContentType="application/vnd.ms-office.chartcolorstyle+xml"/>
  <Override PartName="/ppt/charts/chart7.xml" ContentType="application/vnd.openxmlformats-officedocument.drawingml.chart+xml"/>
  <Override PartName="/ppt/charts/style4.xml" ContentType="application/vnd.ms-office.chartstyle+xml"/>
  <Override PartName="/ppt/charts/colors4.xml" ContentType="application/vnd.ms-office.chartcolorstyle+xml"/>
  <Override PartName="/ppt/charts/chart8.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21.xml" ContentType="application/vnd.openxmlformats-officedocument.presentationml.notesSlide+xml"/>
  <Override PartName="/ppt/charts/chart9.xml" ContentType="application/vnd.openxmlformats-officedocument.drawingml.chart+xml"/>
  <Override PartName="/ppt/charts/chart10.xml" ContentType="application/vnd.openxmlformats-officedocument.drawingml.chart+xml"/>
  <Override PartName="/ppt/notesSlides/notesSlide22.xml" ContentType="application/vnd.openxmlformats-officedocument.presentationml.notesSlide+xml"/>
  <Override PartName="/ppt/charts/chart11.xml" ContentType="application/vnd.openxmlformats-officedocument.drawingml.chart+xml"/>
  <Override PartName="/ppt/charts/chart12.xml" ContentType="application/vnd.openxmlformats-officedocument.drawingml.chart+xml"/>
  <Override PartName="/ppt/notesSlides/notesSlide23.xml" ContentType="application/vnd.openxmlformats-officedocument.presentationml.notesSlide+xml"/>
  <Override PartName="/ppt/charts/chart13.xml" ContentType="application/vnd.openxmlformats-officedocument.drawingml.chart+xml"/>
  <Override PartName="/ppt/charts/chart14.xml" ContentType="application/vnd.openxmlformats-officedocument.drawingml.chart+xml"/>
  <Override PartName="/ppt/notesSlides/notesSlide24.xml" ContentType="application/vnd.openxmlformats-officedocument.presentationml.notesSlide+xml"/>
  <Override PartName="/ppt/charts/chart15.xml" ContentType="application/vnd.openxmlformats-officedocument.drawingml.chart+xml"/>
  <Override PartName="/ppt/notesSlides/notesSlide25.xml" ContentType="application/vnd.openxmlformats-officedocument.presentationml.notesSlide+xml"/>
  <Override PartName="/ppt/charts/chart16.xml" ContentType="application/vnd.openxmlformats-officedocument.drawingml.chart+xml"/>
  <Override PartName="/ppt/charts/style6.xml" ContentType="application/vnd.ms-office.chartstyle+xml"/>
  <Override PartName="/ppt/charts/colors6.xml" ContentType="application/vnd.ms-office.chartcolorstyle+xml"/>
  <Override PartName="/ppt/charts/chart17.xml" ContentType="application/vnd.openxmlformats-officedocument.drawingml.chart+xml"/>
  <Override PartName="/ppt/charts/style7.xml" ContentType="application/vnd.ms-office.chartstyle+xml"/>
  <Override PartName="/ppt/charts/colors7.xml" ContentType="application/vnd.ms-office.chartcolorstyle+xml"/>
  <Override PartName="/ppt/charts/chart18.xml" ContentType="application/vnd.openxmlformats-officedocument.drawingml.chart+xml"/>
  <Override PartName="/ppt/charts/style8.xml" ContentType="application/vnd.ms-office.chartstyle+xml"/>
  <Override PartName="/ppt/charts/colors8.xml" ContentType="application/vnd.ms-office.chartcolorstyle+xml"/>
  <Override PartName="/ppt/charts/chart19.xml" ContentType="application/vnd.openxmlformats-officedocument.drawingml.chart+xml"/>
  <Override PartName="/ppt/charts/style9.xml" ContentType="application/vnd.ms-office.chartstyle+xml"/>
  <Override PartName="/ppt/charts/colors9.xml" ContentType="application/vnd.ms-office.chartcolorstyle+xml"/>
  <Override PartName="/ppt/charts/chart20.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21.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22.xml" ContentType="application/vnd.openxmlformats-officedocument.drawingml.chart+xml"/>
  <Override PartName="/ppt/charts/style12.xml" ContentType="application/vnd.ms-office.chartstyle+xml"/>
  <Override PartName="/ppt/charts/colors12.xml" ContentType="application/vnd.ms-office.chartcolorstyle+xml"/>
  <Override PartName="/ppt/notesSlides/notesSlide26.xml" ContentType="application/vnd.openxmlformats-officedocument.presentationml.notesSlide+xml"/>
  <Override PartName="/ppt/charts/chart23.xml" ContentType="application/vnd.openxmlformats-officedocument.drawingml.chart+xml"/>
  <Override PartName="/ppt/charts/style13.xml" ContentType="application/vnd.ms-office.chartstyle+xml"/>
  <Override PartName="/ppt/charts/colors13.xml" ContentType="application/vnd.ms-office.chartcolorstyl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65"/>
  </p:notesMasterIdLst>
  <p:sldIdLst>
    <p:sldId id="257" r:id="rId2"/>
    <p:sldId id="258" r:id="rId3"/>
    <p:sldId id="259" r:id="rId4"/>
    <p:sldId id="261" r:id="rId5"/>
    <p:sldId id="277" r:id="rId6"/>
    <p:sldId id="278" r:id="rId7"/>
    <p:sldId id="324" r:id="rId8"/>
    <p:sldId id="323" r:id="rId9"/>
    <p:sldId id="284" r:id="rId10"/>
    <p:sldId id="285" r:id="rId11"/>
    <p:sldId id="317" r:id="rId12"/>
    <p:sldId id="280" r:id="rId13"/>
    <p:sldId id="286" r:id="rId14"/>
    <p:sldId id="322" r:id="rId15"/>
    <p:sldId id="287" r:id="rId16"/>
    <p:sldId id="288" r:id="rId17"/>
    <p:sldId id="289" r:id="rId18"/>
    <p:sldId id="291" r:id="rId19"/>
    <p:sldId id="267" r:id="rId20"/>
    <p:sldId id="263" r:id="rId21"/>
    <p:sldId id="290" r:id="rId22"/>
    <p:sldId id="309" r:id="rId23"/>
    <p:sldId id="298" r:id="rId24"/>
    <p:sldId id="299" r:id="rId25"/>
    <p:sldId id="325" r:id="rId26"/>
    <p:sldId id="307" r:id="rId27"/>
    <p:sldId id="308" r:id="rId28"/>
    <p:sldId id="327" r:id="rId29"/>
    <p:sldId id="305" r:id="rId30"/>
    <p:sldId id="306" r:id="rId31"/>
    <p:sldId id="326" r:id="rId32"/>
    <p:sldId id="283" r:id="rId33"/>
    <p:sldId id="294" r:id="rId34"/>
    <p:sldId id="295" r:id="rId35"/>
    <p:sldId id="296" r:id="rId36"/>
    <p:sldId id="297" r:id="rId37"/>
    <p:sldId id="293" r:id="rId38"/>
    <p:sldId id="304" r:id="rId39"/>
    <p:sldId id="302" r:id="rId40"/>
    <p:sldId id="303" r:id="rId41"/>
    <p:sldId id="316" r:id="rId42"/>
    <p:sldId id="310" r:id="rId43"/>
    <p:sldId id="328" r:id="rId44"/>
    <p:sldId id="336" r:id="rId45"/>
    <p:sldId id="311" r:id="rId46"/>
    <p:sldId id="313" r:id="rId47"/>
    <p:sldId id="318" r:id="rId48"/>
    <p:sldId id="332" r:id="rId49"/>
    <p:sldId id="319" r:id="rId50"/>
    <p:sldId id="333" r:id="rId51"/>
    <p:sldId id="320" r:id="rId52"/>
    <p:sldId id="335" r:id="rId53"/>
    <p:sldId id="321" r:id="rId54"/>
    <p:sldId id="330" r:id="rId55"/>
    <p:sldId id="329" r:id="rId56"/>
    <p:sldId id="337" r:id="rId57"/>
    <p:sldId id="338" r:id="rId58"/>
    <p:sldId id="339" r:id="rId59"/>
    <p:sldId id="340" r:id="rId60"/>
    <p:sldId id="341" r:id="rId61"/>
    <p:sldId id="342" r:id="rId62"/>
    <p:sldId id="343" r:id="rId63"/>
    <p:sldId id="274" r:id="rId64"/>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1pPr>
    <a:lvl2pPr marL="0" marR="0" indent="2286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6D77"/>
    <a:srgbClr val="C597A2"/>
    <a:srgbClr val="EACEF2"/>
    <a:srgbClr val="88909B"/>
    <a:srgbClr val="C5969B"/>
    <a:srgbClr val="C7A26C"/>
    <a:srgbClr val="282C34"/>
    <a:srgbClr val="0079C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a:tcStyle>
        <a:tcBdr/>
        <a:fill>
          <a:solidFill>
            <a:srgbClr val="C3C2C2"/>
          </a:solidFill>
        </a:fill>
      </a:tcStyle>
    </a:band2H>
    <a:firstCol>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5940675A-B579-460E-94D1-54222C63F5DA}" styleName="스타일 없음, 표 눈금">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스타일 없음, 눈금 없음">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0050" autoAdjust="0"/>
  </p:normalViewPr>
  <p:slideViewPr>
    <p:cSldViewPr snapToGrid="0">
      <p:cViewPr varScale="1">
        <p:scale>
          <a:sx n="39" d="100"/>
          <a:sy n="39" d="100"/>
        </p:scale>
        <p:origin x="163"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10.xml.rels><?xml version="1.0" encoding="UTF-8" standalone="yes"?>
<Relationships xmlns="http://schemas.openxmlformats.org/package/2006/relationships"><Relationship Id="rId1" Type="http://schemas.openxmlformats.org/officeDocument/2006/relationships/oleObject" Target="file:///C:\Users\Stitch\Downloads\&#49324;&#50857;&#51088;%20&#51025;&#45813;.xlsx" TargetMode="External"/></Relationships>
</file>

<file path=ppt/charts/_rels/chart11.xml.rels><?xml version="1.0" encoding="UTF-8" standalone="yes"?>
<Relationships xmlns="http://schemas.openxmlformats.org/package/2006/relationships"><Relationship Id="rId1" Type="http://schemas.openxmlformats.org/officeDocument/2006/relationships/oleObject" Target="file:///C:\Users\Stitch\Downloads\&#49324;&#50857;&#51088;%20&#51025;&#45813;.xlsx" TargetMode="External"/></Relationships>
</file>

<file path=ppt/charts/_rels/chart12.xml.rels><?xml version="1.0" encoding="UTF-8" standalone="yes"?>
<Relationships xmlns="http://schemas.openxmlformats.org/package/2006/relationships"><Relationship Id="rId1" Type="http://schemas.openxmlformats.org/officeDocument/2006/relationships/oleObject" Target="file:///C:\Users\Stitch\Downloads\&#49324;&#50857;&#51088;%20&#51025;&#45813;.xlsx" TargetMode="External"/></Relationships>
</file>

<file path=ppt/charts/_rels/chart13.xml.rels><?xml version="1.0" encoding="UTF-8" standalone="yes"?>
<Relationships xmlns="http://schemas.openxmlformats.org/package/2006/relationships"><Relationship Id="rId1" Type="http://schemas.openxmlformats.org/officeDocument/2006/relationships/oleObject" Target="file:///C:\Users\Stitch\Downloads\&#49324;&#50857;&#51088;%20&#51025;&#45813;.xlsx" TargetMode="External"/></Relationships>
</file>

<file path=ppt/charts/_rels/chart14.xml.rels><?xml version="1.0" encoding="UTF-8" standalone="yes"?>
<Relationships xmlns="http://schemas.openxmlformats.org/package/2006/relationships"><Relationship Id="rId1" Type="http://schemas.openxmlformats.org/officeDocument/2006/relationships/oleObject" Target="file:///C:\Users\Stitch\Downloads\&#49324;&#50857;&#51088;%20&#51025;&#45813;.xlsx" TargetMode="External"/></Relationships>
</file>

<file path=ppt/charts/_rels/chart15.xml.rels><?xml version="1.0" encoding="UTF-8" standalone="yes"?>
<Relationships xmlns="http://schemas.openxmlformats.org/package/2006/relationships"><Relationship Id="rId1" Type="http://schemas.openxmlformats.org/officeDocument/2006/relationships/oleObject" Target="file:///C:\Users\Stitch\Downloads\&#49324;&#50857;&#51088;%20&#51025;&#45813;.xlsx" TargetMode="External"/></Relationships>
</file>

<file path=ppt/charts/_rels/chart16.xml.rels><?xml version="1.0" encoding="UTF-8" standalone="yes"?>
<Relationships xmlns="http://schemas.openxmlformats.org/package/2006/relationships"><Relationship Id="rId3" Type="http://schemas.openxmlformats.org/officeDocument/2006/relationships/oleObject" Target="file:///C:\Users\consi\Downloads\&#49324;&#50857;&#51088;%20&#51025;&#45813;.xlsx" TargetMode="External"/><Relationship Id="rId2" Type="http://schemas.microsoft.com/office/2011/relationships/chartColorStyle" Target="colors6.xml"/><Relationship Id="rId1" Type="http://schemas.microsoft.com/office/2011/relationships/chartStyle" Target="style6.xml"/></Relationships>
</file>

<file path=ppt/charts/_rels/chart17.xml.rels><?xml version="1.0" encoding="UTF-8" standalone="yes"?>
<Relationships xmlns="http://schemas.openxmlformats.org/package/2006/relationships"><Relationship Id="rId3" Type="http://schemas.openxmlformats.org/officeDocument/2006/relationships/oleObject" Target="file:///C:\Users\consi\Downloads\&#49324;&#50857;&#51088;%20&#51025;&#45813;.xlsx" TargetMode="External"/><Relationship Id="rId2" Type="http://schemas.microsoft.com/office/2011/relationships/chartColorStyle" Target="colors7.xml"/><Relationship Id="rId1" Type="http://schemas.microsoft.com/office/2011/relationships/chartStyle" Target="style7.xml"/></Relationships>
</file>

<file path=ppt/charts/_rels/chart18.xml.rels><?xml version="1.0" encoding="UTF-8" standalone="yes"?>
<Relationships xmlns="http://schemas.openxmlformats.org/package/2006/relationships"><Relationship Id="rId3" Type="http://schemas.openxmlformats.org/officeDocument/2006/relationships/oleObject" Target="file:///C:\Users\consi\Downloads\&#49324;&#50857;&#51088;%20&#51025;&#45813;.xlsx" TargetMode="External"/><Relationship Id="rId2" Type="http://schemas.microsoft.com/office/2011/relationships/chartColorStyle" Target="colors8.xml"/><Relationship Id="rId1" Type="http://schemas.microsoft.com/office/2011/relationships/chartStyle" Target="style8.xml"/></Relationships>
</file>

<file path=ppt/charts/_rels/chart19.xml.rels><?xml version="1.0" encoding="UTF-8" standalone="yes"?>
<Relationships xmlns="http://schemas.openxmlformats.org/package/2006/relationships"><Relationship Id="rId3" Type="http://schemas.openxmlformats.org/officeDocument/2006/relationships/oleObject" Target="file:///C:\Users\consi\Downloads\&#49324;&#50857;&#51088;%20&#51025;&#45813;.xlsx" TargetMode="External"/><Relationship Id="rId2" Type="http://schemas.microsoft.com/office/2011/relationships/chartColorStyle" Target="colors9.xml"/><Relationship Id="rId1" Type="http://schemas.microsoft.com/office/2011/relationships/chartStyle" Target="style9.xml"/></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20.xml.rels><?xml version="1.0" encoding="UTF-8" standalone="yes"?>
<Relationships xmlns="http://schemas.openxmlformats.org/package/2006/relationships"><Relationship Id="rId3" Type="http://schemas.openxmlformats.org/officeDocument/2006/relationships/oleObject" Target="file:///C:\Users\consi\Downloads\&#49324;&#50857;&#51088;%20&#51025;&#45813;.xlsx" TargetMode="External"/><Relationship Id="rId2" Type="http://schemas.microsoft.com/office/2011/relationships/chartColorStyle" Target="colors10.xml"/><Relationship Id="rId1" Type="http://schemas.microsoft.com/office/2011/relationships/chartStyle" Target="style10.xml"/></Relationships>
</file>

<file path=ppt/charts/_rels/chart21.xml.rels><?xml version="1.0" encoding="UTF-8" standalone="yes"?>
<Relationships xmlns="http://schemas.openxmlformats.org/package/2006/relationships"><Relationship Id="rId3" Type="http://schemas.openxmlformats.org/officeDocument/2006/relationships/oleObject" Target="file:///C:\Users\consi\Downloads\&#49324;&#50857;&#51088;%20&#51025;&#45813;.xlsx" TargetMode="External"/><Relationship Id="rId2" Type="http://schemas.microsoft.com/office/2011/relationships/chartColorStyle" Target="colors11.xml"/><Relationship Id="rId1" Type="http://schemas.microsoft.com/office/2011/relationships/chartStyle" Target="style11.xml"/></Relationships>
</file>

<file path=ppt/charts/_rels/chart22.xml.rels><?xml version="1.0" encoding="UTF-8" standalone="yes"?>
<Relationships xmlns="http://schemas.openxmlformats.org/package/2006/relationships"><Relationship Id="rId3" Type="http://schemas.openxmlformats.org/officeDocument/2006/relationships/oleObject" Target="file:///C:\Users\consi\Downloads\&#49324;&#50857;&#51088;%20&#51025;&#45813;.xlsx" TargetMode="External"/><Relationship Id="rId2" Type="http://schemas.microsoft.com/office/2011/relationships/chartColorStyle" Target="colors12.xml"/><Relationship Id="rId1" Type="http://schemas.microsoft.com/office/2011/relationships/chartStyle" Target="style12.xml"/></Relationships>
</file>

<file path=ppt/charts/_rels/chart23.xml.rels><?xml version="1.0" encoding="UTF-8" standalone="yes"?>
<Relationships xmlns="http://schemas.openxmlformats.org/package/2006/relationships"><Relationship Id="rId3" Type="http://schemas.openxmlformats.org/officeDocument/2006/relationships/oleObject" Target="file:///C:\Users\consi\Downloads\&#49324;&#50857;&#51088;%20&#51025;&#45813;.xlsx" TargetMode="External"/><Relationship Id="rId2" Type="http://schemas.microsoft.com/office/2011/relationships/chartColorStyle" Target="colors13.xml"/><Relationship Id="rId1" Type="http://schemas.microsoft.com/office/2011/relationships/chartStyle" Target="style13.xml"/></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3" Type="http://schemas.openxmlformats.org/officeDocument/2006/relationships/oleObject" Target="file:///C:\Users\consi\Downloads\&#49324;&#50857;&#51088;%20&#51025;&#45813;.xlsx" TargetMode="External"/><Relationship Id="rId2" Type="http://schemas.microsoft.com/office/2011/relationships/chartColorStyle" Target="colors1.xml"/><Relationship Id="rId1" Type="http://schemas.microsoft.com/office/2011/relationships/chartStyle" Target="style1.xml"/></Relationships>
</file>

<file path=ppt/charts/_rels/chart5.xml.rels><?xml version="1.0" encoding="UTF-8" standalone="yes"?>
<Relationships xmlns="http://schemas.openxmlformats.org/package/2006/relationships"><Relationship Id="rId3" Type="http://schemas.openxmlformats.org/officeDocument/2006/relationships/oleObject" Target="file:///C:\Users\consi\Downloads\&#49324;&#50857;&#51088;%20&#51025;&#45813;.xlsx" TargetMode="External"/><Relationship Id="rId2" Type="http://schemas.microsoft.com/office/2011/relationships/chartColorStyle" Target="colors2.xml"/><Relationship Id="rId1" Type="http://schemas.microsoft.com/office/2011/relationships/chartStyle" Target="style2.xml"/></Relationships>
</file>

<file path=ppt/charts/_rels/chart6.xml.rels><?xml version="1.0" encoding="UTF-8" standalone="yes"?>
<Relationships xmlns="http://schemas.openxmlformats.org/package/2006/relationships"><Relationship Id="rId3" Type="http://schemas.openxmlformats.org/officeDocument/2006/relationships/oleObject" Target="file:///C:\Users\consi\Downloads\&#49324;&#50857;&#51088;%20&#51025;&#45813;.xlsx" TargetMode="External"/><Relationship Id="rId2" Type="http://schemas.microsoft.com/office/2011/relationships/chartColorStyle" Target="colors3.xml"/><Relationship Id="rId1" Type="http://schemas.microsoft.com/office/2011/relationships/chartStyle" Target="style3.xml"/></Relationships>
</file>

<file path=ppt/charts/_rels/chart7.xml.rels><?xml version="1.0" encoding="UTF-8" standalone="yes"?>
<Relationships xmlns="http://schemas.openxmlformats.org/package/2006/relationships"><Relationship Id="rId3" Type="http://schemas.openxmlformats.org/officeDocument/2006/relationships/oleObject" Target="file:///C:\Users\consi\Downloads\&#49324;&#50857;&#51088;%20&#51025;&#45813;.xlsx" TargetMode="External"/><Relationship Id="rId2" Type="http://schemas.microsoft.com/office/2011/relationships/chartColorStyle" Target="colors4.xml"/><Relationship Id="rId1" Type="http://schemas.microsoft.com/office/2011/relationships/chartStyle" Target="style4.xml"/></Relationships>
</file>

<file path=ppt/charts/_rels/chart8.xml.rels><?xml version="1.0" encoding="UTF-8" standalone="yes"?>
<Relationships xmlns="http://schemas.openxmlformats.org/package/2006/relationships"><Relationship Id="rId3" Type="http://schemas.openxmlformats.org/officeDocument/2006/relationships/oleObject" Target="file:///C:\Users\consi\Downloads\&#49324;&#50857;&#51088;%20&#51025;&#45813;.xlsx" TargetMode="External"/><Relationship Id="rId2" Type="http://schemas.microsoft.com/office/2011/relationships/chartColorStyle" Target="colors5.xml"/><Relationship Id="rId1" Type="http://schemas.microsoft.com/office/2011/relationships/chartStyle" Target="style5.xml"/></Relationships>
</file>

<file path=ppt/charts/_rels/chart9.xml.rels><?xml version="1.0" encoding="UTF-8" standalone="yes"?>
<Relationships xmlns="http://schemas.openxmlformats.org/package/2006/relationships"><Relationship Id="rId1" Type="http://schemas.openxmlformats.org/officeDocument/2006/relationships/oleObject" Target="file:///C:\Users\Stitch\Downloads\&#49324;&#50857;&#51088;%20&#51025;&#45813;.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2400" b="0" i="0" u="none" strike="noStrike" kern="1200" spc="0" baseline="0">
              <a:solidFill>
                <a:schemeClr val="tx1">
                  <a:lumMod val="65000"/>
                  <a:lumOff val="35000"/>
                </a:schemeClr>
              </a:solidFill>
              <a:latin typeface="+mn-lt"/>
              <a:ea typeface="+mn-ea"/>
              <a:cs typeface="+mn-cs"/>
            </a:defRPr>
          </a:pPr>
          <a:endParaRPr lang="ko-KR"/>
        </a:p>
      </c:txPr>
    </c:title>
    <c:autoTitleDeleted val="0"/>
    <c:plotArea>
      <c:layout/>
      <c:lineChart>
        <c:grouping val="standard"/>
        <c:varyColors val="0"/>
        <c:ser>
          <c:idx val="0"/>
          <c:order val="0"/>
          <c:tx>
            <c:strRef>
              <c:f>Sheet1!$B$1</c:f>
              <c:strCache>
                <c:ptCount val="1"/>
                <c:pt idx="0">
                  <c:v>댓글 수</c:v>
                </c:pt>
              </c:strCache>
            </c:strRef>
          </c:tx>
          <c:spPr>
            <a:ln w="63500" cap="rnd">
              <a:solidFill>
                <a:schemeClr val="accent1">
                  <a:lumMod val="20000"/>
                  <a:lumOff val="80000"/>
                </a:schemeClr>
              </a:solidFill>
              <a:round/>
            </a:ln>
            <a:effectLst/>
          </c:spPr>
          <c:marker>
            <c:symbol val="none"/>
          </c:marker>
          <c:dPt>
            <c:idx val="4"/>
            <c:bubble3D val="0"/>
            <c:extLst>
              <c:ext xmlns:c16="http://schemas.microsoft.com/office/drawing/2014/chart" uri="{C3380CC4-5D6E-409C-BE32-E72D297353CC}">
                <c16:uniqueId val="{00000004-8450-4620-B752-56F187F32BB2}"/>
              </c:ext>
            </c:extLst>
          </c:dPt>
          <c:dLbls>
            <c:dLbl>
              <c:idx val="2"/>
              <c:layout>
                <c:manualLayout>
                  <c:x val="-3.6237766740121163E-2"/>
                  <c:y val="-7.8533454938668021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8450-4620-B752-56F187F32BB2}"/>
                </c:ext>
              </c:extLst>
            </c:dLbl>
            <c:dLbl>
              <c:idx val="4"/>
              <c:layout>
                <c:manualLayout>
                  <c:x val="-2.5307698835622301E-2"/>
                  <c:y val="-8.8233029086629805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8450-4620-B752-56F187F32BB2}"/>
                </c:ext>
              </c:extLst>
            </c:dLbl>
            <c:spPr>
              <a:noFill/>
              <a:ln>
                <a:noFill/>
              </a:ln>
              <a:effectLst/>
            </c:spPr>
            <c:txPr>
              <a:bodyPr rot="0" spcFirstLastPara="1" vertOverflow="ellipsis" vert="horz" wrap="square" lIns="38100" tIns="19050" rIns="38100" bIns="18000" anchor="ctr" anchorCtr="1">
                <a:spAutoFit/>
              </a:bodyPr>
              <a:lstStyle/>
              <a:p>
                <a:pPr>
                  <a:defRPr sz="2400" b="0" i="0" u="none" strike="noStrike" kern="1200" baseline="0">
                    <a:solidFill>
                      <a:schemeClr val="accent1">
                        <a:lumMod val="75000"/>
                      </a:schemeClr>
                    </a:solidFill>
                    <a:latin typeface="+mn-lt"/>
                    <a:ea typeface="+mn-ea"/>
                    <a:cs typeface="+mn-cs"/>
                  </a:defRPr>
                </a:pPr>
                <a:endParaRPr lang="ko-KR"/>
              </a:p>
            </c:txPr>
            <c:dLblPos val="t"/>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rgbClr val="000000">
                          <a:alpha val="0"/>
                        </a:srgbClr>
                      </a:solidFill>
                      <a:round/>
                    </a:ln>
                    <a:effectLst/>
                  </c:spPr>
                </c15:leaderLines>
              </c:ext>
            </c:extLst>
          </c:dLbls>
          <c:cat>
            <c:strRef>
              <c:f>Sheet1!$A$2:$A$8</c:f>
              <c:strCache>
                <c:ptCount val="7"/>
                <c:pt idx="0">
                  <c:v>2개</c:v>
                </c:pt>
                <c:pt idx="1">
                  <c:v>5개</c:v>
                </c:pt>
                <c:pt idx="2">
                  <c:v>10개</c:v>
                </c:pt>
                <c:pt idx="3">
                  <c:v>50개</c:v>
                </c:pt>
                <c:pt idx="4">
                  <c:v>100개</c:v>
                </c:pt>
                <c:pt idx="5">
                  <c:v>500개</c:v>
                </c:pt>
                <c:pt idx="6">
                  <c:v>1000개</c:v>
                </c:pt>
              </c:strCache>
            </c:strRef>
          </c:cat>
          <c:val>
            <c:numRef>
              <c:f>Sheet1!$B$2:$B$8</c:f>
              <c:numCache>
                <c:formatCode>General</c:formatCode>
                <c:ptCount val="7"/>
                <c:pt idx="0">
                  <c:v>334</c:v>
                </c:pt>
                <c:pt idx="1">
                  <c:v>271</c:v>
                </c:pt>
                <c:pt idx="2">
                  <c:v>299</c:v>
                </c:pt>
                <c:pt idx="3">
                  <c:v>477</c:v>
                </c:pt>
                <c:pt idx="4">
                  <c:v>118</c:v>
                </c:pt>
                <c:pt idx="5">
                  <c:v>110</c:v>
                </c:pt>
                <c:pt idx="6">
                  <c:v>1</c:v>
                </c:pt>
              </c:numCache>
            </c:numRef>
          </c:val>
          <c:smooth val="0"/>
          <c:extLst>
            <c:ext xmlns:c16="http://schemas.microsoft.com/office/drawing/2014/chart" uri="{C3380CC4-5D6E-409C-BE32-E72D297353CC}">
              <c16:uniqueId val="{00000000-8450-4620-B752-56F187F32BB2}"/>
            </c:ext>
          </c:extLst>
        </c:ser>
        <c:dLbls>
          <c:dLblPos val="t"/>
          <c:showLegendKey val="0"/>
          <c:showVal val="1"/>
          <c:showCatName val="0"/>
          <c:showSerName val="0"/>
          <c:showPercent val="0"/>
          <c:showBubbleSize val="0"/>
        </c:dLbls>
        <c:smooth val="0"/>
        <c:axId val="341719647"/>
        <c:axId val="341718815"/>
      </c:lineChart>
      <c:catAx>
        <c:axId val="341719647"/>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ko-KR"/>
          </a:p>
        </c:txPr>
        <c:crossAx val="341718815"/>
        <c:crosses val="autoZero"/>
        <c:auto val="1"/>
        <c:lblAlgn val="ctr"/>
        <c:lblOffset val="100"/>
        <c:noMultiLvlLbl val="0"/>
      </c:catAx>
      <c:valAx>
        <c:axId val="341718815"/>
        <c:scaling>
          <c:orientation val="minMax"/>
        </c:scaling>
        <c:delete val="0"/>
        <c:axPos val="l"/>
        <c:majorGridlines>
          <c:spPr>
            <a:ln w="9525" cap="flat" cmpd="sng" algn="ctr">
              <a:solidFill>
                <a:schemeClr val="bg1"/>
              </a:solidFill>
              <a:round/>
            </a:ln>
            <a:effectLst/>
          </c:spPr>
        </c:majorGridlines>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ko-KR"/>
          </a:p>
        </c:txPr>
        <c:crossAx val="341719647"/>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ko-KR"/>
    </a:p>
  </c:txPr>
  <c:externalData r:id="rId1">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sz="2400"/>
            </a:pPr>
            <a:r>
              <a:rPr lang="ko-KR" altLang="en-US" sz="2400"/>
              <a:t>사장님</a:t>
            </a:r>
            <a:r>
              <a:rPr lang="en-US" altLang="ko-KR" sz="2400"/>
              <a:t>, </a:t>
            </a:r>
            <a:r>
              <a:rPr lang="ko-KR" altLang="en-US" sz="2400"/>
              <a:t>예비창업자 </a:t>
            </a:r>
            <a:r>
              <a:rPr lang="en-US" altLang="ko-KR" sz="2400"/>
              <a:t>UI</a:t>
            </a:r>
            <a:r>
              <a:rPr lang="en-US" altLang="ko-KR" sz="2400" baseline="0"/>
              <a:t> </a:t>
            </a:r>
            <a:r>
              <a:rPr lang="ko-KR" altLang="en-US" sz="2400" baseline="0"/>
              <a:t>만족도</a:t>
            </a:r>
            <a:endParaRPr lang="ko-KR" altLang="en-US" sz="2400"/>
          </a:p>
        </c:rich>
      </c:tx>
      <c:overlay val="0"/>
    </c:title>
    <c:autoTitleDeleted val="0"/>
    <c:plotArea>
      <c:layout/>
      <c:barChart>
        <c:barDir val="col"/>
        <c:grouping val="clustered"/>
        <c:varyColors val="0"/>
        <c:ser>
          <c:idx val="0"/>
          <c:order val="0"/>
          <c:tx>
            <c:v>시장조사 UI</c:v>
          </c:tx>
          <c:invertIfNegative val="0"/>
          <c:cat>
            <c:strRef>
              <c:f>Sheet9!$A$2:$A$7</c:f>
              <c:strCache>
                <c:ptCount val="5"/>
                <c:pt idx="0">
                  <c:v>1</c:v>
                </c:pt>
                <c:pt idx="1">
                  <c:v>2</c:v>
                </c:pt>
                <c:pt idx="2">
                  <c:v>3</c:v>
                </c:pt>
                <c:pt idx="3">
                  <c:v>4</c:v>
                </c:pt>
                <c:pt idx="4">
                  <c:v>5</c:v>
                </c:pt>
              </c:strCache>
              <c:extLst/>
            </c:strRef>
          </c:cat>
          <c:val>
            <c:numRef>
              <c:f>Sheet9!$B$2:$B$7</c:f>
              <c:numCache>
                <c:formatCode>General</c:formatCode>
                <c:ptCount val="5"/>
                <c:pt idx="0">
                  <c:v>0</c:v>
                </c:pt>
                <c:pt idx="1">
                  <c:v>0</c:v>
                </c:pt>
                <c:pt idx="2">
                  <c:v>1</c:v>
                </c:pt>
                <c:pt idx="3">
                  <c:v>5</c:v>
                </c:pt>
                <c:pt idx="4">
                  <c:v>14</c:v>
                </c:pt>
              </c:numCache>
              <c:extLst/>
            </c:numRef>
          </c:val>
          <c:extLst>
            <c:ext xmlns:c16="http://schemas.microsoft.com/office/drawing/2014/chart" uri="{C3380CC4-5D6E-409C-BE32-E72D297353CC}">
              <c16:uniqueId val="{00000000-E190-49D6-A6F9-E7CFC135521A}"/>
            </c:ext>
          </c:extLst>
        </c:ser>
        <c:dLbls>
          <c:showLegendKey val="0"/>
          <c:showVal val="0"/>
          <c:showCatName val="0"/>
          <c:showSerName val="0"/>
          <c:showPercent val="0"/>
          <c:showBubbleSize val="0"/>
        </c:dLbls>
        <c:gapWidth val="150"/>
        <c:axId val="1663037263"/>
        <c:axId val="1663039759"/>
      </c:barChart>
      <c:catAx>
        <c:axId val="1663037263"/>
        <c:scaling>
          <c:orientation val="minMax"/>
        </c:scaling>
        <c:delete val="0"/>
        <c:axPos val="b"/>
        <c:title>
          <c:tx>
            <c:rich>
              <a:bodyPr/>
              <a:lstStyle/>
              <a:p>
                <a:pPr>
                  <a:defRPr/>
                </a:pPr>
                <a:r>
                  <a:rPr lang="ko-KR" altLang="ko-KR" sz="1800" b="1" i="0" u="none" strike="noStrike" baseline="0">
                    <a:effectLst/>
                  </a:rPr>
                  <a:t>만족도 </a:t>
                </a:r>
                <a:r>
                  <a:rPr lang="en-US" altLang="ko-KR" sz="1800" b="1" i="0" u="none" strike="noStrike" baseline="0">
                    <a:effectLst/>
                  </a:rPr>
                  <a:t>(5 : </a:t>
                </a:r>
                <a:r>
                  <a:rPr lang="ko-KR" altLang="ko-KR" sz="1800" b="1" i="0" u="none" strike="noStrike" baseline="0">
                    <a:effectLst/>
                  </a:rPr>
                  <a:t>매우 만족</a:t>
                </a:r>
                <a:r>
                  <a:rPr lang="en-US" altLang="ko-KR" sz="1800" b="1" i="0" u="none" strike="noStrike" baseline="0">
                    <a:effectLst/>
                  </a:rPr>
                  <a:t>)</a:t>
                </a:r>
                <a:endParaRPr lang="ko-KR" altLang="en-US" sz="1800"/>
              </a:p>
            </c:rich>
          </c:tx>
          <c:overlay val="0"/>
        </c:title>
        <c:numFmt formatCode="General" sourceLinked="1"/>
        <c:majorTickMark val="out"/>
        <c:minorTickMark val="none"/>
        <c:tickLblPos val="nextTo"/>
        <c:crossAx val="1663039759"/>
        <c:crosses val="autoZero"/>
        <c:auto val="1"/>
        <c:lblAlgn val="ctr"/>
        <c:lblOffset val="100"/>
        <c:noMultiLvlLbl val="0"/>
      </c:catAx>
      <c:valAx>
        <c:axId val="1663039759"/>
        <c:scaling>
          <c:orientation val="minMax"/>
        </c:scaling>
        <c:delete val="0"/>
        <c:axPos val="l"/>
        <c:title>
          <c:tx>
            <c:rich>
              <a:bodyPr/>
              <a:lstStyle/>
              <a:p>
                <a:pPr>
                  <a:defRPr/>
                </a:pPr>
                <a:r>
                  <a:rPr lang="ko-KR" altLang="en-US" sz="1800"/>
                  <a:t>답변 수</a:t>
                </a:r>
              </a:p>
            </c:rich>
          </c:tx>
          <c:overlay val="0"/>
        </c:title>
        <c:numFmt formatCode="General" sourceLinked="1"/>
        <c:majorTickMark val="out"/>
        <c:minorTickMark val="none"/>
        <c:tickLblPos val="nextTo"/>
        <c:crossAx val="1663037263"/>
        <c:crosses val="autoZero"/>
        <c:crossBetween val="between"/>
      </c:valAx>
    </c:plotArea>
    <c:legend>
      <c:legendPos val="r"/>
      <c:overlay val="0"/>
      <c:txPr>
        <a:bodyPr/>
        <a:lstStyle/>
        <a:p>
          <a:pPr>
            <a:defRPr sz="1800"/>
          </a:pPr>
          <a:endParaRPr lang="ko-K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externalData r:id="rId1">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sz="2400"/>
            </a:pPr>
            <a:r>
              <a:rPr lang="ko-KR" altLang="en-US" sz="2400"/>
              <a:t>학생 </a:t>
            </a:r>
            <a:r>
              <a:rPr lang="en-US" altLang="ko-KR" sz="2400"/>
              <a:t>- </a:t>
            </a:r>
            <a:r>
              <a:rPr lang="ko-KR" altLang="en-US" sz="2400"/>
              <a:t>기능</a:t>
            </a:r>
            <a:r>
              <a:rPr lang="ko-KR" altLang="en-US" sz="2400" baseline="0"/>
              <a:t> 만족도</a:t>
            </a:r>
            <a:endParaRPr lang="ko-KR" altLang="en-US" sz="2400"/>
          </a:p>
        </c:rich>
      </c:tx>
      <c:overlay val="0"/>
    </c:title>
    <c:autoTitleDeleted val="0"/>
    <c:plotArea>
      <c:layout/>
      <c:barChart>
        <c:barDir val="col"/>
        <c:grouping val="clustered"/>
        <c:varyColors val="0"/>
        <c:ser>
          <c:idx val="0"/>
          <c:order val="0"/>
          <c:tx>
            <c:v>홈화면 추천기능</c:v>
          </c:tx>
          <c:invertIfNegative val="0"/>
          <c:cat>
            <c:strRef>
              <c:f>Sheet11!$A$4:$A$9</c:f>
              <c:strCache>
                <c:ptCount val="5"/>
                <c:pt idx="0">
                  <c:v>1</c:v>
                </c:pt>
                <c:pt idx="1">
                  <c:v>2</c:v>
                </c:pt>
                <c:pt idx="2">
                  <c:v>3</c:v>
                </c:pt>
                <c:pt idx="3">
                  <c:v>4</c:v>
                </c:pt>
                <c:pt idx="4">
                  <c:v>5</c:v>
                </c:pt>
              </c:strCache>
              <c:extLst/>
            </c:strRef>
          </c:cat>
          <c:val>
            <c:numRef>
              <c:f>Sheet11!$B$4:$B$9</c:f>
              <c:numCache>
                <c:formatCode>General</c:formatCode>
                <c:ptCount val="5"/>
                <c:pt idx="0">
                  <c:v>0</c:v>
                </c:pt>
                <c:pt idx="1">
                  <c:v>0</c:v>
                </c:pt>
                <c:pt idx="2">
                  <c:v>3</c:v>
                </c:pt>
                <c:pt idx="3">
                  <c:v>15</c:v>
                </c:pt>
                <c:pt idx="4">
                  <c:v>30</c:v>
                </c:pt>
              </c:numCache>
              <c:extLst/>
            </c:numRef>
          </c:val>
          <c:extLst>
            <c:ext xmlns:c16="http://schemas.microsoft.com/office/drawing/2014/chart" uri="{C3380CC4-5D6E-409C-BE32-E72D297353CC}">
              <c16:uniqueId val="{00000000-CF05-4A2B-BF0A-73D824AFB5A6}"/>
            </c:ext>
          </c:extLst>
        </c:ser>
        <c:ser>
          <c:idx val="1"/>
          <c:order val="1"/>
          <c:tx>
            <c:v>검색화면 기능</c:v>
          </c:tx>
          <c:invertIfNegative val="0"/>
          <c:cat>
            <c:strLit>
              <c:ptCount val="6"/>
              <c:pt idx="0">
                <c:v>1</c:v>
              </c:pt>
              <c:pt idx="1">
                <c:v>2</c:v>
              </c:pt>
              <c:pt idx="2">
                <c:v>3</c:v>
              </c:pt>
              <c:pt idx="3">
                <c:v>4</c:v>
              </c:pt>
              <c:pt idx="4">
                <c:v>5</c:v>
              </c:pt>
              <c:pt idx="5">
                <c:v>기타</c:v>
              </c:pt>
              <c:extLst>
                <c:ext xmlns:c15="http://schemas.microsoft.com/office/drawing/2012/chart" uri="{02D57815-91ED-43cb-92C2-25804820EDAC}">
                  <c15:autoCat val="1"/>
                </c:ext>
              </c:extLst>
            </c:strLit>
          </c:cat>
          <c:val>
            <c:numRef>
              <c:f>Sheet11!$B$13:$B$17</c:f>
              <c:numCache>
                <c:formatCode>General</c:formatCode>
                <c:ptCount val="5"/>
                <c:pt idx="0">
                  <c:v>0</c:v>
                </c:pt>
                <c:pt idx="1">
                  <c:v>0</c:v>
                </c:pt>
                <c:pt idx="2">
                  <c:v>7</c:v>
                </c:pt>
                <c:pt idx="3">
                  <c:v>20</c:v>
                </c:pt>
                <c:pt idx="4">
                  <c:v>21</c:v>
                </c:pt>
              </c:numCache>
              <c:extLst/>
            </c:numRef>
          </c:val>
          <c:extLst>
            <c:ext xmlns:c16="http://schemas.microsoft.com/office/drawing/2014/chart" uri="{C3380CC4-5D6E-409C-BE32-E72D297353CC}">
              <c16:uniqueId val="{00000001-CF05-4A2B-BF0A-73D824AFB5A6}"/>
            </c:ext>
          </c:extLst>
        </c:ser>
        <c:ser>
          <c:idx val="2"/>
          <c:order val="2"/>
          <c:tx>
            <c:v>연관 음식 추천 기능</c:v>
          </c:tx>
          <c:invertIfNegative val="0"/>
          <c:cat>
            <c:strLit>
              <c:ptCount val="6"/>
              <c:pt idx="0">
                <c:v>1</c:v>
              </c:pt>
              <c:pt idx="1">
                <c:v>2</c:v>
              </c:pt>
              <c:pt idx="2">
                <c:v>3</c:v>
              </c:pt>
              <c:pt idx="3">
                <c:v>4</c:v>
              </c:pt>
              <c:pt idx="4">
                <c:v>5</c:v>
              </c:pt>
              <c:pt idx="5">
                <c:v>기타</c:v>
              </c:pt>
              <c:extLst>
                <c:ext xmlns:c15="http://schemas.microsoft.com/office/drawing/2012/chart" uri="{02D57815-91ED-43cb-92C2-25804820EDAC}">
                  <c15:autoCat val="1"/>
                </c:ext>
              </c:extLst>
            </c:strLit>
          </c:cat>
          <c:val>
            <c:numRef>
              <c:f>Sheet11!$E$13:$E$17</c:f>
              <c:numCache>
                <c:formatCode>General</c:formatCode>
                <c:ptCount val="5"/>
                <c:pt idx="0">
                  <c:v>0</c:v>
                </c:pt>
                <c:pt idx="1">
                  <c:v>0</c:v>
                </c:pt>
                <c:pt idx="2">
                  <c:v>4</c:v>
                </c:pt>
                <c:pt idx="3">
                  <c:v>15</c:v>
                </c:pt>
                <c:pt idx="4">
                  <c:v>29</c:v>
                </c:pt>
              </c:numCache>
              <c:extLst/>
            </c:numRef>
          </c:val>
          <c:extLst>
            <c:ext xmlns:c16="http://schemas.microsoft.com/office/drawing/2014/chart" uri="{C3380CC4-5D6E-409C-BE32-E72D297353CC}">
              <c16:uniqueId val="{00000002-CF05-4A2B-BF0A-73D824AFB5A6}"/>
            </c:ext>
          </c:extLst>
        </c:ser>
        <c:ser>
          <c:idx val="3"/>
          <c:order val="3"/>
          <c:tx>
            <c:v>구 별 best 3 기능</c:v>
          </c:tx>
          <c:invertIfNegative val="0"/>
          <c:cat>
            <c:strLit>
              <c:ptCount val="6"/>
              <c:pt idx="0">
                <c:v>1</c:v>
              </c:pt>
              <c:pt idx="1">
                <c:v>2</c:v>
              </c:pt>
              <c:pt idx="2">
                <c:v>3</c:v>
              </c:pt>
              <c:pt idx="3">
                <c:v>4</c:v>
              </c:pt>
              <c:pt idx="4">
                <c:v>5</c:v>
              </c:pt>
              <c:pt idx="5">
                <c:v>기타</c:v>
              </c:pt>
              <c:extLst>
                <c:ext xmlns:c15="http://schemas.microsoft.com/office/drawing/2012/chart" uri="{02D57815-91ED-43cb-92C2-25804820EDAC}">
                  <c15:autoCat val="1"/>
                </c:ext>
              </c:extLst>
            </c:strLit>
          </c:cat>
          <c:val>
            <c:numRef>
              <c:f>Sheet11!$H$13:$H$17</c:f>
              <c:numCache>
                <c:formatCode>General</c:formatCode>
                <c:ptCount val="5"/>
                <c:pt idx="0">
                  <c:v>0</c:v>
                </c:pt>
                <c:pt idx="1">
                  <c:v>1</c:v>
                </c:pt>
                <c:pt idx="2">
                  <c:v>5</c:v>
                </c:pt>
                <c:pt idx="3">
                  <c:v>17</c:v>
                </c:pt>
                <c:pt idx="4">
                  <c:v>25</c:v>
                </c:pt>
              </c:numCache>
              <c:extLst/>
            </c:numRef>
          </c:val>
          <c:extLst>
            <c:ext xmlns:c16="http://schemas.microsoft.com/office/drawing/2014/chart" uri="{C3380CC4-5D6E-409C-BE32-E72D297353CC}">
              <c16:uniqueId val="{00000003-CF05-4A2B-BF0A-73D824AFB5A6}"/>
            </c:ext>
          </c:extLst>
        </c:ser>
        <c:dLbls>
          <c:showLegendKey val="0"/>
          <c:showVal val="0"/>
          <c:showCatName val="0"/>
          <c:showSerName val="0"/>
          <c:showPercent val="0"/>
          <c:showBubbleSize val="0"/>
        </c:dLbls>
        <c:gapWidth val="150"/>
        <c:axId val="1663113711"/>
        <c:axId val="1663112463"/>
      </c:barChart>
      <c:catAx>
        <c:axId val="1663113711"/>
        <c:scaling>
          <c:orientation val="minMax"/>
        </c:scaling>
        <c:delete val="0"/>
        <c:axPos val="b"/>
        <c:title>
          <c:tx>
            <c:rich>
              <a:bodyPr/>
              <a:lstStyle/>
              <a:p>
                <a:pPr marL="0" marR="0" lvl="0" indent="0" algn="ctr" defTabSz="914400" rtl="0" eaLnBrk="1" fontAlgn="auto" latinLnBrk="0" hangingPunct="1">
                  <a:lnSpc>
                    <a:spcPct val="100000"/>
                  </a:lnSpc>
                  <a:spcBef>
                    <a:spcPts val="0"/>
                  </a:spcBef>
                  <a:spcAft>
                    <a:spcPts val="0"/>
                  </a:spcAft>
                  <a:buClrTx/>
                  <a:buSzTx/>
                  <a:buFontTx/>
                  <a:buNone/>
                  <a:tabLst/>
                  <a:defRPr sz="1000" b="1" i="0" u="none" strike="noStrike" kern="1200" baseline="0">
                    <a:solidFill>
                      <a:srgbClr val="000000"/>
                    </a:solidFill>
                    <a:latin typeface="+mn-lt"/>
                    <a:ea typeface="+mn-ea"/>
                    <a:cs typeface="+mn-cs"/>
                  </a:defRPr>
                </a:pPr>
                <a:r>
                  <a:rPr lang="ko-KR" altLang="ko-KR" sz="1800" b="1" i="0" baseline="0">
                    <a:effectLst/>
                  </a:rPr>
                  <a:t>만족도 </a:t>
                </a:r>
                <a:r>
                  <a:rPr lang="en-US" altLang="ko-KR" sz="1800" b="1" i="0" baseline="0">
                    <a:effectLst/>
                  </a:rPr>
                  <a:t>(5 : </a:t>
                </a:r>
                <a:r>
                  <a:rPr lang="ko-KR" altLang="ko-KR" sz="1800" b="1" i="0" baseline="0">
                    <a:effectLst/>
                  </a:rPr>
                  <a:t>매우 만족</a:t>
                </a:r>
                <a:r>
                  <a:rPr lang="en-US" altLang="ko-KR" sz="1800" b="1" i="0" baseline="0">
                    <a:effectLst/>
                  </a:rPr>
                  <a:t>)</a:t>
                </a:r>
                <a:endParaRPr lang="ko-KR" altLang="ko-KR">
                  <a:effectLst/>
                </a:endParaRPr>
              </a:p>
            </c:rich>
          </c:tx>
          <c:overlay val="0"/>
        </c:title>
        <c:numFmt formatCode="General" sourceLinked="1"/>
        <c:majorTickMark val="out"/>
        <c:minorTickMark val="none"/>
        <c:tickLblPos val="nextTo"/>
        <c:crossAx val="1663112463"/>
        <c:crosses val="autoZero"/>
        <c:auto val="1"/>
        <c:lblAlgn val="ctr"/>
        <c:lblOffset val="100"/>
        <c:noMultiLvlLbl val="0"/>
      </c:catAx>
      <c:valAx>
        <c:axId val="1663112463"/>
        <c:scaling>
          <c:orientation val="minMax"/>
        </c:scaling>
        <c:delete val="0"/>
        <c:axPos val="l"/>
        <c:title>
          <c:tx>
            <c:rich>
              <a:bodyPr/>
              <a:lstStyle/>
              <a:p>
                <a:pPr>
                  <a:defRPr sz="1800"/>
                </a:pPr>
                <a:r>
                  <a:rPr lang="ko-KR" altLang="en-US" sz="1800"/>
                  <a:t>답변 수</a:t>
                </a:r>
              </a:p>
            </c:rich>
          </c:tx>
          <c:overlay val="0"/>
        </c:title>
        <c:numFmt formatCode="General" sourceLinked="1"/>
        <c:majorTickMark val="out"/>
        <c:minorTickMark val="none"/>
        <c:tickLblPos val="nextTo"/>
        <c:crossAx val="1663113711"/>
        <c:crosses val="autoZero"/>
        <c:crossBetween val="between"/>
      </c:valAx>
    </c:plotArea>
    <c:legend>
      <c:legendPos val="r"/>
      <c:overlay val="0"/>
      <c:txPr>
        <a:bodyPr/>
        <a:lstStyle/>
        <a:p>
          <a:pPr>
            <a:defRPr sz="1800"/>
          </a:pPr>
          <a:endParaRPr lang="ko-K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externalData r:id="rId1">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sz="2400"/>
            </a:pPr>
            <a:r>
              <a:rPr lang="ko-KR" altLang="en-US" sz="2400"/>
              <a:t>예비창업</a:t>
            </a:r>
            <a:r>
              <a:rPr lang="en-US" altLang="ko-KR" sz="2400"/>
              <a:t>, </a:t>
            </a:r>
            <a:r>
              <a:rPr lang="ko-KR" altLang="en-US" sz="2400"/>
              <a:t>사장님 기능 만족도</a:t>
            </a:r>
          </a:p>
        </c:rich>
      </c:tx>
      <c:overlay val="0"/>
    </c:title>
    <c:autoTitleDeleted val="0"/>
    <c:plotArea>
      <c:layout/>
      <c:barChart>
        <c:barDir val="col"/>
        <c:grouping val="clustered"/>
        <c:varyColors val="0"/>
        <c:ser>
          <c:idx val="0"/>
          <c:order val="0"/>
          <c:tx>
            <c:v>시장분석 기능</c:v>
          </c:tx>
          <c:invertIfNegative val="0"/>
          <c:cat>
            <c:strRef>
              <c:f>Sheet16!$A$2:$A$7</c:f>
              <c:strCache>
                <c:ptCount val="5"/>
                <c:pt idx="0">
                  <c:v>1</c:v>
                </c:pt>
                <c:pt idx="1">
                  <c:v>2</c:v>
                </c:pt>
                <c:pt idx="2">
                  <c:v>3</c:v>
                </c:pt>
                <c:pt idx="3">
                  <c:v>4</c:v>
                </c:pt>
                <c:pt idx="4">
                  <c:v>5</c:v>
                </c:pt>
              </c:strCache>
              <c:extLst/>
            </c:strRef>
          </c:cat>
          <c:val>
            <c:numRef>
              <c:f>Sheet16!$B$2:$B$7</c:f>
              <c:numCache>
                <c:formatCode>General</c:formatCode>
                <c:ptCount val="5"/>
                <c:pt idx="0">
                  <c:v>0</c:v>
                </c:pt>
                <c:pt idx="1">
                  <c:v>0</c:v>
                </c:pt>
                <c:pt idx="2">
                  <c:v>1</c:v>
                </c:pt>
                <c:pt idx="3">
                  <c:v>5</c:v>
                </c:pt>
                <c:pt idx="4">
                  <c:v>14</c:v>
                </c:pt>
              </c:numCache>
              <c:extLst/>
            </c:numRef>
          </c:val>
          <c:extLst>
            <c:ext xmlns:c16="http://schemas.microsoft.com/office/drawing/2014/chart" uri="{C3380CC4-5D6E-409C-BE32-E72D297353CC}">
              <c16:uniqueId val="{00000000-308F-406D-A4AE-B9E4C68C9503}"/>
            </c:ext>
          </c:extLst>
        </c:ser>
        <c:ser>
          <c:idx val="1"/>
          <c:order val="1"/>
          <c:tx>
            <c:v>유동인구 기능</c:v>
          </c:tx>
          <c:invertIfNegative val="0"/>
          <c:cat>
            <c:strLit>
              <c:ptCount val="6"/>
              <c:pt idx="0">
                <c:v>1</c:v>
              </c:pt>
              <c:pt idx="1">
                <c:v>2</c:v>
              </c:pt>
              <c:pt idx="2">
                <c:v>3</c:v>
              </c:pt>
              <c:pt idx="3">
                <c:v>4</c:v>
              </c:pt>
              <c:pt idx="4">
                <c:v>5</c:v>
              </c:pt>
              <c:pt idx="5">
                <c:v>기타</c:v>
              </c:pt>
              <c:extLst>
                <c:ext xmlns:c15="http://schemas.microsoft.com/office/drawing/2012/chart" uri="{02D57815-91ED-43cb-92C2-25804820EDAC}">
                  <c15:autoCat val="1"/>
                </c:ext>
              </c:extLst>
            </c:strLit>
          </c:cat>
          <c:val>
            <c:numRef>
              <c:f>Sheet16!$B$11:$B$15</c:f>
              <c:numCache>
                <c:formatCode>General</c:formatCode>
                <c:ptCount val="5"/>
                <c:pt idx="0">
                  <c:v>0</c:v>
                </c:pt>
                <c:pt idx="1">
                  <c:v>0</c:v>
                </c:pt>
                <c:pt idx="2">
                  <c:v>3</c:v>
                </c:pt>
                <c:pt idx="3">
                  <c:v>8</c:v>
                </c:pt>
                <c:pt idx="4">
                  <c:v>9</c:v>
                </c:pt>
              </c:numCache>
              <c:extLst/>
            </c:numRef>
          </c:val>
          <c:extLst>
            <c:ext xmlns:c16="http://schemas.microsoft.com/office/drawing/2014/chart" uri="{C3380CC4-5D6E-409C-BE32-E72D297353CC}">
              <c16:uniqueId val="{00000001-308F-406D-A4AE-B9E4C68C9503}"/>
            </c:ext>
          </c:extLst>
        </c:ser>
        <c:dLbls>
          <c:showLegendKey val="0"/>
          <c:showVal val="0"/>
          <c:showCatName val="0"/>
          <c:showSerName val="0"/>
          <c:showPercent val="0"/>
          <c:showBubbleSize val="0"/>
        </c:dLbls>
        <c:gapWidth val="150"/>
        <c:axId val="1663135343"/>
        <c:axId val="1663109551"/>
      </c:barChart>
      <c:catAx>
        <c:axId val="1663135343"/>
        <c:scaling>
          <c:orientation val="minMax"/>
        </c:scaling>
        <c:delete val="0"/>
        <c:axPos val="b"/>
        <c:title>
          <c:tx>
            <c:rich>
              <a:bodyPr/>
              <a:lstStyle/>
              <a:p>
                <a:pPr marL="0" marR="0" lvl="0" indent="0" algn="ctr" defTabSz="914400" rtl="0" eaLnBrk="1" fontAlgn="auto" latinLnBrk="0" hangingPunct="1">
                  <a:lnSpc>
                    <a:spcPct val="100000"/>
                  </a:lnSpc>
                  <a:spcBef>
                    <a:spcPts val="0"/>
                  </a:spcBef>
                  <a:spcAft>
                    <a:spcPts val="0"/>
                  </a:spcAft>
                  <a:buClrTx/>
                  <a:buSzTx/>
                  <a:buFontTx/>
                  <a:buNone/>
                  <a:tabLst/>
                  <a:defRPr sz="1000" b="1" i="0" u="none" strike="noStrike" kern="1200" baseline="0">
                    <a:solidFill>
                      <a:srgbClr val="000000"/>
                    </a:solidFill>
                    <a:latin typeface="+mn-lt"/>
                    <a:ea typeface="+mn-ea"/>
                    <a:cs typeface="+mn-cs"/>
                  </a:defRPr>
                </a:pPr>
                <a:r>
                  <a:rPr lang="ko-KR" altLang="ko-KR" sz="1800" b="1" i="0" baseline="0">
                    <a:effectLst/>
                  </a:rPr>
                  <a:t>만족도 </a:t>
                </a:r>
                <a:r>
                  <a:rPr lang="en-US" altLang="ko-KR" sz="1800" b="1" i="0" baseline="0">
                    <a:effectLst/>
                  </a:rPr>
                  <a:t>(5 : </a:t>
                </a:r>
                <a:r>
                  <a:rPr lang="ko-KR" altLang="ko-KR" sz="1800" b="1" i="0" baseline="0">
                    <a:effectLst/>
                  </a:rPr>
                  <a:t>매우 만족</a:t>
                </a:r>
                <a:r>
                  <a:rPr lang="en-US" altLang="ko-KR" sz="1800" b="1" i="0" baseline="0">
                    <a:effectLst/>
                  </a:rPr>
                  <a:t>)</a:t>
                </a:r>
                <a:endParaRPr lang="ko-KR" altLang="ko-KR">
                  <a:effectLst/>
                </a:endParaRPr>
              </a:p>
            </c:rich>
          </c:tx>
          <c:overlay val="0"/>
        </c:title>
        <c:numFmt formatCode="General" sourceLinked="1"/>
        <c:majorTickMark val="out"/>
        <c:minorTickMark val="none"/>
        <c:tickLblPos val="nextTo"/>
        <c:crossAx val="1663109551"/>
        <c:crosses val="autoZero"/>
        <c:auto val="1"/>
        <c:lblAlgn val="ctr"/>
        <c:lblOffset val="100"/>
        <c:noMultiLvlLbl val="0"/>
      </c:catAx>
      <c:valAx>
        <c:axId val="1663109551"/>
        <c:scaling>
          <c:orientation val="minMax"/>
        </c:scaling>
        <c:delete val="0"/>
        <c:axPos val="l"/>
        <c:title>
          <c:tx>
            <c:rich>
              <a:bodyPr/>
              <a:lstStyle/>
              <a:p>
                <a:pPr>
                  <a:defRPr/>
                </a:pPr>
                <a:r>
                  <a:rPr lang="ko-KR" altLang="ko-KR" sz="1800" b="1" i="0" u="none" strike="noStrike" baseline="0">
                    <a:effectLst/>
                  </a:rPr>
                  <a:t>답변</a:t>
                </a:r>
                <a:r>
                  <a:rPr lang="en-US" altLang="ko-KR" sz="1800" b="1" i="0" u="none" strike="noStrike" baseline="0">
                    <a:effectLst/>
                  </a:rPr>
                  <a:t> </a:t>
                </a:r>
                <a:r>
                  <a:rPr lang="ko-KR" altLang="en-US" sz="1800" b="1" i="0" u="none" strike="noStrike" baseline="0">
                    <a:effectLst/>
                  </a:rPr>
                  <a:t>수</a:t>
                </a:r>
                <a:endParaRPr lang="ko-KR" altLang="en-US" sz="1800"/>
              </a:p>
            </c:rich>
          </c:tx>
          <c:overlay val="0"/>
        </c:title>
        <c:numFmt formatCode="General" sourceLinked="1"/>
        <c:majorTickMark val="out"/>
        <c:minorTickMark val="none"/>
        <c:tickLblPos val="nextTo"/>
        <c:crossAx val="1663135343"/>
        <c:crosses val="autoZero"/>
        <c:crossBetween val="between"/>
      </c:valAx>
    </c:plotArea>
    <c:legend>
      <c:legendPos val="r"/>
      <c:overlay val="0"/>
      <c:txPr>
        <a:bodyPr/>
        <a:lstStyle/>
        <a:p>
          <a:pPr>
            <a:defRPr sz="1800"/>
          </a:pPr>
          <a:endParaRPr lang="ko-K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externalData r:id="rId1">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sz="2400"/>
            </a:pPr>
            <a:r>
              <a:rPr lang="ko-KR" altLang="en-US" sz="2400"/>
              <a:t>소상공인과 비교</a:t>
            </a:r>
          </a:p>
        </c:rich>
      </c:tx>
      <c:overlay val="0"/>
    </c:title>
    <c:autoTitleDeleted val="0"/>
    <c:plotArea>
      <c:layout/>
      <c:barChart>
        <c:barDir val="col"/>
        <c:grouping val="clustered"/>
        <c:varyColors val="0"/>
        <c:ser>
          <c:idx val="0"/>
          <c:order val="0"/>
          <c:tx>
            <c:v>시간단축</c:v>
          </c:tx>
          <c:invertIfNegative val="0"/>
          <c:cat>
            <c:strRef>
              <c:f>Sheet28!$A$2:$A$7</c:f>
              <c:strCache>
                <c:ptCount val="6"/>
                <c:pt idx="0">
                  <c:v>1</c:v>
                </c:pt>
                <c:pt idx="1">
                  <c:v>2</c:v>
                </c:pt>
                <c:pt idx="2">
                  <c:v>3</c:v>
                </c:pt>
                <c:pt idx="3">
                  <c:v>4</c:v>
                </c:pt>
                <c:pt idx="4">
                  <c:v>5</c:v>
                </c:pt>
                <c:pt idx="5">
                  <c:v>기타</c:v>
                </c:pt>
              </c:strCache>
            </c:strRef>
          </c:cat>
          <c:val>
            <c:numRef>
              <c:f>Sheet28!$B$2:$B$6</c:f>
              <c:numCache>
                <c:formatCode>General</c:formatCode>
                <c:ptCount val="5"/>
                <c:pt idx="0">
                  <c:v>0</c:v>
                </c:pt>
                <c:pt idx="1">
                  <c:v>0</c:v>
                </c:pt>
                <c:pt idx="2">
                  <c:v>0</c:v>
                </c:pt>
                <c:pt idx="3">
                  <c:v>6</c:v>
                </c:pt>
                <c:pt idx="4">
                  <c:v>14</c:v>
                </c:pt>
              </c:numCache>
            </c:numRef>
          </c:val>
          <c:extLst>
            <c:ext xmlns:c16="http://schemas.microsoft.com/office/drawing/2014/chart" uri="{C3380CC4-5D6E-409C-BE32-E72D297353CC}">
              <c16:uniqueId val="{00000000-6845-4897-8DA2-FCF48DA0BC21}"/>
            </c:ext>
          </c:extLst>
        </c:ser>
        <c:ser>
          <c:idx val="1"/>
          <c:order val="1"/>
          <c:tx>
            <c:v>UI</c:v>
          </c:tx>
          <c:invertIfNegative val="0"/>
          <c:val>
            <c:numRef>
              <c:f>Sheet28!$B$11:$B$15</c:f>
              <c:numCache>
                <c:formatCode>General</c:formatCode>
                <c:ptCount val="5"/>
                <c:pt idx="0">
                  <c:v>0</c:v>
                </c:pt>
                <c:pt idx="1">
                  <c:v>0</c:v>
                </c:pt>
                <c:pt idx="2">
                  <c:v>2</c:v>
                </c:pt>
                <c:pt idx="3">
                  <c:v>3</c:v>
                </c:pt>
                <c:pt idx="4">
                  <c:v>15</c:v>
                </c:pt>
              </c:numCache>
            </c:numRef>
          </c:val>
          <c:extLst>
            <c:ext xmlns:c16="http://schemas.microsoft.com/office/drawing/2014/chart" uri="{C3380CC4-5D6E-409C-BE32-E72D297353CC}">
              <c16:uniqueId val="{00000001-6845-4897-8DA2-FCF48DA0BC21}"/>
            </c:ext>
          </c:extLst>
        </c:ser>
        <c:dLbls>
          <c:showLegendKey val="0"/>
          <c:showVal val="0"/>
          <c:showCatName val="0"/>
          <c:showSerName val="0"/>
          <c:showPercent val="0"/>
          <c:showBubbleSize val="0"/>
        </c:dLbls>
        <c:gapWidth val="150"/>
        <c:axId val="1821799647"/>
        <c:axId val="1821798399"/>
      </c:barChart>
      <c:catAx>
        <c:axId val="1821799647"/>
        <c:scaling>
          <c:orientation val="minMax"/>
        </c:scaling>
        <c:delete val="0"/>
        <c:axPos val="b"/>
        <c:title>
          <c:tx>
            <c:rich>
              <a:bodyPr/>
              <a:lstStyle/>
              <a:p>
                <a:pPr>
                  <a:defRPr sz="1800"/>
                </a:pPr>
                <a:r>
                  <a:rPr lang="ko-KR" altLang="en-US" sz="1800"/>
                  <a:t>만족도 </a:t>
                </a:r>
                <a:r>
                  <a:rPr lang="en-US" altLang="ko-KR" sz="1800"/>
                  <a:t>(5</a:t>
                </a:r>
                <a:r>
                  <a:rPr lang="en-US" altLang="ko-KR" sz="1800" baseline="0"/>
                  <a:t> : </a:t>
                </a:r>
                <a:r>
                  <a:rPr lang="ko-KR" altLang="en-US" sz="1800" baseline="0"/>
                  <a:t>매우 만족</a:t>
                </a:r>
                <a:r>
                  <a:rPr lang="en-US" altLang="ko-KR" sz="1800" baseline="0"/>
                  <a:t>)</a:t>
                </a:r>
                <a:endParaRPr lang="ko-KR" altLang="en-US" sz="1800"/>
              </a:p>
            </c:rich>
          </c:tx>
          <c:overlay val="0"/>
        </c:title>
        <c:numFmt formatCode="General" sourceLinked="1"/>
        <c:majorTickMark val="out"/>
        <c:minorTickMark val="none"/>
        <c:tickLblPos val="nextTo"/>
        <c:crossAx val="1821798399"/>
        <c:crosses val="autoZero"/>
        <c:auto val="1"/>
        <c:lblAlgn val="ctr"/>
        <c:lblOffset val="100"/>
        <c:noMultiLvlLbl val="0"/>
      </c:catAx>
      <c:valAx>
        <c:axId val="1821798399"/>
        <c:scaling>
          <c:orientation val="minMax"/>
        </c:scaling>
        <c:delete val="0"/>
        <c:axPos val="l"/>
        <c:title>
          <c:tx>
            <c:rich>
              <a:bodyPr/>
              <a:lstStyle/>
              <a:p>
                <a:pPr>
                  <a:defRPr sz="1800"/>
                </a:pPr>
                <a:r>
                  <a:rPr lang="ko-KR" altLang="en-US" sz="1800"/>
                  <a:t>답변 수</a:t>
                </a:r>
              </a:p>
            </c:rich>
          </c:tx>
          <c:overlay val="0"/>
        </c:title>
        <c:numFmt formatCode="General" sourceLinked="1"/>
        <c:majorTickMark val="out"/>
        <c:minorTickMark val="none"/>
        <c:tickLblPos val="nextTo"/>
        <c:crossAx val="1821799647"/>
        <c:crosses val="autoZero"/>
        <c:crossBetween val="between"/>
      </c:valAx>
    </c:plotArea>
    <c:legend>
      <c:legendPos val="r"/>
      <c:overlay val="0"/>
      <c:txPr>
        <a:bodyPr/>
        <a:lstStyle/>
        <a:p>
          <a:pPr>
            <a:defRPr sz="1800"/>
          </a:pPr>
          <a:endParaRPr lang="ko-K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externalData r:id="rId1">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ko-KR" altLang="en-US" sz="2400" err="1"/>
              <a:t>다이닝코드와</a:t>
            </a:r>
            <a:r>
              <a:rPr lang="ko-KR" altLang="en-US" sz="2400"/>
              <a:t> 비교</a:t>
            </a:r>
            <a:endParaRPr lang="en-US" altLang="ko-KR" sz="2400"/>
          </a:p>
        </c:rich>
      </c:tx>
      <c:overlay val="0"/>
    </c:title>
    <c:autoTitleDeleted val="0"/>
    <c:plotArea>
      <c:layout/>
      <c:barChart>
        <c:barDir val="col"/>
        <c:grouping val="clustered"/>
        <c:varyColors val="0"/>
        <c:ser>
          <c:idx val="0"/>
          <c:order val="0"/>
          <c:tx>
            <c:v>UI</c:v>
          </c:tx>
          <c:invertIfNegative val="0"/>
          <c:cat>
            <c:strRef>
              <c:f>Sheet26!$A$2:$A$7</c:f>
              <c:strCache>
                <c:ptCount val="6"/>
                <c:pt idx="0">
                  <c:v>1</c:v>
                </c:pt>
                <c:pt idx="1">
                  <c:v>2</c:v>
                </c:pt>
                <c:pt idx="2">
                  <c:v>3</c:v>
                </c:pt>
                <c:pt idx="3">
                  <c:v>4</c:v>
                </c:pt>
                <c:pt idx="4">
                  <c:v>5</c:v>
                </c:pt>
                <c:pt idx="5">
                  <c:v>기타</c:v>
                </c:pt>
              </c:strCache>
            </c:strRef>
          </c:cat>
          <c:val>
            <c:numRef>
              <c:f>Sheet26!$B$2:$B$6</c:f>
              <c:numCache>
                <c:formatCode>General</c:formatCode>
                <c:ptCount val="5"/>
                <c:pt idx="0">
                  <c:v>0</c:v>
                </c:pt>
                <c:pt idx="1">
                  <c:v>1</c:v>
                </c:pt>
                <c:pt idx="2">
                  <c:v>3</c:v>
                </c:pt>
                <c:pt idx="3">
                  <c:v>16</c:v>
                </c:pt>
                <c:pt idx="4">
                  <c:v>28</c:v>
                </c:pt>
              </c:numCache>
            </c:numRef>
          </c:val>
          <c:extLst>
            <c:ext xmlns:c16="http://schemas.microsoft.com/office/drawing/2014/chart" uri="{C3380CC4-5D6E-409C-BE32-E72D297353CC}">
              <c16:uniqueId val="{00000000-7924-40C9-968E-0646BEEAE170}"/>
            </c:ext>
          </c:extLst>
        </c:ser>
        <c:ser>
          <c:idx val="1"/>
          <c:order val="1"/>
          <c:tx>
            <c:v>시간단축</c:v>
          </c:tx>
          <c:invertIfNegative val="0"/>
          <c:val>
            <c:numRef>
              <c:f>Sheet26!$B$11:$B$15</c:f>
              <c:numCache>
                <c:formatCode>General</c:formatCode>
                <c:ptCount val="5"/>
                <c:pt idx="0">
                  <c:v>0</c:v>
                </c:pt>
                <c:pt idx="1">
                  <c:v>0</c:v>
                </c:pt>
                <c:pt idx="2">
                  <c:v>6</c:v>
                </c:pt>
                <c:pt idx="3">
                  <c:v>16</c:v>
                </c:pt>
                <c:pt idx="4">
                  <c:v>26</c:v>
                </c:pt>
              </c:numCache>
            </c:numRef>
          </c:val>
          <c:extLst>
            <c:ext xmlns:c16="http://schemas.microsoft.com/office/drawing/2014/chart" uri="{C3380CC4-5D6E-409C-BE32-E72D297353CC}">
              <c16:uniqueId val="{00000001-7924-40C9-968E-0646BEEAE170}"/>
            </c:ext>
          </c:extLst>
        </c:ser>
        <c:dLbls>
          <c:showLegendKey val="0"/>
          <c:showVal val="0"/>
          <c:showCatName val="0"/>
          <c:showSerName val="0"/>
          <c:showPercent val="0"/>
          <c:showBubbleSize val="0"/>
        </c:dLbls>
        <c:gapWidth val="150"/>
        <c:axId val="1663131599"/>
        <c:axId val="1663110799"/>
      </c:barChart>
      <c:catAx>
        <c:axId val="1663131599"/>
        <c:scaling>
          <c:orientation val="minMax"/>
        </c:scaling>
        <c:delete val="0"/>
        <c:axPos val="b"/>
        <c:title>
          <c:tx>
            <c:rich>
              <a:bodyPr/>
              <a:lstStyle/>
              <a:p>
                <a:pPr marL="0" marR="0" lvl="0" indent="0" algn="ctr" defTabSz="914400" rtl="0" eaLnBrk="1" fontAlgn="auto" latinLnBrk="0" hangingPunct="1">
                  <a:lnSpc>
                    <a:spcPct val="100000"/>
                  </a:lnSpc>
                  <a:spcBef>
                    <a:spcPts val="0"/>
                  </a:spcBef>
                  <a:spcAft>
                    <a:spcPts val="0"/>
                  </a:spcAft>
                  <a:buClrTx/>
                  <a:buSzTx/>
                  <a:buFontTx/>
                  <a:buNone/>
                  <a:tabLst/>
                  <a:defRPr sz="1800" b="1" i="0" u="none" strike="noStrike" kern="1200" baseline="0">
                    <a:solidFill>
                      <a:srgbClr val="000000"/>
                    </a:solidFill>
                    <a:latin typeface="+mn-lt"/>
                    <a:ea typeface="+mn-ea"/>
                    <a:cs typeface="+mn-cs"/>
                  </a:defRPr>
                </a:pPr>
                <a:r>
                  <a:rPr lang="ko-KR" altLang="ko-KR" sz="1800" b="1" i="0" baseline="0">
                    <a:effectLst/>
                  </a:rPr>
                  <a:t>만족도 </a:t>
                </a:r>
                <a:r>
                  <a:rPr lang="en-US" altLang="ko-KR" sz="1800" b="1" i="0" baseline="0">
                    <a:effectLst/>
                  </a:rPr>
                  <a:t>(5 : </a:t>
                </a:r>
                <a:r>
                  <a:rPr lang="ko-KR" altLang="ko-KR" sz="1800" b="1" i="0" baseline="0">
                    <a:effectLst/>
                  </a:rPr>
                  <a:t>매우 만족</a:t>
                </a:r>
                <a:r>
                  <a:rPr lang="en-US" altLang="ko-KR" sz="1800" b="1" i="0" baseline="0">
                    <a:effectLst/>
                  </a:rPr>
                  <a:t>)</a:t>
                </a:r>
                <a:endParaRPr lang="ko-KR" altLang="ko-KR">
                  <a:effectLst/>
                </a:endParaRPr>
              </a:p>
            </c:rich>
          </c:tx>
          <c:overlay val="0"/>
        </c:title>
        <c:numFmt formatCode="General" sourceLinked="1"/>
        <c:majorTickMark val="out"/>
        <c:minorTickMark val="none"/>
        <c:tickLblPos val="nextTo"/>
        <c:crossAx val="1663110799"/>
        <c:crosses val="autoZero"/>
        <c:auto val="1"/>
        <c:lblAlgn val="ctr"/>
        <c:lblOffset val="100"/>
        <c:noMultiLvlLbl val="0"/>
      </c:catAx>
      <c:valAx>
        <c:axId val="1663110799"/>
        <c:scaling>
          <c:orientation val="minMax"/>
        </c:scaling>
        <c:delete val="0"/>
        <c:axPos val="l"/>
        <c:title>
          <c:tx>
            <c:rich>
              <a:bodyPr/>
              <a:lstStyle/>
              <a:p>
                <a:pPr>
                  <a:defRPr sz="1800"/>
                </a:pPr>
                <a:r>
                  <a:rPr lang="ko-KR" altLang="ko-KR" sz="1800" b="1" i="0" u="none" strike="noStrike" baseline="0">
                    <a:effectLst/>
                  </a:rPr>
                  <a:t>답변</a:t>
                </a:r>
                <a:r>
                  <a:rPr lang="en-US" altLang="ko-KR" sz="1800" b="1" i="0" u="none" strike="noStrike" baseline="0">
                    <a:effectLst/>
                  </a:rPr>
                  <a:t> </a:t>
                </a:r>
                <a:r>
                  <a:rPr lang="ko-KR" altLang="en-US" sz="1800" b="1" i="0" u="none" strike="noStrike" baseline="0">
                    <a:effectLst/>
                  </a:rPr>
                  <a:t>수</a:t>
                </a:r>
                <a:endParaRPr lang="ko-KR" altLang="en-US" sz="1800"/>
              </a:p>
            </c:rich>
          </c:tx>
          <c:overlay val="0"/>
        </c:title>
        <c:numFmt formatCode="General" sourceLinked="1"/>
        <c:majorTickMark val="out"/>
        <c:minorTickMark val="none"/>
        <c:tickLblPos val="nextTo"/>
        <c:crossAx val="1663131599"/>
        <c:crosses val="autoZero"/>
        <c:crossBetween val="between"/>
      </c:valAx>
    </c:plotArea>
    <c:legend>
      <c:legendPos val="r"/>
      <c:overlay val="0"/>
      <c:txPr>
        <a:bodyPr/>
        <a:lstStyle/>
        <a:p>
          <a:pPr>
            <a:defRPr sz="1800"/>
          </a:pPr>
          <a:endParaRPr lang="ko-K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externalData r:id="rId1">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sz="2400"/>
            </a:pPr>
            <a:r>
              <a:rPr lang="ko-KR" altLang="en-US" sz="2400"/>
              <a:t>서비스 만족도</a:t>
            </a:r>
          </a:p>
        </c:rich>
      </c:tx>
      <c:overlay val="0"/>
    </c:title>
    <c:autoTitleDeleted val="0"/>
    <c:plotArea>
      <c:layout/>
      <c:barChart>
        <c:barDir val="col"/>
        <c:grouping val="clustered"/>
        <c:varyColors val="0"/>
        <c:ser>
          <c:idx val="0"/>
          <c:order val="0"/>
          <c:tx>
            <c:v>시장분석 만족도</c:v>
          </c:tx>
          <c:invertIfNegative val="0"/>
          <c:cat>
            <c:strRef>
              <c:f>Sheet45!$A$2:$A$7</c:f>
              <c:strCache>
                <c:ptCount val="6"/>
                <c:pt idx="0">
                  <c:v>1</c:v>
                </c:pt>
                <c:pt idx="1">
                  <c:v>2</c:v>
                </c:pt>
                <c:pt idx="2">
                  <c:v>3</c:v>
                </c:pt>
                <c:pt idx="3">
                  <c:v>4</c:v>
                </c:pt>
                <c:pt idx="4">
                  <c:v>5</c:v>
                </c:pt>
                <c:pt idx="5">
                  <c:v>기타</c:v>
                </c:pt>
              </c:strCache>
            </c:strRef>
          </c:cat>
          <c:val>
            <c:numRef>
              <c:f>Sheet45!$B$2:$B$6</c:f>
              <c:numCache>
                <c:formatCode>General</c:formatCode>
                <c:ptCount val="5"/>
                <c:pt idx="0">
                  <c:v>0</c:v>
                </c:pt>
                <c:pt idx="1">
                  <c:v>1</c:v>
                </c:pt>
                <c:pt idx="2">
                  <c:v>6</c:v>
                </c:pt>
                <c:pt idx="3">
                  <c:v>13</c:v>
                </c:pt>
                <c:pt idx="4">
                  <c:v>28</c:v>
                </c:pt>
              </c:numCache>
            </c:numRef>
          </c:val>
          <c:extLst>
            <c:ext xmlns:c16="http://schemas.microsoft.com/office/drawing/2014/chart" uri="{C3380CC4-5D6E-409C-BE32-E72D297353CC}">
              <c16:uniqueId val="{00000000-64A3-4F69-AC90-EE45737DCCB7}"/>
            </c:ext>
          </c:extLst>
        </c:ser>
        <c:ser>
          <c:idx val="1"/>
          <c:order val="1"/>
          <c:tx>
            <c:v>메뉴 선정 만족도</c:v>
          </c:tx>
          <c:invertIfNegative val="0"/>
          <c:val>
            <c:numRef>
              <c:f>Sheet45!$B$12:$B$16</c:f>
              <c:numCache>
                <c:formatCode>General</c:formatCode>
                <c:ptCount val="5"/>
                <c:pt idx="0">
                  <c:v>0</c:v>
                </c:pt>
                <c:pt idx="1">
                  <c:v>0</c:v>
                </c:pt>
                <c:pt idx="2">
                  <c:v>4</c:v>
                </c:pt>
                <c:pt idx="3">
                  <c:v>16</c:v>
                </c:pt>
                <c:pt idx="4">
                  <c:v>28</c:v>
                </c:pt>
              </c:numCache>
            </c:numRef>
          </c:val>
          <c:extLst>
            <c:ext xmlns:c16="http://schemas.microsoft.com/office/drawing/2014/chart" uri="{C3380CC4-5D6E-409C-BE32-E72D297353CC}">
              <c16:uniqueId val="{00000001-64A3-4F69-AC90-EE45737DCCB7}"/>
            </c:ext>
          </c:extLst>
        </c:ser>
        <c:ser>
          <c:idx val="2"/>
          <c:order val="2"/>
          <c:tx>
            <c:v>서비스 사용 의향</c:v>
          </c:tx>
          <c:invertIfNegative val="0"/>
          <c:val>
            <c:numRef>
              <c:f>Sheet45!$B$21:$B$25</c:f>
              <c:numCache>
                <c:formatCode>General</c:formatCode>
                <c:ptCount val="5"/>
                <c:pt idx="0">
                  <c:v>0</c:v>
                </c:pt>
                <c:pt idx="1">
                  <c:v>1</c:v>
                </c:pt>
                <c:pt idx="2">
                  <c:v>3</c:v>
                </c:pt>
                <c:pt idx="3">
                  <c:v>19</c:v>
                </c:pt>
                <c:pt idx="4">
                  <c:v>25</c:v>
                </c:pt>
              </c:numCache>
            </c:numRef>
          </c:val>
          <c:extLst>
            <c:ext xmlns:c16="http://schemas.microsoft.com/office/drawing/2014/chart" uri="{C3380CC4-5D6E-409C-BE32-E72D297353CC}">
              <c16:uniqueId val="{00000002-64A3-4F69-AC90-EE45737DCCB7}"/>
            </c:ext>
          </c:extLst>
        </c:ser>
        <c:dLbls>
          <c:showLegendKey val="0"/>
          <c:showVal val="0"/>
          <c:showCatName val="0"/>
          <c:showSerName val="0"/>
          <c:showPercent val="0"/>
          <c:showBubbleSize val="0"/>
        </c:dLbls>
        <c:gapWidth val="150"/>
        <c:axId val="1663113295"/>
        <c:axId val="1663130767"/>
      </c:barChart>
      <c:catAx>
        <c:axId val="1663113295"/>
        <c:scaling>
          <c:orientation val="minMax"/>
        </c:scaling>
        <c:delete val="0"/>
        <c:axPos val="b"/>
        <c:title>
          <c:tx>
            <c:rich>
              <a:bodyPr/>
              <a:lstStyle/>
              <a:p>
                <a:pPr>
                  <a:defRPr sz="1800"/>
                </a:pPr>
                <a:r>
                  <a:rPr lang="ko-KR" altLang="en-US" sz="1800"/>
                  <a:t>만족도</a:t>
                </a:r>
              </a:p>
            </c:rich>
          </c:tx>
          <c:overlay val="0"/>
        </c:title>
        <c:numFmt formatCode="General" sourceLinked="1"/>
        <c:majorTickMark val="out"/>
        <c:minorTickMark val="none"/>
        <c:tickLblPos val="nextTo"/>
        <c:crossAx val="1663130767"/>
        <c:crosses val="autoZero"/>
        <c:auto val="1"/>
        <c:lblAlgn val="ctr"/>
        <c:lblOffset val="100"/>
        <c:noMultiLvlLbl val="0"/>
      </c:catAx>
      <c:valAx>
        <c:axId val="1663130767"/>
        <c:scaling>
          <c:orientation val="minMax"/>
        </c:scaling>
        <c:delete val="0"/>
        <c:axPos val="l"/>
        <c:title>
          <c:tx>
            <c:rich>
              <a:bodyPr/>
              <a:lstStyle/>
              <a:p>
                <a:pPr>
                  <a:defRPr sz="1800"/>
                </a:pPr>
                <a:r>
                  <a:rPr lang="ko-KR" altLang="en-US" sz="1800"/>
                  <a:t>답변</a:t>
                </a:r>
                <a:r>
                  <a:rPr lang="ko-KR" altLang="en-US" sz="1800" baseline="0"/>
                  <a:t> 수</a:t>
                </a:r>
                <a:endParaRPr lang="ko-KR" altLang="en-US" sz="1800"/>
              </a:p>
            </c:rich>
          </c:tx>
          <c:overlay val="0"/>
        </c:title>
        <c:numFmt formatCode="General" sourceLinked="1"/>
        <c:majorTickMark val="out"/>
        <c:minorTickMark val="none"/>
        <c:tickLblPos val="nextTo"/>
        <c:crossAx val="1663113295"/>
        <c:crosses val="autoZero"/>
        <c:crossBetween val="between"/>
      </c:valAx>
    </c:plotArea>
    <c:legend>
      <c:legendPos val="r"/>
      <c:legendEntry>
        <c:idx val="0"/>
        <c:txPr>
          <a:bodyPr/>
          <a:lstStyle/>
          <a:p>
            <a:pPr>
              <a:defRPr sz="1800"/>
            </a:pPr>
            <a:endParaRPr lang="ko-KR"/>
          </a:p>
        </c:txPr>
      </c:legendEntry>
      <c:overlay val="0"/>
      <c:txPr>
        <a:bodyPr/>
        <a:lstStyle/>
        <a:p>
          <a:pPr>
            <a:defRPr sz="1800"/>
          </a:pPr>
          <a:endParaRPr lang="ko-K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externalData r:id="rId1">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4000" b="1" i="0" u="none" strike="noStrike" kern="1200" cap="all" baseline="0">
                <a:solidFill>
                  <a:schemeClr val="tx1">
                    <a:lumMod val="65000"/>
                    <a:lumOff val="35000"/>
                  </a:schemeClr>
                </a:solidFill>
                <a:latin typeface="+mn-lt"/>
                <a:ea typeface="+mn-ea"/>
                <a:cs typeface="+mn-cs"/>
              </a:defRPr>
            </a:pPr>
            <a:r>
              <a:rPr lang="ko-KR" altLang="en-US" sz="4000"/>
              <a:t>타</a:t>
            </a:r>
            <a:r>
              <a:rPr lang="ko-KR" altLang="en-US" sz="4000" baseline="0"/>
              <a:t> 서비스와 음식 추천 기능 비교 </a:t>
            </a:r>
            <a:endParaRPr lang="ko-KR" sz="4000"/>
          </a:p>
        </c:rich>
      </c:tx>
      <c:overlay val="0"/>
      <c:spPr>
        <a:noFill/>
        <a:ln>
          <a:noFill/>
        </a:ln>
        <a:effectLst/>
      </c:spPr>
      <c:txPr>
        <a:bodyPr rot="0" spcFirstLastPara="1" vertOverflow="ellipsis" vert="horz" wrap="square" anchor="ctr" anchorCtr="1"/>
        <a:lstStyle/>
        <a:p>
          <a:pPr>
            <a:defRPr sz="4000" b="1" i="0" u="none" strike="noStrike" kern="1200" cap="all" baseline="0">
              <a:solidFill>
                <a:schemeClr val="tx1">
                  <a:lumMod val="65000"/>
                  <a:lumOff val="35000"/>
                </a:schemeClr>
              </a:solidFill>
              <a:latin typeface="+mn-lt"/>
              <a:ea typeface="+mn-ea"/>
              <a:cs typeface="+mn-cs"/>
            </a:defRPr>
          </a:pPr>
          <a:endParaRPr lang="ko-KR"/>
        </a:p>
      </c:txPr>
    </c:title>
    <c:autoTitleDeleted val="0"/>
    <c:plotArea>
      <c:layout/>
      <c:pieChart>
        <c:varyColors val="1"/>
        <c:ser>
          <c:idx val="0"/>
          <c:order val="0"/>
          <c:dPt>
            <c:idx val="0"/>
            <c:bubble3D val="0"/>
            <c:spPr>
              <a:solidFill>
                <a:schemeClr val="accent6"/>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1-6C3A-4F76-9B95-D06260B6E16D}"/>
              </c:ext>
            </c:extLst>
          </c:dPt>
          <c:dPt>
            <c:idx val="1"/>
            <c:bubble3D val="0"/>
            <c:spPr>
              <a:solidFill>
                <a:schemeClr val="accent5"/>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3-6C3A-4F76-9B95-D06260B6E16D}"/>
              </c:ext>
            </c:extLst>
          </c:dPt>
          <c:dPt>
            <c:idx val="2"/>
            <c:bubble3D val="0"/>
            <c:spPr>
              <a:solidFill>
                <a:schemeClr val="accent4"/>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5-6C3A-4F76-9B95-D06260B6E16D}"/>
              </c:ext>
            </c:extLst>
          </c:dPt>
          <c:dPt>
            <c:idx val="3"/>
            <c:bubble3D val="0"/>
            <c:spPr>
              <a:solidFill>
                <a:schemeClr val="accent6">
                  <a:lumMod val="60000"/>
                </a:schemeClr>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7-6C3A-4F76-9B95-D06260B6E16D}"/>
              </c:ext>
            </c:extLst>
          </c:dPt>
          <c:dPt>
            <c:idx val="4"/>
            <c:bubble3D val="0"/>
            <c:spPr>
              <a:solidFill>
                <a:schemeClr val="accent5">
                  <a:lumMod val="60000"/>
                </a:schemeClr>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9-6C3A-4F76-9B95-D06260B6E16D}"/>
              </c:ext>
            </c:extLst>
          </c:dPt>
          <c:dLbls>
            <c:dLbl>
              <c:idx val="0"/>
              <c:delete val="1"/>
              <c:extLst>
                <c:ext xmlns:c15="http://schemas.microsoft.com/office/drawing/2012/chart" uri="{CE6537A1-D6FC-4f65-9D91-7224C49458BB}"/>
                <c:ext xmlns:c16="http://schemas.microsoft.com/office/drawing/2014/chart" uri="{C3380CC4-5D6E-409C-BE32-E72D297353CC}">
                  <c16:uniqueId val="{00000001-6C3A-4F76-9B95-D06260B6E16D}"/>
                </c:ext>
              </c:extLst>
            </c:dLbl>
            <c:dLbl>
              <c:idx val="1"/>
              <c:delete val="1"/>
              <c:extLst>
                <c:ext xmlns:c15="http://schemas.microsoft.com/office/drawing/2012/chart" uri="{CE6537A1-D6FC-4f65-9D91-7224C49458BB}"/>
                <c:ext xmlns:c16="http://schemas.microsoft.com/office/drawing/2014/chart" uri="{C3380CC4-5D6E-409C-BE32-E72D297353CC}">
                  <c16:uniqueId val="{00000003-6C3A-4F76-9B95-D06260B6E16D}"/>
                </c:ext>
              </c:extLst>
            </c:dLbl>
            <c:dLbl>
              <c:idx val="2"/>
              <c:spPr>
                <a:noFill/>
                <a:ln>
                  <a:noFill/>
                </a:ln>
                <a:effectLst/>
              </c:spPr>
              <c:txPr>
                <a:bodyPr rot="0" spcFirstLastPara="1" vertOverflow="ellipsis" vert="horz" wrap="square" lIns="38100" tIns="19050" rIns="38100" bIns="19050" anchor="ctr" anchorCtr="1">
                  <a:spAutoFit/>
                </a:bodyPr>
                <a:lstStyle/>
                <a:p>
                  <a:pPr>
                    <a:defRPr sz="2400" b="1" i="0" u="none" strike="noStrike" kern="1200" spc="0" baseline="0">
                      <a:solidFill>
                        <a:schemeClr val="accent4"/>
                      </a:solidFill>
                      <a:latin typeface="+mn-lt"/>
                      <a:ea typeface="+mn-ea"/>
                      <a:cs typeface="+mn-cs"/>
                    </a:defRPr>
                  </a:pPr>
                  <a:endParaRPr lang="ko-KR"/>
                </a:p>
              </c:txPr>
              <c:dLblPos val="outEnd"/>
              <c:showLegendKey val="0"/>
              <c:showVal val="0"/>
              <c:showCatName val="1"/>
              <c:showSerName val="0"/>
              <c:showPercent val="1"/>
              <c:showBubbleSize val="0"/>
              <c:extLst>
                <c:ext xmlns:c16="http://schemas.microsoft.com/office/drawing/2014/chart" uri="{C3380CC4-5D6E-409C-BE32-E72D297353CC}">
                  <c16:uniqueId val="{00000005-6C3A-4F76-9B95-D06260B6E16D}"/>
                </c:ext>
              </c:extLst>
            </c:dLbl>
            <c:dLbl>
              <c:idx val="3"/>
              <c:spPr>
                <a:noFill/>
                <a:ln>
                  <a:noFill/>
                </a:ln>
                <a:effectLst/>
              </c:spPr>
              <c:txPr>
                <a:bodyPr rot="0" spcFirstLastPara="1" vertOverflow="ellipsis" vert="horz" wrap="square" lIns="38100" tIns="19050" rIns="38100" bIns="19050" anchor="ctr" anchorCtr="1">
                  <a:spAutoFit/>
                </a:bodyPr>
                <a:lstStyle/>
                <a:p>
                  <a:pPr>
                    <a:defRPr sz="2400" b="1" i="0" u="none" strike="noStrike" kern="1200" spc="0" baseline="0">
                      <a:solidFill>
                        <a:schemeClr val="accent6">
                          <a:lumMod val="60000"/>
                        </a:schemeClr>
                      </a:solidFill>
                      <a:latin typeface="+mn-lt"/>
                      <a:ea typeface="+mn-ea"/>
                      <a:cs typeface="+mn-cs"/>
                    </a:defRPr>
                  </a:pPr>
                  <a:endParaRPr lang="ko-KR"/>
                </a:p>
              </c:txPr>
              <c:dLblPos val="outEnd"/>
              <c:showLegendKey val="0"/>
              <c:showVal val="0"/>
              <c:showCatName val="1"/>
              <c:showSerName val="0"/>
              <c:showPercent val="1"/>
              <c:showBubbleSize val="0"/>
              <c:extLst>
                <c:ext xmlns:c16="http://schemas.microsoft.com/office/drawing/2014/chart" uri="{C3380CC4-5D6E-409C-BE32-E72D297353CC}">
                  <c16:uniqueId val="{00000007-6C3A-4F76-9B95-D06260B6E16D}"/>
                </c:ext>
              </c:extLst>
            </c:dLbl>
            <c:dLbl>
              <c:idx val="4"/>
              <c:spPr>
                <a:noFill/>
                <a:ln>
                  <a:noFill/>
                </a:ln>
                <a:effectLst/>
              </c:spPr>
              <c:txPr>
                <a:bodyPr rot="0" spcFirstLastPara="1" vertOverflow="ellipsis" vert="horz" wrap="square" lIns="38100" tIns="19050" rIns="38100" bIns="19050" anchor="ctr" anchorCtr="1">
                  <a:spAutoFit/>
                </a:bodyPr>
                <a:lstStyle/>
                <a:p>
                  <a:pPr>
                    <a:defRPr sz="2400" b="1" i="0" u="none" strike="noStrike" kern="1200" spc="0" baseline="0">
                      <a:solidFill>
                        <a:schemeClr val="accent5">
                          <a:lumMod val="60000"/>
                        </a:schemeClr>
                      </a:solidFill>
                      <a:latin typeface="+mn-lt"/>
                      <a:ea typeface="+mn-ea"/>
                      <a:cs typeface="+mn-cs"/>
                    </a:defRPr>
                  </a:pPr>
                  <a:endParaRPr lang="ko-KR"/>
                </a:p>
              </c:txPr>
              <c:dLblPos val="outEnd"/>
              <c:showLegendKey val="0"/>
              <c:showVal val="0"/>
              <c:showCatName val="1"/>
              <c:showSerName val="0"/>
              <c:showPercent val="1"/>
              <c:showBubbleSize val="0"/>
              <c:extLst>
                <c:ext xmlns:c16="http://schemas.microsoft.com/office/drawing/2014/chart" uri="{C3380CC4-5D6E-409C-BE32-E72D297353CC}">
                  <c16:uniqueId val="{00000009-6C3A-4F76-9B95-D06260B6E16D}"/>
                </c:ext>
              </c:extLst>
            </c:dLbl>
            <c:spPr>
              <a:noFill/>
              <a:ln>
                <a:noFill/>
              </a:ln>
              <a:effectLst/>
            </c:spPr>
            <c:txPr>
              <a:bodyPr rot="0" spcFirstLastPara="1" vertOverflow="ellipsis" vert="horz" wrap="square" lIns="38100" tIns="19050" rIns="38100" bIns="19050" anchor="ctr" anchorCtr="1">
                <a:spAutoFit/>
              </a:bodyPr>
              <a:lstStyle/>
              <a:p>
                <a:pPr>
                  <a:defRPr sz="2400" b="1" i="0" u="none" strike="noStrike" kern="1200" spc="0" baseline="0">
                    <a:solidFill>
                      <a:schemeClr val="accent6"/>
                    </a:solidFill>
                    <a:latin typeface="+mn-lt"/>
                    <a:ea typeface="+mn-ea"/>
                    <a:cs typeface="+mn-cs"/>
                  </a:defRPr>
                </a:pPr>
                <a:endParaRPr lang="ko-KR"/>
              </a:p>
            </c:txPr>
            <c:dLblPos val="outEnd"/>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val>
            <c:numRef>
              <c:f>Sheet1!$O$50:$O$54</c:f>
              <c:numCache>
                <c:formatCode>General</c:formatCode>
                <c:ptCount val="5"/>
                <c:pt idx="0">
                  <c:v>0</c:v>
                </c:pt>
                <c:pt idx="1">
                  <c:v>0</c:v>
                </c:pt>
                <c:pt idx="2">
                  <c:v>6</c:v>
                </c:pt>
                <c:pt idx="3">
                  <c:v>16</c:v>
                </c:pt>
                <c:pt idx="4">
                  <c:v>26</c:v>
                </c:pt>
              </c:numCache>
            </c:numRef>
          </c:val>
          <c:extLst>
            <c:ext xmlns:c16="http://schemas.microsoft.com/office/drawing/2014/chart" uri="{C3380CC4-5D6E-409C-BE32-E72D297353CC}">
              <c16:uniqueId val="{0000000A-6C3A-4F76-9B95-D06260B6E16D}"/>
            </c:ext>
          </c:extLst>
        </c:ser>
        <c:dLbls>
          <c:dLblPos val="outEnd"/>
          <c:showLegendKey val="0"/>
          <c:showVal val="0"/>
          <c:showCatName val="1"/>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ko-KR"/>
    </a:p>
  </c:txPr>
  <c:externalData r:id="rId3">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4000" b="1" i="0" u="none" strike="noStrike" kern="1200" baseline="0">
                <a:solidFill>
                  <a:schemeClr val="tx1">
                    <a:lumMod val="65000"/>
                    <a:lumOff val="35000"/>
                  </a:schemeClr>
                </a:solidFill>
                <a:latin typeface="+mn-lt"/>
                <a:ea typeface="+mn-ea"/>
                <a:cs typeface="+mn-cs"/>
              </a:defRPr>
            </a:pPr>
            <a:r>
              <a:rPr lang="ko-KR" altLang="en-US" sz="4000"/>
              <a:t>음식 추천 기능 만족도</a:t>
            </a:r>
            <a:endParaRPr lang="ko-KR" sz="4000"/>
          </a:p>
        </c:rich>
      </c:tx>
      <c:overlay val="0"/>
      <c:spPr>
        <a:noFill/>
        <a:ln>
          <a:noFill/>
        </a:ln>
        <a:effectLst/>
      </c:spPr>
      <c:txPr>
        <a:bodyPr rot="0" spcFirstLastPara="1" vertOverflow="ellipsis" vert="horz" wrap="square" anchor="ctr" anchorCtr="1"/>
        <a:lstStyle/>
        <a:p>
          <a:pPr>
            <a:defRPr sz="4000" b="1" i="0" u="none" strike="noStrike" kern="1200" baseline="0">
              <a:solidFill>
                <a:schemeClr val="tx1">
                  <a:lumMod val="65000"/>
                  <a:lumOff val="35000"/>
                </a:schemeClr>
              </a:solidFill>
              <a:latin typeface="+mn-lt"/>
              <a:ea typeface="+mn-ea"/>
              <a:cs typeface="+mn-cs"/>
            </a:defRPr>
          </a:pPr>
          <a:endParaRPr lang="ko-KR"/>
        </a:p>
      </c:txPr>
    </c:title>
    <c:autoTitleDeleted val="0"/>
    <c:plotArea>
      <c:layout/>
      <c:pieChart>
        <c:varyColors val="1"/>
        <c:ser>
          <c:idx val="0"/>
          <c:order val="0"/>
          <c:dPt>
            <c:idx val="0"/>
            <c:bubble3D val="0"/>
            <c:spPr>
              <a:gradFill rotWithShape="1">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1-8C00-453D-8378-6FD8588BD86B}"/>
              </c:ext>
            </c:extLst>
          </c:dPt>
          <c:dPt>
            <c:idx val="1"/>
            <c:bubble3D val="0"/>
            <c:spPr>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3-8C00-453D-8378-6FD8588BD86B}"/>
              </c:ext>
            </c:extLst>
          </c:dPt>
          <c:dPt>
            <c:idx val="2"/>
            <c:bubble3D val="0"/>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5-8C00-453D-8378-6FD8588BD86B}"/>
              </c:ext>
            </c:extLst>
          </c:dPt>
          <c:dPt>
            <c:idx val="3"/>
            <c:bubble3D val="0"/>
            <c:spPr>
              <a:gradFill rotWithShape="1">
                <a:gsLst>
                  <a:gs pos="0">
                    <a:schemeClr val="accent6">
                      <a:lumMod val="60000"/>
                      <a:satMod val="103000"/>
                      <a:lumMod val="102000"/>
                      <a:tint val="94000"/>
                    </a:schemeClr>
                  </a:gs>
                  <a:gs pos="50000">
                    <a:schemeClr val="accent6">
                      <a:lumMod val="60000"/>
                      <a:satMod val="110000"/>
                      <a:lumMod val="100000"/>
                      <a:shade val="100000"/>
                    </a:schemeClr>
                  </a:gs>
                  <a:gs pos="100000">
                    <a:schemeClr val="accent6">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7-8C00-453D-8378-6FD8588BD86B}"/>
              </c:ext>
            </c:extLst>
          </c:dPt>
          <c:dPt>
            <c:idx val="4"/>
            <c:bubble3D val="0"/>
            <c:spPr>
              <a:gradFill rotWithShape="1">
                <a:gsLst>
                  <a:gs pos="0">
                    <a:schemeClr val="accent5">
                      <a:lumMod val="60000"/>
                      <a:satMod val="103000"/>
                      <a:lumMod val="102000"/>
                      <a:tint val="94000"/>
                    </a:schemeClr>
                  </a:gs>
                  <a:gs pos="50000">
                    <a:schemeClr val="accent5">
                      <a:lumMod val="60000"/>
                      <a:satMod val="110000"/>
                      <a:lumMod val="100000"/>
                      <a:shade val="100000"/>
                    </a:schemeClr>
                  </a:gs>
                  <a:gs pos="100000">
                    <a:schemeClr val="accent5">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9-8C00-453D-8378-6FD8588BD86B}"/>
              </c:ext>
            </c:extLst>
          </c:dPt>
          <c:dLbls>
            <c:dLbl>
              <c:idx val="0"/>
              <c:delete val="1"/>
              <c:extLst>
                <c:ext xmlns:c15="http://schemas.microsoft.com/office/drawing/2012/chart" uri="{CE6537A1-D6FC-4f65-9D91-7224C49458BB}"/>
                <c:ext xmlns:c16="http://schemas.microsoft.com/office/drawing/2014/chart" uri="{C3380CC4-5D6E-409C-BE32-E72D297353CC}">
                  <c16:uniqueId val="{00000001-8C00-453D-8378-6FD8588BD86B}"/>
                </c:ext>
              </c:extLst>
            </c:dLbl>
            <c:dLbl>
              <c:idx val="1"/>
              <c:delete val="1"/>
              <c:extLst>
                <c:ext xmlns:c15="http://schemas.microsoft.com/office/drawing/2012/chart" uri="{CE6537A1-D6FC-4f65-9D91-7224C49458BB}"/>
                <c:ext xmlns:c16="http://schemas.microsoft.com/office/drawing/2014/chart" uri="{C3380CC4-5D6E-409C-BE32-E72D297353CC}">
                  <c16:uniqueId val="{00000003-8C00-453D-8378-6FD8588BD86B}"/>
                </c:ext>
              </c:extLst>
            </c:dLbl>
            <c:dLbl>
              <c:idx val="2"/>
              <c:layout>
                <c:manualLayout>
                  <c:x val="3.6922039259465918E-2"/>
                  <c:y val="3.2339595336406818E-2"/>
                </c:manualLayout>
              </c:layout>
              <c:dLblPos val="bestFit"/>
              <c:showLegendKey val="0"/>
              <c:showVal val="0"/>
              <c:showCatName val="1"/>
              <c:showSerName val="0"/>
              <c:showPercent val="1"/>
              <c:showBubbleSize val="0"/>
              <c:extLst>
                <c:ext xmlns:c15="http://schemas.microsoft.com/office/drawing/2012/chart" uri="{CE6537A1-D6FC-4f65-9D91-7224C49458BB}">
                  <c15:layout>
                    <c:manualLayout>
                      <c:w val="7.2774382569103555E-2"/>
                      <c:h val="0.12353699820289789"/>
                    </c:manualLayout>
                  </c15:layout>
                </c:ext>
                <c:ext xmlns:c16="http://schemas.microsoft.com/office/drawing/2014/chart" uri="{C3380CC4-5D6E-409C-BE32-E72D297353CC}">
                  <c16:uniqueId val="{00000005-8C00-453D-8378-6FD8588BD86B}"/>
                </c:ext>
              </c:extLst>
            </c:dLbl>
            <c:spPr>
              <a:noFill/>
              <a:ln>
                <a:noFill/>
              </a:ln>
              <a:effectLst/>
            </c:spPr>
            <c:txPr>
              <a:bodyPr rot="0" spcFirstLastPara="1" vertOverflow="ellipsis" vert="horz" wrap="square" lIns="38100" tIns="19050" rIns="38100" bIns="19050" anchor="ctr" anchorCtr="1">
                <a:spAutoFit/>
              </a:bodyPr>
              <a:lstStyle/>
              <a:p>
                <a:pPr>
                  <a:defRPr sz="2400" b="1" i="0" u="none" strike="noStrike" kern="1200" baseline="0">
                    <a:solidFill>
                      <a:schemeClr val="tx1">
                        <a:lumMod val="75000"/>
                        <a:lumOff val="25000"/>
                      </a:schemeClr>
                    </a:solidFill>
                    <a:latin typeface="+mn-lt"/>
                    <a:ea typeface="+mn-ea"/>
                    <a:cs typeface="+mn-cs"/>
                  </a:defRPr>
                </a:pPr>
                <a:endParaRPr lang="ko-KR"/>
              </a:p>
            </c:txPr>
            <c:dLblPos val="outEnd"/>
            <c:showLegendKey val="0"/>
            <c:showVal val="0"/>
            <c:showCatName val="1"/>
            <c:showSerName val="0"/>
            <c:showPercent val="1"/>
            <c:showBubbleSize val="0"/>
            <c:showLeaderLines val="1"/>
            <c:leaderLines>
              <c:spPr>
                <a:ln w="9525" cap="flat" cmpd="sng" algn="ctr">
                  <a:solidFill>
                    <a:schemeClr val="accent1">
                      <a:alpha val="0"/>
                    </a:schemeClr>
                  </a:solidFill>
                  <a:round/>
                </a:ln>
                <a:effectLst/>
              </c:spPr>
            </c:leaderLines>
            <c:extLst>
              <c:ext xmlns:c15="http://schemas.microsoft.com/office/drawing/2012/chart" uri="{CE6537A1-D6FC-4f65-9D91-7224C49458BB}"/>
            </c:extLst>
          </c:dLbls>
          <c:val>
            <c:numRef>
              <c:f>Sheet1!$T$50:$T$54</c:f>
              <c:numCache>
                <c:formatCode>General</c:formatCode>
                <c:ptCount val="5"/>
                <c:pt idx="0">
                  <c:v>0</c:v>
                </c:pt>
                <c:pt idx="1">
                  <c:v>0</c:v>
                </c:pt>
                <c:pt idx="2">
                  <c:v>4</c:v>
                </c:pt>
                <c:pt idx="3">
                  <c:v>16</c:v>
                </c:pt>
                <c:pt idx="4">
                  <c:v>28</c:v>
                </c:pt>
              </c:numCache>
            </c:numRef>
          </c:val>
          <c:extLst>
            <c:ext xmlns:c16="http://schemas.microsoft.com/office/drawing/2014/chart" uri="{C3380CC4-5D6E-409C-BE32-E72D297353CC}">
              <c16:uniqueId val="{0000000A-8C00-453D-8378-6FD8588BD86B}"/>
            </c:ext>
          </c:extLst>
        </c:ser>
        <c:dLbls>
          <c:dLblPos val="outEnd"/>
          <c:showLegendKey val="0"/>
          <c:showVal val="0"/>
          <c:showCatName val="1"/>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ko-KR"/>
    </a:p>
  </c:txPr>
  <c:externalData r:id="rId3">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4000" b="1" i="0" u="none" strike="noStrike" kern="1200" cap="all" baseline="0">
                <a:solidFill>
                  <a:schemeClr val="tx1">
                    <a:lumMod val="65000"/>
                    <a:lumOff val="35000"/>
                  </a:schemeClr>
                </a:solidFill>
                <a:latin typeface="+mn-lt"/>
                <a:ea typeface="+mn-ea"/>
                <a:cs typeface="+mn-cs"/>
              </a:defRPr>
            </a:pPr>
            <a:r>
              <a:rPr lang="ko-KR" altLang="en-US" sz="4000"/>
              <a:t>시장 분석 기능 만족도</a:t>
            </a:r>
            <a:endParaRPr lang="ko-KR" sz="4000"/>
          </a:p>
        </c:rich>
      </c:tx>
      <c:overlay val="0"/>
      <c:spPr>
        <a:noFill/>
        <a:ln>
          <a:noFill/>
        </a:ln>
        <a:effectLst/>
      </c:spPr>
      <c:txPr>
        <a:bodyPr rot="0" spcFirstLastPara="1" vertOverflow="ellipsis" vert="horz" wrap="square" anchor="ctr" anchorCtr="1"/>
        <a:lstStyle/>
        <a:p>
          <a:pPr>
            <a:defRPr sz="4000" b="1" i="0" u="none" strike="noStrike" kern="1200" cap="all" baseline="0">
              <a:solidFill>
                <a:schemeClr val="tx1">
                  <a:lumMod val="65000"/>
                  <a:lumOff val="35000"/>
                </a:schemeClr>
              </a:solidFill>
              <a:latin typeface="+mn-lt"/>
              <a:ea typeface="+mn-ea"/>
              <a:cs typeface="+mn-cs"/>
            </a:defRPr>
          </a:pPr>
          <a:endParaRPr lang="ko-KR"/>
        </a:p>
      </c:txPr>
    </c:title>
    <c:autoTitleDeleted val="0"/>
    <c:plotArea>
      <c:layout/>
      <c:pieChart>
        <c:varyColors val="1"/>
        <c:ser>
          <c:idx val="0"/>
          <c:order val="0"/>
          <c:dPt>
            <c:idx val="0"/>
            <c:bubble3D val="0"/>
            <c:spPr>
              <a:solidFill>
                <a:schemeClr val="accent6"/>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1-F421-4A81-A59B-47CAAEBCA3B1}"/>
              </c:ext>
            </c:extLst>
          </c:dPt>
          <c:dPt>
            <c:idx val="1"/>
            <c:bubble3D val="0"/>
            <c:spPr>
              <a:solidFill>
                <a:schemeClr val="accent5"/>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3-F421-4A81-A59B-47CAAEBCA3B1}"/>
              </c:ext>
            </c:extLst>
          </c:dPt>
          <c:dPt>
            <c:idx val="2"/>
            <c:bubble3D val="0"/>
            <c:spPr>
              <a:solidFill>
                <a:schemeClr val="accent4"/>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5-F421-4A81-A59B-47CAAEBCA3B1}"/>
              </c:ext>
            </c:extLst>
          </c:dPt>
          <c:dPt>
            <c:idx val="3"/>
            <c:bubble3D val="0"/>
            <c:spPr>
              <a:solidFill>
                <a:schemeClr val="accent6">
                  <a:lumMod val="60000"/>
                </a:schemeClr>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7-F421-4A81-A59B-47CAAEBCA3B1}"/>
              </c:ext>
            </c:extLst>
          </c:dPt>
          <c:dPt>
            <c:idx val="4"/>
            <c:bubble3D val="0"/>
            <c:spPr>
              <a:solidFill>
                <a:schemeClr val="accent5">
                  <a:lumMod val="60000"/>
                </a:schemeClr>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9-F421-4A81-A59B-47CAAEBCA3B1}"/>
              </c:ext>
            </c:extLst>
          </c:dPt>
          <c:dLbls>
            <c:dLbl>
              <c:idx val="0"/>
              <c:delete val="1"/>
              <c:extLst>
                <c:ext xmlns:c15="http://schemas.microsoft.com/office/drawing/2012/chart" uri="{CE6537A1-D6FC-4f65-9D91-7224C49458BB}"/>
                <c:ext xmlns:c16="http://schemas.microsoft.com/office/drawing/2014/chart" uri="{C3380CC4-5D6E-409C-BE32-E72D297353CC}">
                  <c16:uniqueId val="{00000001-F421-4A81-A59B-47CAAEBCA3B1}"/>
                </c:ext>
              </c:extLst>
            </c:dLbl>
            <c:dLbl>
              <c:idx val="1"/>
              <c:layout>
                <c:manualLayout>
                  <c:x val="6.4962726304579346E-2"/>
                  <c:y val="4.255201665733873E-2"/>
                </c:manualLayout>
              </c:layout>
              <c:spPr>
                <a:noFill/>
                <a:ln>
                  <a:noFill/>
                </a:ln>
                <a:effectLst/>
              </c:spPr>
              <c:txPr>
                <a:bodyPr rot="0" spcFirstLastPara="1" vertOverflow="ellipsis" vert="horz" wrap="square" lIns="38100" tIns="19050" rIns="38100" bIns="19050" anchor="ctr" anchorCtr="1">
                  <a:spAutoFit/>
                </a:bodyPr>
                <a:lstStyle/>
                <a:p>
                  <a:pPr>
                    <a:defRPr sz="2400" b="1" i="0" u="none" strike="noStrike" kern="1200" spc="0" baseline="0">
                      <a:solidFill>
                        <a:schemeClr val="accent5"/>
                      </a:solidFill>
                      <a:latin typeface="+mn-lt"/>
                      <a:ea typeface="+mn-ea"/>
                      <a:cs typeface="+mn-cs"/>
                    </a:defRPr>
                  </a:pPr>
                  <a:endParaRPr lang="ko-KR"/>
                </a:p>
              </c:txPr>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3-F421-4A81-A59B-47CAAEBCA3B1}"/>
                </c:ext>
              </c:extLst>
            </c:dLbl>
            <c:dLbl>
              <c:idx val="2"/>
              <c:spPr>
                <a:noFill/>
                <a:ln>
                  <a:noFill/>
                </a:ln>
                <a:effectLst/>
              </c:spPr>
              <c:txPr>
                <a:bodyPr rot="0" spcFirstLastPara="1" vertOverflow="ellipsis" vert="horz" wrap="square" lIns="38100" tIns="19050" rIns="38100" bIns="19050" anchor="ctr" anchorCtr="1">
                  <a:spAutoFit/>
                </a:bodyPr>
                <a:lstStyle/>
                <a:p>
                  <a:pPr>
                    <a:defRPr sz="2400" b="1" i="0" u="none" strike="noStrike" kern="1200" spc="0" baseline="0">
                      <a:solidFill>
                        <a:schemeClr val="accent4"/>
                      </a:solidFill>
                      <a:latin typeface="+mn-lt"/>
                      <a:ea typeface="+mn-ea"/>
                      <a:cs typeface="+mn-cs"/>
                    </a:defRPr>
                  </a:pPr>
                  <a:endParaRPr lang="ko-KR"/>
                </a:p>
              </c:txPr>
              <c:dLblPos val="outEnd"/>
              <c:showLegendKey val="0"/>
              <c:showVal val="0"/>
              <c:showCatName val="1"/>
              <c:showSerName val="0"/>
              <c:showPercent val="1"/>
              <c:showBubbleSize val="0"/>
              <c:extLst>
                <c:ext xmlns:c16="http://schemas.microsoft.com/office/drawing/2014/chart" uri="{C3380CC4-5D6E-409C-BE32-E72D297353CC}">
                  <c16:uniqueId val="{00000005-F421-4A81-A59B-47CAAEBCA3B1}"/>
                </c:ext>
              </c:extLst>
            </c:dLbl>
            <c:dLbl>
              <c:idx val="3"/>
              <c:spPr>
                <a:noFill/>
                <a:ln>
                  <a:noFill/>
                </a:ln>
                <a:effectLst/>
              </c:spPr>
              <c:txPr>
                <a:bodyPr rot="0" spcFirstLastPara="1" vertOverflow="ellipsis" vert="horz" wrap="square" lIns="38100" tIns="19050" rIns="38100" bIns="19050" anchor="ctr" anchorCtr="1">
                  <a:spAutoFit/>
                </a:bodyPr>
                <a:lstStyle/>
                <a:p>
                  <a:pPr>
                    <a:defRPr sz="2400" b="1" i="0" u="none" strike="noStrike" kern="1200" spc="0" baseline="0">
                      <a:solidFill>
                        <a:schemeClr val="accent6">
                          <a:lumMod val="60000"/>
                        </a:schemeClr>
                      </a:solidFill>
                      <a:latin typeface="+mn-lt"/>
                      <a:ea typeface="+mn-ea"/>
                      <a:cs typeface="+mn-cs"/>
                    </a:defRPr>
                  </a:pPr>
                  <a:endParaRPr lang="ko-KR"/>
                </a:p>
              </c:txPr>
              <c:dLblPos val="outEnd"/>
              <c:showLegendKey val="0"/>
              <c:showVal val="0"/>
              <c:showCatName val="1"/>
              <c:showSerName val="0"/>
              <c:showPercent val="1"/>
              <c:showBubbleSize val="0"/>
              <c:extLst>
                <c:ext xmlns:c16="http://schemas.microsoft.com/office/drawing/2014/chart" uri="{C3380CC4-5D6E-409C-BE32-E72D297353CC}">
                  <c16:uniqueId val="{00000007-F421-4A81-A59B-47CAAEBCA3B1}"/>
                </c:ext>
              </c:extLst>
            </c:dLbl>
            <c:dLbl>
              <c:idx val="4"/>
              <c:spPr>
                <a:noFill/>
                <a:ln>
                  <a:noFill/>
                </a:ln>
                <a:effectLst/>
              </c:spPr>
              <c:txPr>
                <a:bodyPr rot="0" spcFirstLastPara="1" vertOverflow="ellipsis" vert="horz" wrap="square" lIns="38100" tIns="19050" rIns="38100" bIns="19050" anchor="ctr" anchorCtr="1">
                  <a:spAutoFit/>
                </a:bodyPr>
                <a:lstStyle/>
                <a:p>
                  <a:pPr>
                    <a:defRPr sz="2400" b="1" i="0" u="none" strike="noStrike" kern="1200" spc="0" baseline="0">
                      <a:solidFill>
                        <a:schemeClr val="accent5">
                          <a:lumMod val="60000"/>
                        </a:schemeClr>
                      </a:solidFill>
                      <a:latin typeface="+mn-lt"/>
                      <a:ea typeface="+mn-ea"/>
                      <a:cs typeface="+mn-cs"/>
                    </a:defRPr>
                  </a:pPr>
                  <a:endParaRPr lang="ko-KR"/>
                </a:p>
              </c:txPr>
              <c:dLblPos val="outEnd"/>
              <c:showLegendKey val="0"/>
              <c:showVal val="0"/>
              <c:showCatName val="1"/>
              <c:showSerName val="0"/>
              <c:showPercent val="1"/>
              <c:showBubbleSize val="0"/>
              <c:extLst>
                <c:ext xmlns:c16="http://schemas.microsoft.com/office/drawing/2014/chart" uri="{C3380CC4-5D6E-409C-BE32-E72D297353CC}">
                  <c16:uniqueId val="{00000009-F421-4A81-A59B-47CAAEBCA3B1}"/>
                </c:ext>
              </c:extLst>
            </c:dLbl>
            <c:spPr>
              <a:noFill/>
              <a:ln>
                <a:noFill/>
              </a:ln>
              <a:effectLst/>
            </c:spPr>
            <c:txPr>
              <a:bodyPr rot="0" spcFirstLastPara="1" vertOverflow="ellipsis" vert="horz" wrap="square" lIns="38100" tIns="19050" rIns="38100" bIns="19050" anchor="ctr" anchorCtr="1">
                <a:spAutoFit/>
              </a:bodyPr>
              <a:lstStyle/>
              <a:p>
                <a:pPr>
                  <a:defRPr sz="2400" b="1" i="0" u="none" strike="noStrike" kern="1200" spc="0" baseline="0">
                    <a:solidFill>
                      <a:schemeClr val="accent6"/>
                    </a:solidFill>
                    <a:latin typeface="+mn-lt"/>
                    <a:ea typeface="+mn-ea"/>
                    <a:cs typeface="+mn-cs"/>
                  </a:defRPr>
                </a:pPr>
                <a:endParaRPr lang="ko-KR"/>
              </a:p>
            </c:txPr>
            <c:dLblPos val="outEnd"/>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val>
            <c:numRef>
              <c:f>Sheet1!$S$50:$S$54</c:f>
              <c:numCache>
                <c:formatCode>General</c:formatCode>
                <c:ptCount val="5"/>
                <c:pt idx="0">
                  <c:v>0</c:v>
                </c:pt>
                <c:pt idx="1">
                  <c:v>1</c:v>
                </c:pt>
                <c:pt idx="2">
                  <c:v>6</c:v>
                </c:pt>
                <c:pt idx="3">
                  <c:v>13</c:v>
                </c:pt>
                <c:pt idx="4">
                  <c:v>28</c:v>
                </c:pt>
              </c:numCache>
            </c:numRef>
          </c:val>
          <c:extLst>
            <c:ext xmlns:c16="http://schemas.microsoft.com/office/drawing/2014/chart" uri="{C3380CC4-5D6E-409C-BE32-E72D297353CC}">
              <c16:uniqueId val="{0000000A-F421-4A81-A59B-47CAAEBCA3B1}"/>
            </c:ext>
          </c:extLst>
        </c:ser>
        <c:dLbls>
          <c:dLblPos val="outEnd"/>
          <c:showLegendKey val="0"/>
          <c:showVal val="0"/>
          <c:showCatName val="1"/>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ko-KR"/>
    </a:p>
  </c:txPr>
  <c:externalData r:id="rId3">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4000" b="1" i="0" u="none" strike="noStrike" kern="1200" cap="all" baseline="0">
                <a:solidFill>
                  <a:schemeClr val="tx1">
                    <a:lumMod val="65000"/>
                    <a:lumOff val="35000"/>
                  </a:schemeClr>
                </a:solidFill>
                <a:latin typeface="+mn-lt"/>
                <a:ea typeface="+mn-ea"/>
                <a:cs typeface="+mn-cs"/>
              </a:defRPr>
            </a:pPr>
            <a:r>
              <a:rPr lang="ko-KR" altLang="en-US" sz="4000"/>
              <a:t>타 서비스와 시장분석 기능 비교</a:t>
            </a:r>
            <a:endParaRPr lang="ko-KR" sz="4000"/>
          </a:p>
        </c:rich>
      </c:tx>
      <c:overlay val="0"/>
      <c:spPr>
        <a:noFill/>
        <a:ln>
          <a:noFill/>
        </a:ln>
        <a:effectLst/>
      </c:spPr>
      <c:txPr>
        <a:bodyPr rot="0" spcFirstLastPara="1" vertOverflow="ellipsis" vert="horz" wrap="square" anchor="ctr" anchorCtr="1"/>
        <a:lstStyle/>
        <a:p>
          <a:pPr>
            <a:defRPr sz="4000" b="1" i="0" u="none" strike="noStrike" kern="1200" cap="all" baseline="0">
              <a:solidFill>
                <a:schemeClr val="tx1">
                  <a:lumMod val="65000"/>
                  <a:lumOff val="35000"/>
                </a:schemeClr>
              </a:solidFill>
              <a:latin typeface="+mn-lt"/>
              <a:ea typeface="+mn-ea"/>
              <a:cs typeface="+mn-cs"/>
            </a:defRPr>
          </a:pPr>
          <a:endParaRPr lang="ko-KR"/>
        </a:p>
      </c:txPr>
    </c:title>
    <c:autoTitleDeleted val="0"/>
    <c:plotArea>
      <c:layout/>
      <c:pieChart>
        <c:varyColors val="1"/>
        <c:ser>
          <c:idx val="0"/>
          <c:order val="0"/>
          <c:dPt>
            <c:idx val="0"/>
            <c:bubble3D val="0"/>
            <c:spPr>
              <a:solidFill>
                <a:schemeClr val="accent6"/>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1-601F-47CE-A2D1-EB96EF904AB0}"/>
              </c:ext>
            </c:extLst>
          </c:dPt>
          <c:dPt>
            <c:idx val="1"/>
            <c:bubble3D val="0"/>
            <c:spPr>
              <a:solidFill>
                <a:schemeClr val="accent5"/>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3-601F-47CE-A2D1-EB96EF904AB0}"/>
              </c:ext>
            </c:extLst>
          </c:dPt>
          <c:dPt>
            <c:idx val="2"/>
            <c:bubble3D val="0"/>
            <c:spPr>
              <a:solidFill>
                <a:schemeClr val="accent4"/>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5-601F-47CE-A2D1-EB96EF904AB0}"/>
              </c:ext>
            </c:extLst>
          </c:dPt>
          <c:dPt>
            <c:idx val="3"/>
            <c:bubble3D val="0"/>
            <c:spPr>
              <a:solidFill>
                <a:schemeClr val="accent6">
                  <a:lumMod val="60000"/>
                </a:schemeClr>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7-601F-47CE-A2D1-EB96EF904AB0}"/>
              </c:ext>
            </c:extLst>
          </c:dPt>
          <c:dPt>
            <c:idx val="4"/>
            <c:bubble3D val="0"/>
            <c:spPr>
              <a:solidFill>
                <a:schemeClr val="accent5">
                  <a:lumMod val="60000"/>
                </a:schemeClr>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9-601F-47CE-A2D1-EB96EF904AB0}"/>
              </c:ext>
            </c:extLst>
          </c:dPt>
          <c:dLbls>
            <c:dLbl>
              <c:idx val="0"/>
              <c:delete val="1"/>
              <c:extLst>
                <c:ext xmlns:c15="http://schemas.microsoft.com/office/drawing/2012/chart" uri="{CE6537A1-D6FC-4f65-9D91-7224C49458BB}"/>
                <c:ext xmlns:c16="http://schemas.microsoft.com/office/drawing/2014/chart" uri="{C3380CC4-5D6E-409C-BE32-E72D297353CC}">
                  <c16:uniqueId val="{00000001-601F-47CE-A2D1-EB96EF904AB0}"/>
                </c:ext>
              </c:extLst>
            </c:dLbl>
            <c:dLbl>
              <c:idx val="1"/>
              <c:delete val="1"/>
              <c:extLst>
                <c:ext xmlns:c15="http://schemas.microsoft.com/office/drawing/2012/chart" uri="{CE6537A1-D6FC-4f65-9D91-7224C49458BB}"/>
                <c:ext xmlns:c16="http://schemas.microsoft.com/office/drawing/2014/chart" uri="{C3380CC4-5D6E-409C-BE32-E72D297353CC}">
                  <c16:uniqueId val="{00000003-601F-47CE-A2D1-EB96EF904AB0}"/>
                </c:ext>
              </c:extLst>
            </c:dLbl>
            <c:dLbl>
              <c:idx val="2"/>
              <c:layout>
                <c:manualLayout>
                  <c:x val="2.7148558279019037E-2"/>
                  <c:y val="3.0637447887188789E-2"/>
                </c:manualLayout>
              </c:layout>
              <c:spPr>
                <a:noFill/>
                <a:ln>
                  <a:noFill/>
                </a:ln>
                <a:effectLst/>
              </c:spPr>
              <c:txPr>
                <a:bodyPr rot="0" spcFirstLastPara="1" vertOverflow="ellipsis" vert="horz" wrap="square" lIns="38100" tIns="19050" rIns="38100" bIns="19050" anchor="ctr" anchorCtr="1">
                  <a:spAutoFit/>
                </a:bodyPr>
                <a:lstStyle/>
                <a:p>
                  <a:pPr>
                    <a:defRPr sz="2400" b="1" i="0" u="none" strike="noStrike" kern="1200" spc="0" baseline="0">
                      <a:solidFill>
                        <a:schemeClr val="accent4"/>
                      </a:solidFill>
                      <a:latin typeface="+mn-lt"/>
                      <a:ea typeface="+mn-ea"/>
                      <a:cs typeface="+mn-cs"/>
                    </a:defRPr>
                  </a:pPr>
                  <a:endParaRPr lang="ko-KR"/>
                </a:p>
              </c:txPr>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5-601F-47CE-A2D1-EB96EF904AB0}"/>
                </c:ext>
              </c:extLst>
            </c:dLbl>
            <c:dLbl>
              <c:idx val="3"/>
              <c:spPr>
                <a:noFill/>
                <a:ln>
                  <a:noFill/>
                </a:ln>
                <a:effectLst/>
              </c:spPr>
              <c:txPr>
                <a:bodyPr rot="0" spcFirstLastPara="1" vertOverflow="ellipsis" vert="horz" wrap="square" lIns="38100" tIns="19050" rIns="38100" bIns="19050" anchor="ctr" anchorCtr="1">
                  <a:spAutoFit/>
                </a:bodyPr>
                <a:lstStyle/>
                <a:p>
                  <a:pPr>
                    <a:defRPr sz="2400" b="1" i="0" u="none" strike="noStrike" kern="1200" spc="0" baseline="0">
                      <a:solidFill>
                        <a:schemeClr val="accent6">
                          <a:lumMod val="60000"/>
                        </a:schemeClr>
                      </a:solidFill>
                      <a:latin typeface="+mn-lt"/>
                      <a:ea typeface="+mn-ea"/>
                      <a:cs typeface="+mn-cs"/>
                    </a:defRPr>
                  </a:pPr>
                  <a:endParaRPr lang="ko-KR"/>
                </a:p>
              </c:txPr>
              <c:dLblPos val="outEnd"/>
              <c:showLegendKey val="0"/>
              <c:showVal val="0"/>
              <c:showCatName val="1"/>
              <c:showSerName val="0"/>
              <c:showPercent val="1"/>
              <c:showBubbleSize val="0"/>
              <c:extLst>
                <c:ext xmlns:c16="http://schemas.microsoft.com/office/drawing/2014/chart" uri="{C3380CC4-5D6E-409C-BE32-E72D297353CC}">
                  <c16:uniqueId val="{00000007-601F-47CE-A2D1-EB96EF904AB0}"/>
                </c:ext>
              </c:extLst>
            </c:dLbl>
            <c:dLbl>
              <c:idx val="4"/>
              <c:spPr>
                <a:noFill/>
                <a:ln>
                  <a:noFill/>
                </a:ln>
                <a:effectLst/>
              </c:spPr>
              <c:txPr>
                <a:bodyPr rot="0" spcFirstLastPara="1" vertOverflow="ellipsis" vert="horz" wrap="square" lIns="38100" tIns="19050" rIns="38100" bIns="19050" anchor="ctr" anchorCtr="1">
                  <a:spAutoFit/>
                </a:bodyPr>
                <a:lstStyle/>
                <a:p>
                  <a:pPr>
                    <a:defRPr sz="2400" b="1" i="0" u="none" strike="noStrike" kern="1200" spc="0" baseline="0">
                      <a:solidFill>
                        <a:schemeClr val="accent5">
                          <a:lumMod val="60000"/>
                        </a:schemeClr>
                      </a:solidFill>
                      <a:latin typeface="+mn-lt"/>
                      <a:ea typeface="+mn-ea"/>
                      <a:cs typeface="+mn-cs"/>
                    </a:defRPr>
                  </a:pPr>
                  <a:endParaRPr lang="ko-KR"/>
                </a:p>
              </c:txPr>
              <c:dLblPos val="outEnd"/>
              <c:showLegendKey val="0"/>
              <c:showVal val="0"/>
              <c:showCatName val="1"/>
              <c:showSerName val="0"/>
              <c:showPercent val="1"/>
              <c:showBubbleSize val="0"/>
              <c:extLst>
                <c:ext xmlns:c16="http://schemas.microsoft.com/office/drawing/2014/chart" uri="{C3380CC4-5D6E-409C-BE32-E72D297353CC}">
                  <c16:uniqueId val="{00000009-601F-47CE-A2D1-EB96EF904AB0}"/>
                </c:ext>
              </c:extLst>
            </c:dLbl>
            <c:spPr>
              <a:noFill/>
              <a:ln>
                <a:noFill/>
              </a:ln>
              <a:effectLst/>
            </c:spPr>
            <c:txPr>
              <a:bodyPr rot="0" spcFirstLastPara="1" vertOverflow="ellipsis" vert="horz" wrap="square" lIns="38100" tIns="19050" rIns="38100" bIns="19050" anchor="ctr" anchorCtr="1">
                <a:spAutoFit/>
              </a:bodyPr>
              <a:lstStyle/>
              <a:p>
                <a:pPr>
                  <a:defRPr sz="2400" b="1" i="0" u="none" strike="noStrike" kern="1200" spc="0" baseline="0">
                    <a:solidFill>
                      <a:schemeClr val="accent6"/>
                    </a:solidFill>
                    <a:latin typeface="+mn-lt"/>
                    <a:ea typeface="+mn-ea"/>
                    <a:cs typeface="+mn-cs"/>
                  </a:defRPr>
                </a:pPr>
                <a:endParaRPr lang="ko-KR"/>
              </a:p>
            </c:txPr>
            <c:dLblPos val="outEnd"/>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val>
            <c:numRef>
              <c:f>Sheet1!$Q$50:$Q$54</c:f>
              <c:numCache>
                <c:formatCode>General</c:formatCode>
                <c:ptCount val="5"/>
                <c:pt idx="0">
                  <c:v>0</c:v>
                </c:pt>
                <c:pt idx="1">
                  <c:v>0</c:v>
                </c:pt>
                <c:pt idx="2">
                  <c:v>4</c:v>
                </c:pt>
                <c:pt idx="3">
                  <c:v>15</c:v>
                </c:pt>
                <c:pt idx="4">
                  <c:v>29</c:v>
                </c:pt>
              </c:numCache>
            </c:numRef>
          </c:val>
          <c:extLst>
            <c:ext xmlns:c16="http://schemas.microsoft.com/office/drawing/2014/chart" uri="{C3380CC4-5D6E-409C-BE32-E72D297353CC}">
              <c16:uniqueId val="{0000000A-601F-47CE-A2D1-EB96EF904AB0}"/>
            </c:ext>
          </c:extLst>
        </c:ser>
        <c:dLbls>
          <c:dLblPos val="outEnd"/>
          <c:showLegendKey val="0"/>
          <c:showVal val="0"/>
          <c:showCatName val="1"/>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ko-KR"/>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400" b="0" i="0" u="none" strike="noStrike" kern="1200" spc="0" baseline="0">
                <a:solidFill>
                  <a:schemeClr val="tx1">
                    <a:lumMod val="65000"/>
                    <a:lumOff val="35000"/>
                  </a:schemeClr>
                </a:solidFill>
                <a:latin typeface="+mn-lt"/>
                <a:ea typeface="+mn-ea"/>
                <a:cs typeface="+mn-cs"/>
              </a:defRPr>
            </a:pPr>
            <a:r>
              <a:rPr lang="ko-KR" altLang="en-US"/>
              <a:t>해시태그 빈도수</a:t>
            </a:r>
          </a:p>
        </c:rich>
      </c:tx>
      <c:overlay val="0"/>
      <c:spPr>
        <a:noFill/>
        <a:ln>
          <a:noFill/>
        </a:ln>
        <a:effectLst/>
      </c:spPr>
    </c:title>
    <c:autoTitleDeleted val="0"/>
    <c:plotArea>
      <c:layout/>
      <c:lineChart>
        <c:grouping val="standard"/>
        <c:varyColors val="0"/>
        <c:ser>
          <c:idx val="0"/>
          <c:order val="0"/>
          <c:tx>
            <c:strRef>
              <c:f>Sheet1!$B$1</c:f>
              <c:strCache>
                <c:ptCount val="1"/>
                <c:pt idx="0">
                  <c:v>해시태그 빈도수</c:v>
                </c:pt>
              </c:strCache>
            </c:strRef>
          </c:tx>
          <c:spPr>
            <a:ln w="63500" cap="rnd">
              <a:solidFill>
                <a:schemeClr val="accent1">
                  <a:lumMod val="20000"/>
                  <a:lumOff val="80000"/>
                </a:schemeClr>
              </a:solidFill>
              <a:round/>
            </a:ln>
            <a:effectLst/>
          </c:spPr>
          <c:marker>
            <c:symbol val="none"/>
          </c:marker>
          <c:dPt>
            <c:idx val="4"/>
            <c:bubble3D val="0"/>
            <c:extLst>
              <c:ext xmlns:c16="http://schemas.microsoft.com/office/drawing/2014/chart" uri="{C3380CC4-5D6E-409C-BE32-E72D297353CC}">
                <c16:uniqueId val="{00000000-7FC7-4584-A237-7608ED12B2F4}"/>
              </c:ext>
            </c:extLst>
          </c:dPt>
          <c:dLbls>
            <c:dLbl>
              <c:idx val="2"/>
              <c:layout>
                <c:manualLayout>
                  <c:x val="-7.3621948626311579E-2"/>
                  <c:y val="-5.5270574788252189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7FC7-4584-A237-7608ED12B2F4}"/>
                </c:ext>
              </c:extLst>
            </c:dLbl>
            <c:dLbl>
              <c:idx val="4"/>
              <c:layout>
                <c:manualLayout>
                  <c:x val="-2.5307698835622301E-2"/>
                  <c:y val="-8.8233029086629805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7FC7-4584-A237-7608ED12B2F4}"/>
                </c:ext>
              </c:extLst>
            </c:dLbl>
            <c:spPr>
              <a:noFill/>
              <a:ln>
                <a:noFill/>
              </a:ln>
              <a:effectLst/>
            </c:spPr>
            <c:txPr>
              <a:bodyPr rot="0" spcFirstLastPara="1" vertOverflow="ellipsis" vert="horz" wrap="square" lIns="38100" tIns="19050" rIns="38100" bIns="18000" anchor="ctr" anchorCtr="1">
                <a:spAutoFit/>
              </a:bodyPr>
              <a:lstStyle/>
              <a:p>
                <a:pPr>
                  <a:defRPr sz="1500" b="0" i="0" u="none" strike="noStrike" kern="1200" baseline="0">
                    <a:solidFill>
                      <a:schemeClr val="accent1">
                        <a:lumMod val="75000"/>
                      </a:schemeClr>
                    </a:solidFill>
                    <a:latin typeface="+mn-lt"/>
                    <a:ea typeface="+mn-ea"/>
                    <a:cs typeface="+mn-cs"/>
                  </a:defRPr>
                </a:pPr>
                <a:endParaRPr lang="ko-KR"/>
              </a:p>
            </c:txPr>
            <c:dLblPos val="t"/>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rgbClr val="000000">
                          <a:alpha val="0"/>
                        </a:srgbClr>
                      </a:solidFill>
                      <a:round/>
                    </a:ln>
                    <a:effectLst/>
                  </c:spPr>
                </c15:leaderLines>
              </c:ext>
            </c:extLst>
          </c:dLbls>
          <c:cat>
            <c:strRef>
              <c:f>Sheet1!$A$2:$A$8</c:f>
              <c:strCache>
                <c:ptCount val="6"/>
                <c:pt idx="0">
                  <c:v>1번</c:v>
                </c:pt>
                <c:pt idx="1">
                  <c:v>2번</c:v>
                </c:pt>
                <c:pt idx="2">
                  <c:v>10번</c:v>
                </c:pt>
                <c:pt idx="3">
                  <c:v>50개</c:v>
                </c:pt>
                <c:pt idx="4">
                  <c:v>100개</c:v>
                </c:pt>
                <c:pt idx="5">
                  <c:v>101개 이상</c:v>
                </c:pt>
              </c:strCache>
            </c:strRef>
          </c:cat>
          <c:val>
            <c:numRef>
              <c:f>Sheet1!$B$2:$B$8</c:f>
              <c:numCache>
                <c:formatCode>General</c:formatCode>
                <c:ptCount val="7"/>
                <c:pt idx="0">
                  <c:v>50136</c:v>
                </c:pt>
                <c:pt idx="1">
                  <c:v>28464</c:v>
                </c:pt>
                <c:pt idx="2">
                  <c:v>69633</c:v>
                </c:pt>
                <c:pt idx="3">
                  <c:v>66831</c:v>
                </c:pt>
                <c:pt idx="4">
                  <c:v>23161</c:v>
                </c:pt>
                <c:pt idx="5">
                  <c:v>101193</c:v>
                </c:pt>
              </c:numCache>
            </c:numRef>
          </c:val>
          <c:smooth val="0"/>
          <c:extLst>
            <c:ext xmlns:c16="http://schemas.microsoft.com/office/drawing/2014/chart" uri="{C3380CC4-5D6E-409C-BE32-E72D297353CC}">
              <c16:uniqueId val="{00000002-7FC7-4584-A237-7608ED12B2F4}"/>
            </c:ext>
          </c:extLst>
        </c:ser>
        <c:dLbls>
          <c:dLblPos val="t"/>
          <c:showLegendKey val="0"/>
          <c:showVal val="1"/>
          <c:showCatName val="0"/>
          <c:showSerName val="0"/>
          <c:showPercent val="0"/>
          <c:showBubbleSize val="0"/>
        </c:dLbls>
        <c:smooth val="0"/>
        <c:axId val="341719647"/>
        <c:axId val="341718815"/>
      </c:lineChart>
      <c:catAx>
        <c:axId val="341719647"/>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300" b="0" i="0" u="none" strike="noStrike" kern="1200" baseline="0">
                <a:solidFill>
                  <a:schemeClr val="tx1">
                    <a:lumMod val="65000"/>
                    <a:lumOff val="35000"/>
                  </a:schemeClr>
                </a:solidFill>
                <a:latin typeface="+mn-lt"/>
                <a:ea typeface="+mn-ea"/>
                <a:cs typeface="+mn-cs"/>
              </a:defRPr>
            </a:pPr>
            <a:endParaRPr lang="ko-KR"/>
          </a:p>
        </c:txPr>
        <c:crossAx val="341718815"/>
        <c:crosses val="autoZero"/>
        <c:auto val="1"/>
        <c:lblAlgn val="ctr"/>
        <c:lblOffset val="100"/>
        <c:noMultiLvlLbl val="0"/>
      </c:catAx>
      <c:valAx>
        <c:axId val="341718815"/>
        <c:scaling>
          <c:orientation val="minMax"/>
        </c:scaling>
        <c:delete val="0"/>
        <c:axPos val="l"/>
        <c:majorGridlines>
          <c:spPr>
            <a:ln w="9525" cap="flat" cmpd="sng" algn="ctr">
              <a:solidFill>
                <a:schemeClr val="bg1"/>
              </a:solidFill>
              <a:round/>
            </a:ln>
            <a:effectLst/>
          </c:spPr>
        </c:majorGridlines>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ko-KR"/>
          </a:p>
        </c:txPr>
        <c:crossAx val="341719647"/>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ko-KR"/>
    </a:p>
  </c:txPr>
  <c:externalData r:id="rId1">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4000" b="1" i="0" u="none" strike="noStrike" kern="1200" cap="all" baseline="0">
                <a:solidFill>
                  <a:schemeClr val="tx1">
                    <a:lumMod val="65000"/>
                    <a:lumOff val="35000"/>
                  </a:schemeClr>
                </a:solidFill>
                <a:latin typeface="+mn-lt"/>
                <a:ea typeface="+mn-ea"/>
                <a:cs typeface="+mn-cs"/>
              </a:defRPr>
            </a:pPr>
            <a:r>
              <a:rPr lang="ko-KR" sz="4000"/>
              <a:t>타서비스와 디자인 비교</a:t>
            </a:r>
          </a:p>
        </c:rich>
      </c:tx>
      <c:overlay val="0"/>
      <c:spPr>
        <a:noFill/>
        <a:ln>
          <a:noFill/>
        </a:ln>
        <a:effectLst/>
      </c:spPr>
      <c:txPr>
        <a:bodyPr rot="0" spcFirstLastPara="1" vertOverflow="ellipsis" vert="horz" wrap="square" anchor="ctr" anchorCtr="1"/>
        <a:lstStyle/>
        <a:p>
          <a:pPr>
            <a:defRPr sz="4000" b="1" i="0" u="none" strike="noStrike" kern="1200" cap="all" baseline="0">
              <a:solidFill>
                <a:schemeClr val="tx1">
                  <a:lumMod val="65000"/>
                  <a:lumOff val="35000"/>
                </a:schemeClr>
              </a:solidFill>
              <a:latin typeface="+mn-lt"/>
              <a:ea typeface="+mn-ea"/>
              <a:cs typeface="+mn-cs"/>
            </a:defRPr>
          </a:pPr>
          <a:endParaRPr lang="ko-KR"/>
        </a:p>
      </c:txPr>
    </c:title>
    <c:autoTitleDeleted val="0"/>
    <c:plotArea>
      <c:layout/>
      <c:pieChart>
        <c:varyColors val="1"/>
        <c:ser>
          <c:idx val="0"/>
          <c:order val="0"/>
          <c:dPt>
            <c:idx val="0"/>
            <c:bubble3D val="0"/>
            <c:spPr>
              <a:solidFill>
                <a:schemeClr val="accent6"/>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1-3841-439C-9F9E-D9D86097A3F3}"/>
              </c:ext>
            </c:extLst>
          </c:dPt>
          <c:dPt>
            <c:idx val="1"/>
            <c:bubble3D val="0"/>
            <c:spPr>
              <a:solidFill>
                <a:schemeClr val="accent5"/>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3-3841-439C-9F9E-D9D86097A3F3}"/>
              </c:ext>
            </c:extLst>
          </c:dPt>
          <c:dPt>
            <c:idx val="2"/>
            <c:bubble3D val="0"/>
            <c:spPr>
              <a:solidFill>
                <a:schemeClr val="accent4"/>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5-3841-439C-9F9E-D9D86097A3F3}"/>
              </c:ext>
            </c:extLst>
          </c:dPt>
          <c:dPt>
            <c:idx val="3"/>
            <c:bubble3D val="0"/>
            <c:spPr>
              <a:solidFill>
                <a:schemeClr val="accent6">
                  <a:lumMod val="60000"/>
                </a:schemeClr>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7-3841-439C-9F9E-D9D86097A3F3}"/>
              </c:ext>
            </c:extLst>
          </c:dPt>
          <c:dPt>
            <c:idx val="4"/>
            <c:bubble3D val="0"/>
            <c:spPr>
              <a:solidFill>
                <a:schemeClr val="accent5">
                  <a:lumMod val="60000"/>
                </a:schemeClr>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9-3841-439C-9F9E-D9D86097A3F3}"/>
              </c:ext>
            </c:extLst>
          </c:dPt>
          <c:dLbls>
            <c:dLbl>
              <c:idx val="0"/>
              <c:delete val="1"/>
              <c:extLst>
                <c:ext xmlns:c15="http://schemas.microsoft.com/office/drawing/2012/chart" uri="{CE6537A1-D6FC-4f65-9D91-7224C49458BB}"/>
                <c:ext xmlns:c16="http://schemas.microsoft.com/office/drawing/2014/chart" uri="{C3380CC4-5D6E-409C-BE32-E72D297353CC}">
                  <c16:uniqueId val="{00000001-3841-439C-9F9E-D9D86097A3F3}"/>
                </c:ext>
              </c:extLst>
            </c:dLbl>
            <c:dLbl>
              <c:idx val="1"/>
              <c:layout>
                <c:manualLayout>
                  <c:x val="2.6656146374230891E-2"/>
                  <c:y val="2.5464268418251879E-2"/>
                </c:manualLayout>
              </c:layout>
              <c:spPr>
                <a:noFill/>
                <a:ln>
                  <a:noFill/>
                </a:ln>
                <a:effectLst/>
              </c:spPr>
              <c:txPr>
                <a:bodyPr rot="0" spcFirstLastPara="1" vertOverflow="ellipsis" vert="horz" wrap="square" lIns="38100" tIns="19050" rIns="38100" bIns="19050" anchor="ctr" anchorCtr="1">
                  <a:spAutoFit/>
                </a:bodyPr>
                <a:lstStyle/>
                <a:p>
                  <a:pPr>
                    <a:defRPr sz="2400" b="1" i="0" u="none" strike="noStrike" kern="1200" spc="0" baseline="0">
                      <a:solidFill>
                        <a:schemeClr val="accent5"/>
                      </a:solidFill>
                      <a:latin typeface="+mn-lt"/>
                      <a:ea typeface="+mn-ea"/>
                      <a:cs typeface="+mn-cs"/>
                    </a:defRPr>
                  </a:pPr>
                  <a:endParaRPr lang="ko-KR"/>
                </a:p>
              </c:txPr>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3-3841-439C-9F9E-D9D86097A3F3}"/>
                </c:ext>
              </c:extLst>
            </c:dLbl>
            <c:dLbl>
              <c:idx val="2"/>
              <c:layout>
                <c:manualLayout>
                  <c:x val="6.3974751298154333E-3"/>
                  <c:y val="1.1883325261850861E-2"/>
                </c:manualLayout>
              </c:layout>
              <c:spPr>
                <a:noFill/>
                <a:ln>
                  <a:noFill/>
                </a:ln>
                <a:effectLst/>
              </c:spPr>
              <c:txPr>
                <a:bodyPr rot="0" spcFirstLastPara="1" vertOverflow="ellipsis" vert="horz" wrap="square" lIns="38100" tIns="19050" rIns="38100" bIns="19050" anchor="ctr" anchorCtr="1">
                  <a:spAutoFit/>
                </a:bodyPr>
                <a:lstStyle/>
                <a:p>
                  <a:pPr>
                    <a:defRPr sz="2400" b="1" i="0" u="none" strike="noStrike" kern="1200" spc="0" baseline="0">
                      <a:solidFill>
                        <a:schemeClr val="accent4"/>
                      </a:solidFill>
                      <a:latin typeface="+mn-lt"/>
                      <a:ea typeface="+mn-ea"/>
                      <a:cs typeface="+mn-cs"/>
                    </a:defRPr>
                  </a:pPr>
                  <a:endParaRPr lang="ko-KR"/>
                </a:p>
              </c:txPr>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5-3841-439C-9F9E-D9D86097A3F3}"/>
                </c:ext>
              </c:extLst>
            </c:dLbl>
            <c:dLbl>
              <c:idx val="3"/>
              <c:spPr>
                <a:noFill/>
                <a:ln>
                  <a:noFill/>
                </a:ln>
                <a:effectLst/>
              </c:spPr>
              <c:txPr>
                <a:bodyPr rot="0" spcFirstLastPara="1" vertOverflow="ellipsis" vert="horz" wrap="square" lIns="38100" tIns="19050" rIns="38100" bIns="19050" anchor="ctr" anchorCtr="1">
                  <a:spAutoFit/>
                </a:bodyPr>
                <a:lstStyle/>
                <a:p>
                  <a:pPr>
                    <a:defRPr sz="2400" b="1" i="0" u="none" strike="noStrike" kern="1200" spc="0" baseline="0">
                      <a:solidFill>
                        <a:schemeClr val="accent6">
                          <a:lumMod val="60000"/>
                        </a:schemeClr>
                      </a:solidFill>
                      <a:latin typeface="+mn-lt"/>
                      <a:ea typeface="+mn-ea"/>
                      <a:cs typeface="+mn-cs"/>
                    </a:defRPr>
                  </a:pPr>
                  <a:endParaRPr lang="ko-KR"/>
                </a:p>
              </c:txPr>
              <c:dLblPos val="outEnd"/>
              <c:showLegendKey val="0"/>
              <c:showVal val="0"/>
              <c:showCatName val="1"/>
              <c:showSerName val="0"/>
              <c:showPercent val="1"/>
              <c:showBubbleSize val="0"/>
              <c:extLst>
                <c:ext xmlns:c16="http://schemas.microsoft.com/office/drawing/2014/chart" uri="{C3380CC4-5D6E-409C-BE32-E72D297353CC}">
                  <c16:uniqueId val="{00000007-3841-439C-9F9E-D9D86097A3F3}"/>
                </c:ext>
              </c:extLst>
            </c:dLbl>
            <c:dLbl>
              <c:idx val="4"/>
              <c:spPr>
                <a:noFill/>
                <a:ln>
                  <a:noFill/>
                </a:ln>
                <a:effectLst/>
              </c:spPr>
              <c:txPr>
                <a:bodyPr rot="0" spcFirstLastPara="1" vertOverflow="ellipsis" vert="horz" wrap="square" lIns="38100" tIns="19050" rIns="38100" bIns="19050" anchor="ctr" anchorCtr="1">
                  <a:spAutoFit/>
                </a:bodyPr>
                <a:lstStyle/>
                <a:p>
                  <a:pPr>
                    <a:defRPr sz="2400" b="1" i="0" u="none" strike="noStrike" kern="1200" spc="0" baseline="0">
                      <a:solidFill>
                        <a:schemeClr val="accent5">
                          <a:lumMod val="60000"/>
                        </a:schemeClr>
                      </a:solidFill>
                      <a:latin typeface="+mn-lt"/>
                      <a:ea typeface="+mn-ea"/>
                      <a:cs typeface="+mn-cs"/>
                    </a:defRPr>
                  </a:pPr>
                  <a:endParaRPr lang="ko-KR"/>
                </a:p>
              </c:txPr>
              <c:dLblPos val="outEnd"/>
              <c:showLegendKey val="0"/>
              <c:showVal val="0"/>
              <c:showCatName val="1"/>
              <c:showSerName val="0"/>
              <c:showPercent val="1"/>
              <c:showBubbleSize val="0"/>
              <c:extLst>
                <c:ext xmlns:c16="http://schemas.microsoft.com/office/drawing/2014/chart" uri="{C3380CC4-5D6E-409C-BE32-E72D297353CC}">
                  <c16:uniqueId val="{00000009-3841-439C-9F9E-D9D86097A3F3}"/>
                </c:ext>
              </c:extLst>
            </c:dLbl>
            <c:spPr>
              <a:noFill/>
              <a:ln>
                <a:noFill/>
              </a:ln>
              <a:effectLst/>
            </c:spPr>
            <c:txPr>
              <a:bodyPr rot="0" spcFirstLastPara="1" vertOverflow="ellipsis" vert="horz" wrap="square" lIns="38100" tIns="19050" rIns="38100" bIns="19050" anchor="ctr" anchorCtr="1">
                <a:spAutoFit/>
              </a:bodyPr>
              <a:lstStyle/>
              <a:p>
                <a:pPr>
                  <a:defRPr sz="2400" b="1" i="0" u="none" strike="noStrike" kern="1200" spc="0" baseline="0">
                    <a:solidFill>
                      <a:schemeClr val="accent6"/>
                    </a:solidFill>
                    <a:latin typeface="+mn-lt"/>
                    <a:ea typeface="+mn-ea"/>
                    <a:cs typeface="+mn-cs"/>
                  </a:defRPr>
                </a:pPr>
                <a:endParaRPr lang="ko-KR"/>
              </a:p>
            </c:txPr>
            <c:dLblPos val="outEnd"/>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val>
            <c:numRef>
              <c:f>Sheet1!$P$55:$P$59</c:f>
              <c:numCache>
                <c:formatCode>General</c:formatCode>
                <c:ptCount val="5"/>
                <c:pt idx="0">
                  <c:v>0</c:v>
                </c:pt>
                <c:pt idx="1">
                  <c:v>1</c:v>
                </c:pt>
                <c:pt idx="2">
                  <c:v>3.5</c:v>
                </c:pt>
                <c:pt idx="3">
                  <c:v>14</c:v>
                </c:pt>
                <c:pt idx="4">
                  <c:v>29.5</c:v>
                </c:pt>
              </c:numCache>
            </c:numRef>
          </c:val>
          <c:extLst>
            <c:ext xmlns:c16="http://schemas.microsoft.com/office/drawing/2014/chart" uri="{C3380CC4-5D6E-409C-BE32-E72D297353CC}">
              <c16:uniqueId val="{0000000A-3841-439C-9F9E-D9D86097A3F3}"/>
            </c:ext>
          </c:extLst>
        </c:ser>
        <c:dLbls>
          <c:dLblPos val="outEnd"/>
          <c:showLegendKey val="0"/>
          <c:showVal val="0"/>
          <c:showCatName val="1"/>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ko-KR"/>
    </a:p>
  </c:txPr>
  <c:externalData r:id="rId3">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4000" b="1" i="0" u="none" strike="noStrike" kern="1200" cap="all" baseline="0">
                <a:solidFill>
                  <a:schemeClr val="tx1">
                    <a:lumMod val="65000"/>
                    <a:lumOff val="35000"/>
                  </a:schemeClr>
                </a:solidFill>
                <a:latin typeface="+mn-lt"/>
                <a:ea typeface="+mn-ea"/>
                <a:cs typeface="+mn-cs"/>
              </a:defRPr>
            </a:pPr>
            <a:r>
              <a:rPr lang="ko-KR" sz="4000"/>
              <a:t>디자인 만족도 평균</a:t>
            </a:r>
          </a:p>
        </c:rich>
      </c:tx>
      <c:overlay val="0"/>
      <c:spPr>
        <a:noFill/>
        <a:ln>
          <a:noFill/>
        </a:ln>
        <a:effectLst/>
      </c:spPr>
      <c:txPr>
        <a:bodyPr rot="0" spcFirstLastPara="1" vertOverflow="ellipsis" vert="horz" wrap="square" anchor="ctr" anchorCtr="1"/>
        <a:lstStyle/>
        <a:p>
          <a:pPr>
            <a:defRPr sz="4000" b="1" i="0" u="none" strike="noStrike" kern="1200" cap="all" baseline="0">
              <a:solidFill>
                <a:schemeClr val="tx1">
                  <a:lumMod val="65000"/>
                  <a:lumOff val="35000"/>
                </a:schemeClr>
              </a:solidFill>
              <a:latin typeface="+mn-lt"/>
              <a:ea typeface="+mn-ea"/>
              <a:cs typeface="+mn-cs"/>
            </a:defRPr>
          </a:pPr>
          <a:endParaRPr lang="ko-KR"/>
        </a:p>
      </c:txPr>
    </c:title>
    <c:autoTitleDeleted val="0"/>
    <c:plotArea>
      <c:layout/>
      <c:pieChart>
        <c:varyColors val="1"/>
        <c:ser>
          <c:idx val="0"/>
          <c:order val="0"/>
          <c:dPt>
            <c:idx val="0"/>
            <c:bubble3D val="0"/>
            <c:spPr>
              <a:solidFill>
                <a:schemeClr val="accent6"/>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1-C12B-4201-9A24-487E76F87FFF}"/>
              </c:ext>
            </c:extLst>
          </c:dPt>
          <c:dPt>
            <c:idx val="1"/>
            <c:bubble3D val="0"/>
            <c:spPr>
              <a:solidFill>
                <a:schemeClr val="accent5"/>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3-C12B-4201-9A24-487E76F87FFF}"/>
              </c:ext>
            </c:extLst>
          </c:dPt>
          <c:dPt>
            <c:idx val="2"/>
            <c:bubble3D val="0"/>
            <c:spPr>
              <a:solidFill>
                <a:schemeClr val="accent4"/>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5-C12B-4201-9A24-487E76F87FFF}"/>
              </c:ext>
            </c:extLst>
          </c:dPt>
          <c:dPt>
            <c:idx val="3"/>
            <c:bubble3D val="0"/>
            <c:spPr>
              <a:solidFill>
                <a:schemeClr val="accent6">
                  <a:lumMod val="60000"/>
                </a:schemeClr>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7-C12B-4201-9A24-487E76F87FFF}"/>
              </c:ext>
            </c:extLst>
          </c:dPt>
          <c:dPt>
            <c:idx val="4"/>
            <c:bubble3D val="0"/>
            <c:spPr>
              <a:solidFill>
                <a:schemeClr val="accent5">
                  <a:lumMod val="60000"/>
                </a:schemeClr>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9-C12B-4201-9A24-487E76F87FFF}"/>
              </c:ext>
            </c:extLst>
          </c:dPt>
          <c:dLbls>
            <c:dLbl>
              <c:idx val="0"/>
              <c:delete val="1"/>
              <c:extLst>
                <c:ext xmlns:c15="http://schemas.microsoft.com/office/drawing/2012/chart" uri="{CE6537A1-D6FC-4f65-9D91-7224C49458BB}"/>
                <c:ext xmlns:c16="http://schemas.microsoft.com/office/drawing/2014/chart" uri="{C3380CC4-5D6E-409C-BE32-E72D297353CC}">
                  <c16:uniqueId val="{00000001-C12B-4201-9A24-487E76F87FFF}"/>
                </c:ext>
              </c:extLst>
            </c:dLbl>
            <c:dLbl>
              <c:idx val="1"/>
              <c:layout>
                <c:manualLayout>
                  <c:x val="4.393869963245451E-2"/>
                  <c:y val="3.5743693992164531E-2"/>
                </c:manualLayout>
              </c:layout>
              <c:spPr>
                <a:noFill/>
                <a:ln>
                  <a:noFill/>
                </a:ln>
                <a:effectLst/>
              </c:spPr>
              <c:txPr>
                <a:bodyPr rot="0" spcFirstLastPara="1" vertOverflow="ellipsis" vert="horz" wrap="square" lIns="38100" tIns="19050" rIns="38100" bIns="19050" anchor="ctr" anchorCtr="1">
                  <a:spAutoFit/>
                </a:bodyPr>
                <a:lstStyle/>
                <a:p>
                  <a:pPr>
                    <a:defRPr sz="2400" b="1" i="0" u="none" strike="noStrike" kern="1200" spc="0" baseline="0">
                      <a:solidFill>
                        <a:schemeClr val="accent5"/>
                      </a:solidFill>
                      <a:latin typeface="+mn-lt"/>
                      <a:ea typeface="+mn-ea"/>
                      <a:cs typeface="+mn-cs"/>
                    </a:defRPr>
                  </a:pPr>
                  <a:endParaRPr lang="ko-KR"/>
                </a:p>
              </c:txPr>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3-C12B-4201-9A24-487E76F87FFF}"/>
                </c:ext>
              </c:extLst>
            </c:dLbl>
            <c:dLbl>
              <c:idx val="2"/>
              <c:layout>
                <c:manualLayout>
                  <c:x val="3.4052492215152164E-2"/>
                  <c:y val="4.255201665733873E-2"/>
                </c:manualLayout>
              </c:layout>
              <c:spPr>
                <a:noFill/>
                <a:ln>
                  <a:noFill/>
                </a:ln>
                <a:effectLst/>
              </c:spPr>
              <c:txPr>
                <a:bodyPr rot="0" spcFirstLastPara="1" vertOverflow="ellipsis" vert="horz" wrap="square" lIns="38100" tIns="19050" rIns="38100" bIns="19050" anchor="ctr" anchorCtr="1">
                  <a:spAutoFit/>
                </a:bodyPr>
                <a:lstStyle/>
                <a:p>
                  <a:pPr>
                    <a:defRPr sz="2400" b="1" i="0" u="none" strike="noStrike" kern="1200" spc="0" baseline="0">
                      <a:solidFill>
                        <a:schemeClr val="accent4"/>
                      </a:solidFill>
                      <a:latin typeface="+mn-lt"/>
                      <a:ea typeface="+mn-ea"/>
                      <a:cs typeface="+mn-cs"/>
                    </a:defRPr>
                  </a:pPr>
                  <a:endParaRPr lang="ko-KR"/>
                </a:p>
              </c:txPr>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5-C12B-4201-9A24-487E76F87FFF}"/>
                </c:ext>
              </c:extLst>
            </c:dLbl>
            <c:dLbl>
              <c:idx val="3"/>
              <c:spPr>
                <a:noFill/>
                <a:ln>
                  <a:noFill/>
                </a:ln>
                <a:effectLst/>
              </c:spPr>
              <c:txPr>
                <a:bodyPr rot="0" spcFirstLastPara="1" vertOverflow="ellipsis" vert="horz" wrap="square" lIns="38100" tIns="19050" rIns="38100" bIns="19050" anchor="ctr" anchorCtr="1">
                  <a:spAutoFit/>
                </a:bodyPr>
                <a:lstStyle/>
                <a:p>
                  <a:pPr>
                    <a:defRPr sz="2400" b="1" i="0" u="none" strike="noStrike" kern="1200" spc="0" baseline="0">
                      <a:solidFill>
                        <a:schemeClr val="accent6">
                          <a:lumMod val="60000"/>
                        </a:schemeClr>
                      </a:solidFill>
                      <a:latin typeface="+mn-lt"/>
                      <a:ea typeface="+mn-ea"/>
                      <a:cs typeface="+mn-cs"/>
                    </a:defRPr>
                  </a:pPr>
                  <a:endParaRPr lang="ko-KR"/>
                </a:p>
              </c:txPr>
              <c:dLblPos val="outEnd"/>
              <c:showLegendKey val="0"/>
              <c:showVal val="0"/>
              <c:showCatName val="1"/>
              <c:showSerName val="0"/>
              <c:showPercent val="1"/>
              <c:showBubbleSize val="0"/>
              <c:extLst>
                <c:ext xmlns:c16="http://schemas.microsoft.com/office/drawing/2014/chart" uri="{C3380CC4-5D6E-409C-BE32-E72D297353CC}">
                  <c16:uniqueId val="{00000007-C12B-4201-9A24-487E76F87FFF}"/>
                </c:ext>
              </c:extLst>
            </c:dLbl>
            <c:dLbl>
              <c:idx val="4"/>
              <c:spPr>
                <a:noFill/>
                <a:ln>
                  <a:noFill/>
                </a:ln>
                <a:effectLst/>
              </c:spPr>
              <c:txPr>
                <a:bodyPr rot="0" spcFirstLastPara="1" vertOverflow="ellipsis" vert="horz" wrap="square" lIns="38100" tIns="19050" rIns="38100" bIns="19050" anchor="ctr" anchorCtr="1">
                  <a:spAutoFit/>
                </a:bodyPr>
                <a:lstStyle/>
                <a:p>
                  <a:pPr>
                    <a:defRPr sz="2400" b="1" i="0" u="none" strike="noStrike" kern="1200" spc="0" baseline="0">
                      <a:solidFill>
                        <a:schemeClr val="accent5">
                          <a:lumMod val="60000"/>
                        </a:schemeClr>
                      </a:solidFill>
                      <a:latin typeface="+mn-lt"/>
                      <a:ea typeface="+mn-ea"/>
                      <a:cs typeface="+mn-cs"/>
                    </a:defRPr>
                  </a:pPr>
                  <a:endParaRPr lang="ko-KR"/>
                </a:p>
              </c:txPr>
              <c:dLblPos val="outEnd"/>
              <c:showLegendKey val="0"/>
              <c:showVal val="0"/>
              <c:showCatName val="1"/>
              <c:showSerName val="0"/>
              <c:showPercent val="1"/>
              <c:showBubbleSize val="0"/>
              <c:extLst>
                <c:ext xmlns:c16="http://schemas.microsoft.com/office/drawing/2014/chart" uri="{C3380CC4-5D6E-409C-BE32-E72D297353CC}">
                  <c16:uniqueId val="{00000009-C12B-4201-9A24-487E76F87FFF}"/>
                </c:ext>
              </c:extLst>
            </c:dLbl>
            <c:spPr>
              <a:noFill/>
              <a:ln>
                <a:noFill/>
              </a:ln>
              <a:effectLst/>
            </c:spPr>
            <c:txPr>
              <a:bodyPr rot="0" spcFirstLastPara="1" vertOverflow="ellipsis" vert="horz" wrap="square" lIns="38100" tIns="19050" rIns="38100" bIns="19050" anchor="ctr" anchorCtr="1">
                <a:spAutoFit/>
              </a:bodyPr>
              <a:lstStyle/>
              <a:p>
                <a:pPr>
                  <a:defRPr sz="2400" b="1" i="0" u="none" strike="noStrike" kern="1200" spc="0" baseline="0">
                    <a:solidFill>
                      <a:schemeClr val="accent6"/>
                    </a:solidFill>
                    <a:latin typeface="+mn-lt"/>
                    <a:ea typeface="+mn-ea"/>
                    <a:cs typeface="+mn-cs"/>
                  </a:defRPr>
                </a:pPr>
                <a:endParaRPr lang="ko-KR"/>
              </a:p>
            </c:txPr>
            <c:dLblPos val="outEnd"/>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val>
            <c:numRef>
              <c:f>Sheet1!$E$55:$E$59</c:f>
              <c:numCache>
                <c:formatCode>General</c:formatCode>
                <c:ptCount val="5"/>
                <c:pt idx="0">
                  <c:v>0</c:v>
                </c:pt>
                <c:pt idx="1">
                  <c:v>0.5</c:v>
                </c:pt>
                <c:pt idx="2">
                  <c:v>2.5</c:v>
                </c:pt>
                <c:pt idx="3">
                  <c:v>20</c:v>
                </c:pt>
                <c:pt idx="4">
                  <c:v>25</c:v>
                </c:pt>
              </c:numCache>
            </c:numRef>
          </c:val>
          <c:extLst>
            <c:ext xmlns:c16="http://schemas.microsoft.com/office/drawing/2014/chart" uri="{C3380CC4-5D6E-409C-BE32-E72D297353CC}">
              <c16:uniqueId val="{0000000A-C12B-4201-9A24-487E76F87FFF}"/>
            </c:ext>
          </c:extLst>
        </c:ser>
        <c:dLbls>
          <c:dLblPos val="outEnd"/>
          <c:showLegendKey val="0"/>
          <c:showVal val="0"/>
          <c:showCatName val="1"/>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ko-KR"/>
    </a:p>
  </c:txPr>
  <c:externalData r:id="rId3">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4000" b="1" i="0" u="none" strike="noStrike" kern="1200" cap="all" baseline="0">
                <a:solidFill>
                  <a:schemeClr val="tx1">
                    <a:lumMod val="65000"/>
                    <a:lumOff val="35000"/>
                  </a:schemeClr>
                </a:solidFill>
                <a:latin typeface="+mn-lt"/>
                <a:ea typeface="+mn-ea"/>
                <a:cs typeface="+mn-cs"/>
              </a:defRPr>
            </a:pPr>
            <a:r>
              <a:rPr lang="ko-KR" altLang="en-US" sz="4000"/>
              <a:t>평소 음식 고르는데 걸리는 시간</a:t>
            </a:r>
            <a:endParaRPr lang="ko-KR" sz="4000"/>
          </a:p>
        </c:rich>
      </c:tx>
      <c:overlay val="0"/>
      <c:spPr>
        <a:noFill/>
        <a:ln>
          <a:noFill/>
        </a:ln>
        <a:effectLst/>
      </c:spPr>
      <c:txPr>
        <a:bodyPr rot="0" spcFirstLastPara="1" vertOverflow="ellipsis" vert="horz" wrap="square" anchor="ctr" anchorCtr="1"/>
        <a:lstStyle/>
        <a:p>
          <a:pPr>
            <a:defRPr sz="4000" b="1" i="0" u="none" strike="noStrike" kern="1200" cap="all" baseline="0">
              <a:solidFill>
                <a:schemeClr val="tx1">
                  <a:lumMod val="65000"/>
                  <a:lumOff val="35000"/>
                </a:schemeClr>
              </a:solidFill>
              <a:latin typeface="+mn-lt"/>
              <a:ea typeface="+mn-ea"/>
              <a:cs typeface="+mn-cs"/>
            </a:defRPr>
          </a:pPr>
          <a:endParaRPr lang="ko-KR"/>
        </a:p>
      </c:txPr>
    </c:title>
    <c:autoTitleDeleted val="0"/>
    <c:plotArea>
      <c:layout/>
      <c:pieChart>
        <c:varyColors val="1"/>
        <c:ser>
          <c:idx val="0"/>
          <c:order val="0"/>
          <c:dPt>
            <c:idx val="0"/>
            <c:bubble3D val="0"/>
            <c:spPr>
              <a:solidFill>
                <a:schemeClr val="accent6"/>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1-F4E2-45C1-9963-363AEA2E6D3D}"/>
              </c:ext>
            </c:extLst>
          </c:dPt>
          <c:dPt>
            <c:idx val="1"/>
            <c:bubble3D val="0"/>
            <c:spPr>
              <a:solidFill>
                <a:schemeClr val="accent5"/>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3-F4E2-45C1-9963-363AEA2E6D3D}"/>
              </c:ext>
            </c:extLst>
          </c:dPt>
          <c:dPt>
            <c:idx val="2"/>
            <c:bubble3D val="0"/>
            <c:spPr>
              <a:solidFill>
                <a:schemeClr val="accent4"/>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5-F4E2-45C1-9963-363AEA2E6D3D}"/>
              </c:ext>
            </c:extLst>
          </c:dPt>
          <c:dPt>
            <c:idx val="3"/>
            <c:bubble3D val="0"/>
            <c:spPr>
              <a:solidFill>
                <a:schemeClr val="accent6">
                  <a:lumMod val="60000"/>
                </a:schemeClr>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7-F4E2-45C1-9963-363AEA2E6D3D}"/>
              </c:ext>
            </c:extLst>
          </c:dPt>
          <c:dPt>
            <c:idx val="4"/>
            <c:bubble3D val="0"/>
            <c:spPr>
              <a:solidFill>
                <a:schemeClr val="accent5">
                  <a:lumMod val="60000"/>
                </a:schemeClr>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9-F4E2-45C1-9963-363AEA2E6D3D}"/>
              </c:ext>
            </c:extLst>
          </c:dPt>
          <c:dLbls>
            <c:dLbl>
              <c:idx val="0"/>
              <c:spPr>
                <a:noFill/>
                <a:ln>
                  <a:noFill/>
                </a:ln>
                <a:effectLst/>
              </c:spPr>
              <c:txPr>
                <a:bodyPr rot="0" spcFirstLastPara="1" vertOverflow="ellipsis" vert="horz" wrap="square" lIns="38100" tIns="19050" rIns="38100" bIns="19050" anchor="ctr" anchorCtr="1">
                  <a:spAutoFit/>
                </a:bodyPr>
                <a:lstStyle/>
                <a:p>
                  <a:pPr>
                    <a:defRPr sz="2400" b="1" i="0" u="none" strike="noStrike" kern="1200" spc="0" baseline="0">
                      <a:solidFill>
                        <a:schemeClr val="accent6"/>
                      </a:solidFill>
                      <a:latin typeface="+mn-lt"/>
                      <a:ea typeface="+mn-ea"/>
                      <a:cs typeface="+mn-cs"/>
                    </a:defRPr>
                  </a:pPr>
                  <a:endParaRPr lang="ko-KR"/>
                </a:p>
              </c:txPr>
              <c:dLblPos val="outEnd"/>
              <c:showLegendKey val="0"/>
              <c:showVal val="0"/>
              <c:showCatName val="1"/>
              <c:showSerName val="0"/>
              <c:showPercent val="1"/>
              <c:showBubbleSize val="0"/>
              <c:extLst>
                <c:ext xmlns:c16="http://schemas.microsoft.com/office/drawing/2014/chart" uri="{C3380CC4-5D6E-409C-BE32-E72D297353CC}">
                  <c16:uniqueId val="{00000001-F4E2-45C1-9963-363AEA2E6D3D}"/>
                </c:ext>
              </c:extLst>
            </c:dLbl>
            <c:dLbl>
              <c:idx val="1"/>
              <c:spPr>
                <a:noFill/>
                <a:ln>
                  <a:noFill/>
                </a:ln>
                <a:effectLst/>
              </c:spPr>
              <c:txPr>
                <a:bodyPr rot="0" spcFirstLastPara="1" vertOverflow="ellipsis" vert="horz" wrap="square" lIns="38100" tIns="19050" rIns="38100" bIns="19050" anchor="ctr" anchorCtr="1">
                  <a:spAutoFit/>
                </a:bodyPr>
                <a:lstStyle/>
                <a:p>
                  <a:pPr>
                    <a:defRPr sz="2400" b="1" i="0" u="none" strike="noStrike" kern="1200" spc="0" baseline="0">
                      <a:solidFill>
                        <a:schemeClr val="accent5"/>
                      </a:solidFill>
                      <a:latin typeface="+mn-lt"/>
                      <a:ea typeface="+mn-ea"/>
                      <a:cs typeface="+mn-cs"/>
                    </a:defRPr>
                  </a:pPr>
                  <a:endParaRPr lang="ko-KR"/>
                </a:p>
              </c:txPr>
              <c:dLblPos val="outEnd"/>
              <c:showLegendKey val="0"/>
              <c:showVal val="0"/>
              <c:showCatName val="1"/>
              <c:showSerName val="0"/>
              <c:showPercent val="1"/>
              <c:showBubbleSize val="0"/>
              <c:extLst>
                <c:ext xmlns:c16="http://schemas.microsoft.com/office/drawing/2014/chart" uri="{C3380CC4-5D6E-409C-BE32-E72D297353CC}">
                  <c16:uniqueId val="{00000003-F4E2-45C1-9963-363AEA2E6D3D}"/>
                </c:ext>
              </c:extLst>
            </c:dLbl>
            <c:dLbl>
              <c:idx val="2"/>
              <c:spPr>
                <a:noFill/>
                <a:ln>
                  <a:noFill/>
                </a:ln>
                <a:effectLst/>
              </c:spPr>
              <c:txPr>
                <a:bodyPr rot="0" spcFirstLastPara="1" vertOverflow="ellipsis" vert="horz" wrap="square" lIns="38100" tIns="19050" rIns="38100" bIns="19050" anchor="ctr" anchorCtr="1">
                  <a:spAutoFit/>
                </a:bodyPr>
                <a:lstStyle/>
                <a:p>
                  <a:pPr>
                    <a:defRPr sz="2400" b="1" i="0" u="none" strike="noStrike" kern="1200" spc="0" baseline="0">
                      <a:solidFill>
                        <a:schemeClr val="accent4"/>
                      </a:solidFill>
                      <a:latin typeface="+mn-lt"/>
                      <a:ea typeface="+mn-ea"/>
                      <a:cs typeface="+mn-cs"/>
                    </a:defRPr>
                  </a:pPr>
                  <a:endParaRPr lang="ko-KR"/>
                </a:p>
              </c:txPr>
              <c:dLblPos val="outEnd"/>
              <c:showLegendKey val="0"/>
              <c:showVal val="0"/>
              <c:showCatName val="1"/>
              <c:showSerName val="0"/>
              <c:showPercent val="1"/>
              <c:showBubbleSize val="0"/>
              <c:extLst>
                <c:ext xmlns:c16="http://schemas.microsoft.com/office/drawing/2014/chart" uri="{C3380CC4-5D6E-409C-BE32-E72D297353CC}">
                  <c16:uniqueId val="{00000005-F4E2-45C1-9963-363AEA2E6D3D}"/>
                </c:ext>
              </c:extLst>
            </c:dLbl>
            <c:dLbl>
              <c:idx val="3"/>
              <c:spPr>
                <a:noFill/>
                <a:ln>
                  <a:noFill/>
                </a:ln>
                <a:effectLst/>
              </c:spPr>
              <c:txPr>
                <a:bodyPr rot="0" spcFirstLastPara="1" vertOverflow="ellipsis" vert="horz" wrap="square" lIns="38100" tIns="19050" rIns="38100" bIns="19050" anchor="ctr" anchorCtr="1">
                  <a:spAutoFit/>
                </a:bodyPr>
                <a:lstStyle/>
                <a:p>
                  <a:pPr>
                    <a:defRPr sz="2400" b="1" i="0" u="none" strike="noStrike" kern="1200" spc="0" baseline="0">
                      <a:solidFill>
                        <a:schemeClr val="accent6">
                          <a:lumMod val="60000"/>
                        </a:schemeClr>
                      </a:solidFill>
                      <a:latin typeface="+mn-lt"/>
                      <a:ea typeface="+mn-ea"/>
                      <a:cs typeface="+mn-cs"/>
                    </a:defRPr>
                  </a:pPr>
                  <a:endParaRPr lang="ko-KR"/>
                </a:p>
              </c:txPr>
              <c:dLblPos val="outEnd"/>
              <c:showLegendKey val="0"/>
              <c:showVal val="0"/>
              <c:showCatName val="1"/>
              <c:showSerName val="0"/>
              <c:showPercent val="1"/>
              <c:showBubbleSize val="0"/>
              <c:extLst>
                <c:ext xmlns:c16="http://schemas.microsoft.com/office/drawing/2014/chart" uri="{C3380CC4-5D6E-409C-BE32-E72D297353CC}">
                  <c16:uniqueId val="{00000007-F4E2-45C1-9963-363AEA2E6D3D}"/>
                </c:ext>
              </c:extLst>
            </c:dLbl>
            <c:dLbl>
              <c:idx val="4"/>
              <c:spPr>
                <a:noFill/>
                <a:ln>
                  <a:noFill/>
                </a:ln>
                <a:effectLst/>
              </c:spPr>
              <c:txPr>
                <a:bodyPr rot="0" spcFirstLastPara="1" vertOverflow="ellipsis" vert="horz" wrap="square" lIns="38100" tIns="19050" rIns="38100" bIns="19050" anchor="ctr" anchorCtr="1">
                  <a:spAutoFit/>
                </a:bodyPr>
                <a:lstStyle/>
                <a:p>
                  <a:pPr>
                    <a:defRPr sz="2400" b="1" i="0" u="none" strike="noStrike" kern="1200" spc="0" baseline="0">
                      <a:solidFill>
                        <a:schemeClr val="accent5">
                          <a:lumMod val="60000"/>
                        </a:schemeClr>
                      </a:solidFill>
                      <a:latin typeface="+mn-lt"/>
                      <a:ea typeface="+mn-ea"/>
                      <a:cs typeface="+mn-cs"/>
                    </a:defRPr>
                  </a:pPr>
                  <a:endParaRPr lang="ko-KR"/>
                </a:p>
              </c:txPr>
              <c:dLblPos val="outEnd"/>
              <c:showLegendKey val="0"/>
              <c:showVal val="0"/>
              <c:showCatName val="1"/>
              <c:showSerName val="0"/>
              <c:showPercent val="1"/>
              <c:showBubbleSize val="0"/>
              <c:extLst>
                <c:ext xmlns:c16="http://schemas.microsoft.com/office/drawing/2014/chart" uri="{C3380CC4-5D6E-409C-BE32-E72D297353CC}">
                  <c16:uniqueId val="{00000009-F4E2-45C1-9963-363AEA2E6D3D}"/>
                </c:ext>
              </c:extLst>
            </c:dLbl>
            <c:spPr>
              <a:noFill/>
              <a:ln>
                <a:noFill/>
              </a:ln>
              <a:effectLst/>
            </c:spPr>
            <c:txPr>
              <a:bodyPr rot="0" spcFirstLastPara="1" vertOverflow="ellipsis" vert="horz" wrap="square" lIns="38100" tIns="19050" rIns="38100" bIns="19050" anchor="ctr" anchorCtr="1">
                <a:spAutoFit/>
              </a:bodyPr>
              <a:lstStyle/>
              <a:p>
                <a:pPr>
                  <a:defRPr sz="2400" b="1" i="0" u="none" strike="noStrike" kern="1200" spc="0" baseline="0">
                    <a:solidFill>
                      <a:schemeClr val="accent6"/>
                    </a:solidFill>
                    <a:latin typeface="+mn-lt"/>
                    <a:ea typeface="+mn-ea"/>
                    <a:cs typeface="+mn-cs"/>
                  </a:defRPr>
                </a:pPr>
                <a:endParaRPr lang="ko-KR"/>
              </a:p>
            </c:txPr>
            <c:dLblPos val="outEnd"/>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Sheet1!$H$56:$H$60</c:f>
              <c:strCache>
                <c:ptCount val="5"/>
                <c:pt idx="0">
                  <c:v>1분이하</c:v>
                </c:pt>
                <c:pt idx="1">
                  <c:v>2분</c:v>
                </c:pt>
                <c:pt idx="2">
                  <c:v>3분</c:v>
                </c:pt>
                <c:pt idx="3">
                  <c:v>4분</c:v>
                </c:pt>
                <c:pt idx="4">
                  <c:v>5분이상</c:v>
                </c:pt>
              </c:strCache>
            </c:strRef>
          </c:cat>
          <c:val>
            <c:numRef>
              <c:f>Sheet1!$I$56:$I$60</c:f>
              <c:numCache>
                <c:formatCode>General</c:formatCode>
                <c:ptCount val="5"/>
                <c:pt idx="0">
                  <c:v>6</c:v>
                </c:pt>
                <c:pt idx="1">
                  <c:v>3</c:v>
                </c:pt>
                <c:pt idx="2">
                  <c:v>10</c:v>
                </c:pt>
                <c:pt idx="3">
                  <c:v>4</c:v>
                </c:pt>
                <c:pt idx="4">
                  <c:v>25</c:v>
                </c:pt>
              </c:numCache>
            </c:numRef>
          </c:val>
          <c:extLst>
            <c:ext xmlns:c16="http://schemas.microsoft.com/office/drawing/2014/chart" uri="{C3380CC4-5D6E-409C-BE32-E72D297353CC}">
              <c16:uniqueId val="{0000000A-F4E2-45C1-9963-363AEA2E6D3D}"/>
            </c:ext>
          </c:extLst>
        </c:ser>
        <c:dLbls>
          <c:dLblPos val="outEnd"/>
          <c:showLegendKey val="0"/>
          <c:showVal val="0"/>
          <c:showCatName val="0"/>
          <c:showSerName val="0"/>
          <c:showPercent val="1"/>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ko-KR"/>
    </a:p>
  </c:txPr>
  <c:externalData r:id="rId3">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4000" b="1" i="0" u="none" strike="noStrike" kern="1200" cap="all" spc="150" baseline="0">
                <a:solidFill>
                  <a:schemeClr val="tx1">
                    <a:lumMod val="50000"/>
                    <a:lumOff val="50000"/>
                  </a:schemeClr>
                </a:solidFill>
                <a:latin typeface="+mn-lt"/>
                <a:ea typeface="+mn-ea"/>
                <a:cs typeface="+mn-cs"/>
              </a:defRPr>
            </a:pPr>
            <a:r>
              <a:rPr lang="ko-KR" altLang="en-US" sz="4000" dirty="0"/>
              <a:t>음식 고르는 시간에 따른 기능 만족도</a:t>
            </a:r>
          </a:p>
        </c:rich>
      </c:tx>
      <c:overlay val="0"/>
      <c:spPr>
        <a:noFill/>
        <a:ln>
          <a:noFill/>
        </a:ln>
        <a:effectLst/>
      </c:spPr>
      <c:txPr>
        <a:bodyPr rot="0" spcFirstLastPara="1" vertOverflow="ellipsis" vert="horz" wrap="square" anchor="ctr" anchorCtr="1"/>
        <a:lstStyle/>
        <a:p>
          <a:pPr>
            <a:defRPr sz="4000" b="1" i="0" u="none" strike="noStrike" kern="1200" cap="all" spc="150" baseline="0">
              <a:solidFill>
                <a:schemeClr val="tx1">
                  <a:lumMod val="50000"/>
                  <a:lumOff val="50000"/>
                </a:schemeClr>
              </a:solidFill>
              <a:latin typeface="+mn-lt"/>
              <a:ea typeface="+mn-ea"/>
              <a:cs typeface="+mn-cs"/>
            </a:defRPr>
          </a:pPr>
          <a:endParaRPr lang="ko-KR"/>
        </a:p>
      </c:txPr>
    </c:title>
    <c:autoTitleDeleted val="0"/>
    <c:plotArea>
      <c:layout/>
      <c:lineChart>
        <c:grouping val="standard"/>
        <c:varyColors val="0"/>
        <c:ser>
          <c:idx val="0"/>
          <c:order val="0"/>
          <c:tx>
            <c:strRef>
              <c:f>Sheet16!$D$50</c:f>
              <c:strCache>
                <c:ptCount val="1"/>
                <c:pt idx="0">
                  <c:v>5분이상</c:v>
                </c:pt>
              </c:strCache>
            </c:strRef>
          </c:tx>
          <c:spPr>
            <a:ln w="38100" cap="flat" cmpd="dbl" algn="ctr">
              <a:solidFill>
                <a:schemeClr val="accent6"/>
              </a:solidFill>
              <a:miter lim="800000"/>
            </a:ln>
            <a:effectLst/>
          </c:spPr>
          <c:marker>
            <c:symbol val="none"/>
          </c:marker>
          <c:val>
            <c:numRef>
              <c:f>Sheet16!$E$50:$H$50</c:f>
              <c:numCache>
                <c:formatCode>General</c:formatCode>
                <c:ptCount val="4"/>
                <c:pt idx="0">
                  <c:v>4.5199999999999996</c:v>
                </c:pt>
                <c:pt idx="1">
                  <c:v>4.32</c:v>
                </c:pt>
                <c:pt idx="2">
                  <c:v>4.5999999999999996</c:v>
                </c:pt>
                <c:pt idx="3">
                  <c:v>4.4000000000000004</c:v>
                </c:pt>
              </c:numCache>
            </c:numRef>
          </c:val>
          <c:smooth val="0"/>
          <c:extLst>
            <c:ext xmlns:c16="http://schemas.microsoft.com/office/drawing/2014/chart" uri="{C3380CC4-5D6E-409C-BE32-E72D297353CC}">
              <c16:uniqueId val="{00000000-3739-4EBA-AEC7-F3ACAF6D5088}"/>
            </c:ext>
          </c:extLst>
        </c:ser>
        <c:ser>
          <c:idx val="1"/>
          <c:order val="1"/>
          <c:tx>
            <c:strRef>
              <c:f>Sheet16!$D$51</c:f>
              <c:strCache>
                <c:ptCount val="1"/>
                <c:pt idx="0">
                  <c:v>5분 미만</c:v>
                </c:pt>
              </c:strCache>
            </c:strRef>
          </c:tx>
          <c:spPr>
            <a:ln w="38100" cap="flat" cmpd="dbl" algn="ctr">
              <a:solidFill>
                <a:schemeClr val="accent5"/>
              </a:solidFill>
              <a:miter lim="800000"/>
            </a:ln>
            <a:effectLst/>
          </c:spPr>
          <c:marker>
            <c:symbol val="none"/>
          </c:marker>
          <c:val>
            <c:numRef>
              <c:f>Sheet16!$E$51:$H$51</c:f>
              <c:numCache>
                <c:formatCode>General</c:formatCode>
                <c:ptCount val="4"/>
                <c:pt idx="0">
                  <c:v>4.6086956521739131</c:v>
                </c:pt>
                <c:pt idx="1">
                  <c:v>4.2608695652173916</c:v>
                </c:pt>
                <c:pt idx="2">
                  <c:v>4.4347826086956523</c:v>
                </c:pt>
                <c:pt idx="3">
                  <c:v>4.3478260869565215</c:v>
                </c:pt>
              </c:numCache>
            </c:numRef>
          </c:val>
          <c:smooth val="0"/>
          <c:extLst>
            <c:ext xmlns:c16="http://schemas.microsoft.com/office/drawing/2014/chart" uri="{C3380CC4-5D6E-409C-BE32-E72D297353CC}">
              <c16:uniqueId val="{00000001-3739-4EBA-AEC7-F3ACAF6D5088}"/>
            </c:ext>
          </c:extLst>
        </c:ser>
        <c:dLbls>
          <c:showLegendKey val="0"/>
          <c:showVal val="0"/>
          <c:showCatName val="0"/>
          <c:showSerName val="0"/>
          <c:showPercent val="0"/>
          <c:showBubbleSize val="0"/>
        </c:dLbls>
        <c:smooth val="0"/>
        <c:axId val="1210053727"/>
        <c:axId val="1210054559"/>
      </c:lineChart>
      <c:catAx>
        <c:axId val="1210053727"/>
        <c:scaling>
          <c:orientation val="minMax"/>
        </c:scaling>
        <c:delete val="0"/>
        <c:axPos val="b"/>
        <c:majorGridlines>
          <c:spPr>
            <a:ln w="9525" cap="flat" cmpd="sng" algn="ctr">
              <a:solidFill>
                <a:schemeClr val="tx1">
                  <a:lumMod val="15000"/>
                  <a:lumOff val="85000"/>
                  <a:alpha val="32000"/>
                </a:schemeClr>
              </a:solidFill>
              <a:round/>
            </a:ln>
            <a:effectLst/>
          </c:spPr>
        </c:majorGridlines>
        <c:numFmt formatCode="General" sourceLinked="1"/>
        <c:majorTickMark val="none"/>
        <c:minorTickMark val="none"/>
        <c:tickLblPos val="nextTo"/>
        <c:spPr>
          <a:noFill/>
          <a:ln w="3175" cap="flat" cmpd="sng" algn="ctr">
            <a:solidFill>
              <a:schemeClr val="tx1">
                <a:lumMod val="15000"/>
                <a:lumOff val="85000"/>
              </a:schemeClr>
            </a:solidFill>
            <a:round/>
            <a:tailEnd type="none" w="med" len="lg"/>
          </a:ln>
          <a:effectLst/>
        </c:spPr>
        <c:txPr>
          <a:bodyPr rot="-600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ko-KR"/>
          </a:p>
        </c:txPr>
        <c:crossAx val="1210054559"/>
        <c:crosses val="autoZero"/>
        <c:auto val="1"/>
        <c:lblAlgn val="ctr"/>
        <c:lblOffset val="100"/>
        <c:noMultiLvlLbl val="0"/>
      </c:catAx>
      <c:valAx>
        <c:axId val="1210054559"/>
        <c:scaling>
          <c:orientation val="minMax"/>
        </c:scaling>
        <c:delete val="0"/>
        <c:axPos val="l"/>
        <c:majorGridlines>
          <c:spPr>
            <a:ln w="9525" cap="flat" cmpd="sng" algn="ctr">
              <a:solidFill>
                <a:schemeClr val="tx1">
                  <a:lumMod val="15000"/>
                  <a:lumOff val="85000"/>
                  <a:alpha val="32000"/>
                </a:schemeClr>
              </a:solidFill>
              <a:round/>
            </a:ln>
            <a:effectLst/>
          </c:spPr>
        </c:majorGridlines>
        <c:numFmt formatCode="General" sourceLinked="1"/>
        <c:majorTickMark val="none"/>
        <c:minorTickMark val="none"/>
        <c:tickLblPos val="nextTo"/>
        <c:spPr>
          <a:noFill/>
          <a:ln w="3175" cap="flat" cmpd="sng" algn="ctr">
            <a:solidFill>
              <a:schemeClr val="tx1">
                <a:lumMod val="15000"/>
                <a:lumOff val="85000"/>
              </a:schemeClr>
            </a:solidFill>
            <a:round/>
            <a:tailEnd type="none" w="med" len="lg"/>
          </a:ln>
          <a:effectLst/>
        </c:spPr>
        <c:txPr>
          <a:bodyPr rot="-600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ko-KR"/>
          </a:p>
        </c:txPr>
        <c:crossAx val="1210053727"/>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ko-KR"/>
        </a:p>
      </c:txPr>
    </c:legend>
    <c:plotVisOnly val="1"/>
    <c:dispBlanksAs val="gap"/>
    <c:showDLblsOverMax val="0"/>
  </c:chart>
  <c:spPr>
    <a:noFill/>
    <a:ln>
      <a:noFill/>
    </a:ln>
    <a:effectLst/>
  </c:spPr>
  <c:txPr>
    <a:bodyPr/>
    <a:lstStyle/>
    <a:p>
      <a:pPr>
        <a:defRPr/>
      </a:pPr>
      <a:endParaRPr lang="ko-KR"/>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400" b="0" i="0" u="none" strike="noStrike" kern="1200" spc="0" baseline="0">
                <a:solidFill>
                  <a:schemeClr val="tx1">
                    <a:lumMod val="65000"/>
                    <a:lumOff val="35000"/>
                  </a:schemeClr>
                </a:solidFill>
                <a:latin typeface="+mn-lt"/>
                <a:ea typeface="+mn-ea"/>
                <a:cs typeface="+mn-cs"/>
              </a:defRPr>
            </a:pPr>
            <a:r>
              <a:rPr lang="ko-KR" altLang="en-US"/>
              <a:t>해시태그 빈도수</a:t>
            </a:r>
          </a:p>
        </c:rich>
      </c:tx>
      <c:overlay val="0"/>
      <c:spPr>
        <a:noFill/>
        <a:ln>
          <a:noFill/>
        </a:ln>
        <a:effectLst/>
      </c:spPr>
    </c:title>
    <c:autoTitleDeleted val="0"/>
    <c:plotArea>
      <c:layout/>
      <c:lineChart>
        <c:grouping val="standard"/>
        <c:varyColors val="0"/>
        <c:ser>
          <c:idx val="0"/>
          <c:order val="0"/>
          <c:tx>
            <c:strRef>
              <c:f>Sheet1!$B$1</c:f>
              <c:strCache>
                <c:ptCount val="1"/>
                <c:pt idx="0">
                  <c:v>해시태그 빈도수</c:v>
                </c:pt>
              </c:strCache>
            </c:strRef>
          </c:tx>
          <c:spPr>
            <a:ln w="63500" cap="rnd">
              <a:solidFill>
                <a:schemeClr val="accent1">
                  <a:lumMod val="20000"/>
                  <a:lumOff val="80000"/>
                </a:schemeClr>
              </a:solidFill>
              <a:round/>
            </a:ln>
            <a:effectLst/>
          </c:spPr>
          <c:marker>
            <c:symbol val="none"/>
          </c:marker>
          <c:dPt>
            <c:idx val="4"/>
            <c:bubble3D val="0"/>
            <c:extLst>
              <c:ext xmlns:c16="http://schemas.microsoft.com/office/drawing/2014/chart" uri="{C3380CC4-5D6E-409C-BE32-E72D297353CC}">
                <c16:uniqueId val="{00000000-645B-4DE6-B5F5-A4C0E5097CB9}"/>
              </c:ext>
            </c:extLst>
          </c:dPt>
          <c:dLbls>
            <c:dLbl>
              <c:idx val="2"/>
              <c:layout>
                <c:manualLayout>
                  <c:x val="-5.4490336279563567E-2"/>
                  <c:y val="-7.0582819519037679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645B-4DE6-B5F5-A4C0E5097CB9}"/>
                </c:ext>
              </c:extLst>
            </c:dLbl>
            <c:dLbl>
              <c:idx val="4"/>
              <c:layout>
                <c:manualLayout>
                  <c:x val="-2.5307698835622301E-2"/>
                  <c:y val="-8.8233029086629805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645B-4DE6-B5F5-A4C0E5097CB9}"/>
                </c:ext>
              </c:extLst>
            </c:dLbl>
            <c:spPr>
              <a:noFill/>
              <a:ln>
                <a:noFill/>
              </a:ln>
              <a:effectLst/>
            </c:spPr>
            <c:txPr>
              <a:bodyPr rot="0" spcFirstLastPara="1" vertOverflow="ellipsis" vert="horz" wrap="square" lIns="38100" tIns="19050" rIns="38100" bIns="18000" anchor="ctr" anchorCtr="1">
                <a:spAutoFit/>
              </a:bodyPr>
              <a:lstStyle/>
              <a:p>
                <a:pPr>
                  <a:defRPr sz="1200" b="0" i="0" u="none" strike="noStrike" kern="1200" baseline="0">
                    <a:solidFill>
                      <a:schemeClr val="accent1">
                        <a:lumMod val="75000"/>
                      </a:schemeClr>
                    </a:solidFill>
                    <a:latin typeface="+mn-lt"/>
                    <a:ea typeface="+mn-ea"/>
                    <a:cs typeface="+mn-cs"/>
                  </a:defRPr>
                </a:pPr>
                <a:endParaRPr lang="ko-KR"/>
              </a:p>
            </c:txPr>
            <c:dLblPos val="t"/>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rgbClr val="000000">
                          <a:alpha val="0"/>
                        </a:srgbClr>
                      </a:solidFill>
                      <a:round/>
                    </a:ln>
                    <a:effectLst/>
                  </c:spPr>
                </c15:leaderLines>
              </c:ext>
            </c:extLst>
          </c:dLbls>
          <c:cat>
            <c:strRef>
              <c:f>Sheet1!$A$2:$A$8</c:f>
              <c:strCache>
                <c:ptCount val="6"/>
                <c:pt idx="0">
                  <c:v>1번</c:v>
                </c:pt>
                <c:pt idx="1">
                  <c:v>2번</c:v>
                </c:pt>
                <c:pt idx="2">
                  <c:v>10번</c:v>
                </c:pt>
                <c:pt idx="3">
                  <c:v>50개</c:v>
                </c:pt>
                <c:pt idx="4">
                  <c:v>100개</c:v>
                </c:pt>
                <c:pt idx="5">
                  <c:v>101개 이상</c:v>
                </c:pt>
              </c:strCache>
            </c:strRef>
          </c:cat>
          <c:val>
            <c:numRef>
              <c:f>Sheet1!$B$2:$B$8</c:f>
              <c:numCache>
                <c:formatCode>General</c:formatCode>
                <c:ptCount val="7"/>
                <c:pt idx="0">
                  <c:v>50136</c:v>
                </c:pt>
                <c:pt idx="1">
                  <c:v>28464</c:v>
                </c:pt>
                <c:pt idx="2">
                  <c:v>69633</c:v>
                </c:pt>
                <c:pt idx="3">
                  <c:v>66831</c:v>
                </c:pt>
                <c:pt idx="4">
                  <c:v>23161</c:v>
                </c:pt>
                <c:pt idx="5">
                  <c:v>101193</c:v>
                </c:pt>
              </c:numCache>
            </c:numRef>
          </c:val>
          <c:smooth val="0"/>
          <c:extLst>
            <c:ext xmlns:c16="http://schemas.microsoft.com/office/drawing/2014/chart" uri="{C3380CC4-5D6E-409C-BE32-E72D297353CC}">
              <c16:uniqueId val="{00000002-645B-4DE6-B5F5-A4C0E5097CB9}"/>
            </c:ext>
          </c:extLst>
        </c:ser>
        <c:dLbls>
          <c:dLblPos val="t"/>
          <c:showLegendKey val="0"/>
          <c:showVal val="1"/>
          <c:showCatName val="0"/>
          <c:showSerName val="0"/>
          <c:showPercent val="0"/>
          <c:showBubbleSize val="0"/>
        </c:dLbls>
        <c:smooth val="0"/>
        <c:axId val="341719647"/>
        <c:axId val="341718815"/>
      </c:lineChart>
      <c:catAx>
        <c:axId val="341719647"/>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ko-KR"/>
          </a:p>
        </c:txPr>
        <c:crossAx val="341718815"/>
        <c:crosses val="autoZero"/>
        <c:auto val="1"/>
        <c:lblAlgn val="ctr"/>
        <c:lblOffset val="100"/>
        <c:noMultiLvlLbl val="0"/>
      </c:catAx>
      <c:valAx>
        <c:axId val="341718815"/>
        <c:scaling>
          <c:orientation val="minMax"/>
        </c:scaling>
        <c:delete val="0"/>
        <c:axPos val="l"/>
        <c:majorGridlines>
          <c:spPr>
            <a:ln w="9525" cap="flat" cmpd="sng" algn="ctr">
              <a:solidFill>
                <a:schemeClr val="bg1"/>
              </a:solidFill>
              <a:round/>
            </a:ln>
            <a:effectLst/>
          </c:spPr>
        </c:majorGridlines>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500" b="0" i="0" u="none" strike="noStrike" kern="1200" baseline="0">
                <a:solidFill>
                  <a:schemeClr val="tx1">
                    <a:lumMod val="65000"/>
                    <a:lumOff val="35000"/>
                  </a:schemeClr>
                </a:solidFill>
                <a:latin typeface="+mn-lt"/>
                <a:ea typeface="+mn-ea"/>
                <a:cs typeface="+mn-cs"/>
              </a:defRPr>
            </a:pPr>
            <a:endParaRPr lang="ko-KR"/>
          </a:p>
        </c:txPr>
        <c:crossAx val="341719647"/>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ko-KR"/>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4000" b="1" i="0" u="none" strike="noStrike" kern="1200" cap="all" baseline="0">
                <a:solidFill>
                  <a:schemeClr val="tx1">
                    <a:lumMod val="65000"/>
                    <a:lumOff val="35000"/>
                  </a:schemeClr>
                </a:solidFill>
                <a:latin typeface="+mn-lt"/>
                <a:ea typeface="+mn-ea"/>
                <a:cs typeface="+mn-cs"/>
              </a:defRPr>
            </a:pPr>
            <a:r>
              <a:rPr lang="ko-KR" altLang="en-US" sz="4000"/>
              <a:t>유저 나이대</a:t>
            </a:r>
            <a:endParaRPr lang="ko-KR" sz="4000"/>
          </a:p>
        </c:rich>
      </c:tx>
      <c:overlay val="0"/>
      <c:spPr>
        <a:noFill/>
        <a:ln>
          <a:noFill/>
        </a:ln>
        <a:effectLst/>
      </c:spPr>
      <c:txPr>
        <a:bodyPr rot="0" spcFirstLastPara="1" vertOverflow="ellipsis" vert="horz" wrap="square" anchor="ctr" anchorCtr="1"/>
        <a:lstStyle/>
        <a:p>
          <a:pPr>
            <a:defRPr sz="4000" b="1" i="0" u="none" strike="noStrike" kern="1200" cap="all" baseline="0">
              <a:solidFill>
                <a:schemeClr val="tx1">
                  <a:lumMod val="65000"/>
                  <a:lumOff val="35000"/>
                </a:schemeClr>
              </a:solidFill>
              <a:latin typeface="+mn-lt"/>
              <a:ea typeface="+mn-ea"/>
              <a:cs typeface="+mn-cs"/>
            </a:defRPr>
          </a:pPr>
          <a:endParaRPr lang="ko-KR"/>
        </a:p>
      </c:txPr>
    </c:title>
    <c:autoTitleDeleted val="0"/>
    <c:plotArea>
      <c:layout/>
      <c:pieChart>
        <c:varyColors val="1"/>
        <c:ser>
          <c:idx val="0"/>
          <c:order val="0"/>
          <c:dPt>
            <c:idx val="0"/>
            <c:bubble3D val="0"/>
            <c:spPr>
              <a:solidFill>
                <a:schemeClr val="accent6"/>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1-C43A-4323-B651-376A9C1525F0}"/>
              </c:ext>
            </c:extLst>
          </c:dPt>
          <c:dPt>
            <c:idx val="1"/>
            <c:bubble3D val="0"/>
            <c:spPr>
              <a:solidFill>
                <a:schemeClr val="accent5"/>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3-C43A-4323-B651-376A9C1525F0}"/>
              </c:ext>
            </c:extLst>
          </c:dPt>
          <c:dPt>
            <c:idx val="2"/>
            <c:bubble3D val="0"/>
            <c:spPr>
              <a:solidFill>
                <a:schemeClr val="accent4"/>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5-C43A-4323-B651-376A9C1525F0}"/>
              </c:ext>
            </c:extLst>
          </c:dPt>
          <c:dPt>
            <c:idx val="3"/>
            <c:bubble3D val="0"/>
            <c:spPr>
              <a:solidFill>
                <a:schemeClr val="accent6">
                  <a:lumMod val="60000"/>
                </a:schemeClr>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7-C43A-4323-B651-376A9C1525F0}"/>
              </c:ext>
            </c:extLst>
          </c:dPt>
          <c:dLbls>
            <c:dLbl>
              <c:idx val="0"/>
              <c:spPr>
                <a:noFill/>
                <a:ln>
                  <a:noFill/>
                </a:ln>
                <a:effectLst/>
              </c:spPr>
              <c:txPr>
                <a:bodyPr rot="0" spcFirstLastPara="1" vertOverflow="ellipsis" vert="horz" wrap="square" lIns="38100" tIns="19050" rIns="38100" bIns="19050" anchor="ctr" anchorCtr="1">
                  <a:spAutoFit/>
                </a:bodyPr>
                <a:lstStyle/>
                <a:p>
                  <a:pPr>
                    <a:defRPr sz="2400" b="1" i="0" u="none" strike="noStrike" kern="1200" spc="0" baseline="0">
                      <a:solidFill>
                        <a:schemeClr val="accent6"/>
                      </a:solidFill>
                      <a:latin typeface="+mn-lt"/>
                      <a:ea typeface="+mn-ea"/>
                      <a:cs typeface="+mn-cs"/>
                    </a:defRPr>
                  </a:pPr>
                  <a:endParaRPr lang="ko-KR"/>
                </a:p>
              </c:txPr>
              <c:dLblPos val="outEnd"/>
              <c:showLegendKey val="0"/>
              <c:showVal val="0"/>
              <c:showCatName val="1"/>
              <c:showSerName val="0"/>
              <c:showPercent val="1"/>
              <c:showBubbleSize val="0"/>
              <c:extLst>
                <c:ext xmlns:c16="http://schemas.microsoft.com/office/drawing/2014/chart" uri="{C3380CC4-5D6E-409C-BE32-E72D297353CC}">
                  <c16:uniqueId val="{00000001-C43A-4323-B651-376A9C1525F0}"/>
                </c:ext>
              </c:extLst>
            </c:dLbl>
            <c:dLbl>
              <c:idx val="1"/>
              <c:spPr>
                <a:noFill/>
                <a:ln>
                  <a:noFill/>
                </a:ln>
                <a:effectLst/>
              </c:spPr>
              <c:txPr>
                <a:bodyPr rot="0" spcFirstLastPara="1" vertOverflow="ellipsis" vert="horz" wrap="square" lIns="38100" tIns="19050" rIns="38100" bIns="19050" anchor="ctr" anchorCtr="1">
                  <a:spAutoFit/>
                </a:bodyPr>
                <a:lstStyle/>
                <a:p>
                  <a:pPr>
                    <a:defRPr sz="2400" b="1" i="0" u="none" strike="noStrike" kern="1200" spc="0" baseline="0">
                      <a:solidFill>
                        <a:schemeClr val="accent5"/>
                      </a:solidFill>
                      <a:latin typeface="+mn-lt"/>
                      <a:ea typeface="+mn-ea"/>
                      <a:cs typeface="+mn-cs"/>
                    </a:defRPr>
                  </a:pPr>
                  <a:endParaRPr lang="ko-KR"/>
                </a:p>
              </c:txPr>
              <c:dLblPos val="outEnd"/>
              <c:showLegendKey val="0"/>
              <c:showVal val="0"/>
              <c:showCatName val="1"/>
              <c:showSerName val="0"/>
              <c:showPercent val="1"/>
              <c:showBubbleSize val="0"/>
              <c:extLst>
                <c:ext xmlns:c16="http://schemas.microsoft.com/office/drawing/2014/chart" uri="{C3380CC4-5D6E-409C-BE32-E72D297353CC}">
                  <c16:uniqueId val="{00000003-C43A-4323-B651-376A9C1525F0}"/>
                </c:ext>
              </c:extLst>
            </c:dLbl>
            <c:dLbl>
              <c:idx val="2"/>
              <c:spPr>
                <a:noFill/>
                <a:ln>
                  <a:noFill/>
                </a:ln>
                <a:effectLst/>
              </c:spPr>
              <c:txPr>
                <a:bodyPr rot="0" spcFirstLastPara="1" vertOverflow="ellipsis" vert="horz" wrap="square" lIns="38100" tIns="19050" rIns="38100" bIns="19050" anchor="ctr" anchorCtr="1">
                  <a:spAutoFit/>
                </a:bodyPr>
                <a:lstStyle/>
                <a:p>
                  <a:pPr>
                    <a:defRPr sz="2400" b="1" i="0" u="none" strike="noStrike" kern="1200" spc="0" baseline="0">
                      <a:solidFill>
                        <a:schemeClr val="accent4"/>
                      </a:solidFill>
                      <a:latin typeface="+mn-lt"/>
                      <a:ea typeface="+mn-ea"/>
                      <a:cs typeface="+mn-cs"/>
                    </a:defRPr>
                  </a:pPr>
                  <a:endParaRPr lang="ko-KR"/>
                </a:p>
              </c:txPr>
              <c:dLblPos val="outEnd"/>
              <c:showLegendKey val="0"/>
              <c:showVal val="0"/>
              <c:showCatName val="1"/>
              <c:showSerName val="0"/>
              <c:showPercent val="1"/>
              <c:showBubbleSize val="0"/>
              <c:extLst>
                <c:ext xmlns:c16="http://schemas.microsoft.com/office/drawing/2014/chart" uri="{C3380CC4-5D6E-409C-BE32-E72D297353CC}">
                  <c16:uniqueId val="{00000005-C43A-4323-B651-376A9C1525F0}"/>
                </c:ext>
              </c:extLst>
            </c:dLbl>
            <c:dLbl>
              <c:idx val="3"/>
              <c:spPr>
                <a:noFill/>
                <a:ln>
                  <a:noFill/>
                </a:ln>
                <a:effectLst/>
              </c:spPr>
              <c:txPr>
                <a:bodyPr rot="0" spcFirstLastPara="1" vertOverflow="ellipsis" vert="horz" wrap="square" lIns="38100" tIns="19050" rIns="38100" bIns="19050" anchor="ctr" anchorCtr="1">
                  <a:spAutoFit/>
                </a:bodyPr>
                <a:lstStyle/>
                <a:p>
                  <a:pPr>
                    <a:defRPr sz="2400" b="1" i="0" u="none" strike="noStrike" kern="1200" spc="0" baseline="0">
                      <a:solidFill>
                        <a:schemeClr val="accent6">
                          <a:lumMod val="60000"/>
                        </a:schemeClr>
                      </a:solidFill>
                      <a:latin typeface="+mn-lt"/>
                      <a:ea typeface="+mn-ea"/>
                      <a:cs typeface="+mn-cs"/>
                    </a:defRPr>
                  </a:pPr>
                  <a:endParaRPr lang="ko-KR"/>
                </a:p>
              </c:txPr>
              <c:dLblPos val="outEnd"/>
              <c:showLegendKey val="0"/>
              <c:showVal val="0"/>
              <c:showCatName val="1"/>
              <c:showSerName val="0"/>
              <c:showPercent val="1"/>
              <c:showBubbleSize val="0"/>
              <c:extLst>
                <c:ext xmlns:c16="http://schemas.microsoft.com/office/drawing/2014/chart" uri="{C3380CC4-5D6E-409C-BE32-E72D297353CC}">
                  <c16:uniqueId val="{00000007-C43A-4323-B651-376A9C1525F0}"/>
                </c:ext>
              </c:extLst>
            </c:dLbl>
            <c:spPr>
              <a:noFill/>
              <a:ln>
                <a:noFill/>
              </a:ln>
              <a:effectLst/>
            </c:spPr>
            <c:txPr>
              <a:bodyPr rot="0" spcFirstLastPara="1" vertOverflow="ellipsis" vert="horz" wrap="square" lIns="38100" tIns="19050" rIns="38100" bIns="19050" anchor="ctr" anchorCtr="1">
                <a:spAutoFit/>
              </a:bodyPr>
              <a:lstStyle/>
              <a:p>
                <a:pPr>
                  <a:defRPr sz="2400" b="1" i="0" u="none" strike="noStrike" kern="1200" spc="0" baseline="0">
                    <a:solidFill>
                      <a:schemeClr val="accent6"/>
                    </a:solidFill>
                    <a:latin typeface="+mn-lt"/>
                    <a:ea typeface="+mn-ea"/>
                    <a:cs typeface="+mn-cs"/>
                  </a:defRPr>
                </a:pPr>
                <a:endParaRPr lang="ko-KR"/>
              </a:p>
            </c:txPr>
            <c:dLblPos val="outEnd"/>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Sheet1!$A$55:$A$58</c:f>
              <c:strCache>
                <c:ptCount val="4"/>
                <c:pt idx="0">
                  <c:v>20대</c:v>
                </c:pt>
                <c:pt idx="1">
                  <c:v>30대</c:v>
                </c:pt>
                <c:pt idx="2">
                  <c:v>40대</c:v>
                </c:pt>
                <c:pt idx="3">
                  <c:v>50대 이상</c:v>
                </c:pt>
              </c:strCache>
            </c:strRef>
          </c:cat>
          <c:val>
            <c:numRef>
              <c:f>Sheet1!$B$55:$B$58</c:f>
              <c:numCache>
                <c:formatCode>General</c:formatCode>
                <c:ptCount val="4"/>
                <c:pt idx="0">
                  <c:v>30</c:v>
                </c:pt>
                <c:pt idx="1">
                  <c:v>5</c:v>
                </c:pt>
                <c:pt idx="2">
                  <c:v>5</c:v>
                </c:pt>
                <c:pt idx="3">
                  <c:v>8</c:v>
                </c:pt>
              </c:numCache>
            </c:numRef>
          </c:val>
          <c:extLst>
            <c:ext xmlns:c16="http://schemas.microsoft.com/office/drawing/2014/chart" uri="{C3380CC4-5D6E-409C-BE32-E72D297353CC}">
              <c16:uniqueId val="{00000008-C43A-4323-B651-376A9C1525F0}"/>
            </c:ext>
          </c:extLst>
        </c:ser>
        <c:dLbls>
          <c:dLblPos val="outEnd"/>
          <c:showLegendKey val="0"/>
          <c:showVal val="0"/>
          <c:showCatName val="1"/>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ko-KR"/>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4000" b="1" i="0" u="none" strike="noStrike" kern="1200" cap="all" baseline="0">
                <a:solidFill>
                  <a:schemeClr val="tx1">
                    <a:lumMod val="65000"/>
                    <a:lumOff val="35000"/>
                  </a:schemeClr>
                </a:solidFill>
                <a:latin typeface="+mn-lt"/>
                <a:ea typeface="+mn-ea"/>
                <a:cs typeface="+mn-cs"/>
              </a:defRPr>
            </a:pPr>
            <a:r>
              <a:rPr lang="ko-KR" altLang="en-US" sz="4000"/>
              <a:t>유저 직업</a:t>
            </a:r>
            <a:endParaRPr lang="ko-KR" sz="4000"/>
          </a:p>
        </c:rich>
      </c:tx>
      <c:overlay val="0"/>
      <c:spPr>
        <a:noFill/>
        <a:ln>
          <a:noFill/>
        </a:ln>
        <a:effectLst/>
      </c:spPr>
      <c:txPr>
        <a:bodyPr rot="0" spcFirstLastPara="1" vertOverflow="ellipsis" vert="horz" wrap="square" anchor="ctr" anchorCtr="1"/>
        <a:lstStyle/>
        <a:p>
          <a:pPr>
            <a:defRPr sz="4000" b="1" i="0" u="none" strike="noStrike" kern="1200" cap="all" baseline="0">
              <a:solidFill>
                <a:schemeClr val="tx1">
                  <a:lumMod val="65000"/>
                  <a:lumOff val="35000"/>
                </a:schemeClr>
              </a:solidFill>
              <a:latin typeface="+mn-lt"/>
              <a:ea typeface="+mn-ea"/>
              <a:cs typeface="+mn-cs"/>
            </a:defRPr>
          </a:pPr>
          <a:endParaRPr lang="ko-KR"/>
        </a:p>
      </c:txPr>
    </c:title>
    <c:autoTitleDeleted val="0"/>
    <c:plotArea>
      <c:layout/>
      <c:pieChart>
        <c:varyColors val="1"/>
        <c:ser>
          <c:idx val="0"/>
          <c:order val="0"/>
          <c:dPt>
            <c:idx val="0"/>
            <c:bubble3D val="0"/>
            <c:spPr>
              <a:solidFill>
                <a:schemeClr val="accent6"/>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1-76EA-408D-837B-8426B0C7CFA3}"/>
              </c:ext>
            </c:extLst>
          </c:dPt>
          <c:dPt>
            <c:idx val="1"/>
            <c:bubble3D val="0"/>
            <c:spPr>
              <a:solidFill>
                <a:schemeClr val="accent5"/>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3-76EA-408D-837B-8426B0C7CFA3}"/>
              </c:ext>
            </c:extLst>
          </c:dPt>
          <c:dPt>
            <c:idx val="2"/>
            <c:bubble3D val="0"/>
            <c:spPr>
              <a:solidFill>
                <a:schemeClr val="accent4"/>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5-76EA-408D-837B-8426B0C7CFA3}"/>
              </c:ext>
            </c:extLst>
          </c:dPt>
          <c:dPt>
            <c:idx val="3"/>
            <c:bubble3D val="0"/>
            <c:spPr>
              <a:solidFill>
                <a:schemeClr val="accent6">
                  <a:lumMod val="60000"/>
                </a:schemeClr>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7-76EA-408D-837B-8426B0C7CFA3}"/>
              </c:ext>
            </c:extLst>
          </c:dPt>
          <c:dLbls>
            <c:dLbl>
              <c:idx val="0"/>
              <c:spPr>
                <a:noFill/>
                <a:ln>
                  <a:noFill/>
                </a:ln>
                <a:effectLst/>
              </c:spPr>
              <c:txPr>
                <a:bodyPr rot="0" spcFirstLastPara="1" vertOverflow="ellipsis" vert="horz" wrap="square" lIns="38100" tIns="19050" rIns="38100" bIns="19050" anchor="ctr" anchorCtr="1">
                  <a:spAutoFit/>
                </a:bodyPr>
                <a:lstStyle/>
                <a:p>
                  <a:pPr>
                    <a:defRPr sz="2400" b="1" i="0" u="none" strike="noStrike" kern="1200" spc="0" baseline="0">
                      <a:solidFill>
                        <a:schemeClr val="accent6"/>
                      </a:solidFill>
                      <a:latin typeface="+mn-lt"/>
                      <a:ea typeface="+mn-ea"/>
                      <a:cs typeface="+mn-cs"/>
                    </a:defRPr>
                  </a:pPr>
                  <a:endParaRPr lang="ko-KR"/>
                </a:p>
              </c:txPr>
              <c:dLblPos val="outEnd"/>
              <c:showLegendKey val="0"/>
              <c:showVal val="0"/>
              <c:showCatName val="1"/>
              <c:showSerName val="0"/>
              <c:showPercent val="1"/>
              <c:showBubbleSize val="0"/>
              <c:extLst>
                <c:ext xmlns:c16="http://schemas.microsoft.com/office/drawing/2014/chart" uri="{C3380CC4-5D6E-409C-BE32-E72D297353CC}">
                  <c16:uniqueId val="{00000001-76EA-408D-837B-8426B0C7CFA3}"/>
                </c:ext>
              </c:extLst>
            </c:dLbl>
            <c:dLbl>
              <c:idx val="1"/>
              <c:spPr>
                <a:noFill/>
                <a:ln>
                  <a:noFill/>
                </a:ln>
                <a:effectLst/>
              </c:spPr>
              <c:txPr>
                <a:bodyPr rot="0" spcFirstLastPara="1" vertOverflow="ellipsis" vert="horz" wrap="square" lIns="38100" tIns="19050" rIns="38100" bIns="19050" anchor="ctr" anchorCtr="1">
                  <a:spAutoFit/>
                </a:bodyPr>
                <a:lstStyle/>
                <a:p>
                  <a:pPr>
                    <a:defRPr sz="2400" b="1" i="0" u="none" strike="noStrike" kern="1200" spc="0" baseline="0">
                      <a:solidFill>
                        <a:schemeClr val="accent5"/>
                      </a:solidFill>
                      <a:latin typeface="+mn-lt"/>
                      <a:ea typeface="+mn-ea"/>
                      <a:cs typeface="+mn-cs"/>
                    </a:defRPr>
                  </a:pPr>
                  <a:endParaRPr lang="ko-KR"/>
                </a:p>
              </c:txPr>
              <c:dLblPos val="outEnd"/>
              <c:showLegendKey val="0"/>
              <c:showVal val="0"/>
              <c:showCatName val="1"/>
              <c:showSerName val="0"/>
              <c:showPercent val="1"/>
              <c:showBubbleSize val="0"/>
              <c:extLst>
                <c:ext xmlns:c16="http://schemas.microsoft.com/office/drawing/2014/chart" uri="{C3380CC4-5D6E-409C-BE32-E72D297353CC}">
                  <c16:uniqueId val="{00000003-76EA-408D-837B-8426B0C7CFA3}"/>
                </c:ext>
              </c:extLst>
            </c:dLbl>
            <c:dLbl>
              <c:idx val="2"/>
              <c:spPr>
                <a:noFill/>
                <a:ln>
                  <a:noFill/>
                </a:ln>
                <a:effectLst/>
              </c:spPr>
              <c:txPr>
                <a:bodyPr rot="0" spcFirstLastPara="1" vertOverflow="ellipsis" vert="horz" wrap="square" lIns="38100" tIns="19050" rIns="38100" bIns="19050" anchor="ctr" anchorCtr="1">
                  <a:spAutoFit/>
                </a:bodyPr>
                <a:lstStyle/>
                <a:p>
                  <a:pPr>
                    <a:defRPr sz="2400" b="1" i="0" u="none" strike="noStrike" kern="1200" spc="0" baseline="0">
                      <a:solidFill>
                        <a:schemeClr val="accent4"/>
                      </a:solidFill>
                      <a:latin typeface="+mn-lt"/>
                      <a:ea typeface="+mn-ea"/>
                      <a:cs typeface="+mn-cs"/>
                    </a:defRPr>
                  </a:pPr>
                  <a:endParaRPr lang="ko-KR"/>
                </a:p>
              </c:txPr>
              <c:dLblPos val="outEnd"/>
              <c:showLegendKey val="0"/>
              <c:showVal val="0"/>
              <c:showCatName val="1"/>
              <c:showSerName val="0"/>
              <c:showPercent val="1"/>
              <c:showBubbleSize val="0"/>
              <c:extLst>
                <c:ext xmlns:c16="http://schemas.microsoft.com/office/drawing/2014/chart" uri="{C3380CC4-5D6E-409C-BE32-E72D297353CC}">
                  <c16:uniqueId val="{00000005-76EA-408D-837B-8426B0C7CFA3}"/>
                </c:ext>
              </c:extLst>
            </c:dLbl>
            <c:dLbl>
              <c:idx val="3"/>
              <c:layout>
                <c:manualLayout>
                  <c:x val="-2.9333770645189671E-2"/>
                  <c:y val="1.8126501461154118E-2"/>
                </c:manualLayout>
              </c:layout>
              <c:spPr>
                <a:noFill/>
                <a:ln>
                  <a:noFill/>
                </a:ln>
                <a:effectLst/>
              </c:spPr>
              <c:txPr>
                <a:bodyPr rot="0" spcFirstLastPara="1" vertOverflow="ellipsis" vert="horz" wrap="square" lIns="38100" tIns="19050" rIns="38100" bIns="19050" anchor="ctr" anchorCtr="1">
                  <a:spAutoFit/>
                </a:bodyPr>
                <a:lstStyle/>
                <a:p>
                  <a:pPr>
                    <a:defRPr sz="2400" b="1" i="0" u="none" strike="noStrike" kern="1200" spc="0" baseline="0">
                      <a:solidFill>
                        <a:schemeClr val="accent6">
                          <a:lumMod val="60000"/>
                        </a:schemeClr>
                      </a:solidFill>
                      <a:latin typeface="+mn-lt"/>
                      <a:ea typeface="+mn-ea"/>
                      <a:cs typeface="+mn-cs"/>
                    </a:defRPr>
                  </a:pPr>
                  <a:endParaRPr lang="ko-KR"/>
                </a:p>
              </c:txPr>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7-76EA-408D-837B-8426B0C7CFA3}"/>
                </c:ext>
              </c:extLst>
            </c:dLbl>
            <c:spPr>
              <a:noFill/>
              <a:ln>
                <a:noFill/>
              </a:ln>
              <a:effectLst/>
            </c:spPr>
            <c:txPr>
              <a:bodyPr rot="0" spcFirstLastPara="1" vertOverflow="ellipsis" vert="horz" wrap="square" lIns="38100" tIns="19050" rIns="38100" bIns="19050" anchor="ctr" anchorCtr="1">
                <a:spAutoFit/>
              </a:bodyPr>
              <a:lstStyle/>
              <a:p>
                <a:pPr>
                  <a:defRPr sz="2400" b="1" i="0" u="none" strike="noStrike" kern="1200" spc="0" baseline="0">
                    <a:solidFill>
                      <a:schemeClr val="accent6"/>
                    </a:solidFill>
                    <a:latin typeface="+mn-lt"/>
                    <a:ea typeface="+mn-ea"/>
                    <a:cs typeface="+mn-cs"/>
                  </a:defRPr>
                </a:pPr>
                <a:endParaRPr lang="ko-KR"/>
              </a:p>
            </c:txPr>
            <c:dLblPos val="outEnd"/>
            <c:showLegendKey val="0"/>
            <c:showVal val="0"/>
            <c:showCatName val="1"/>
            <c:showSerName val="0"/>
            <c:showPercent val="1"/>
            <c:showBubbleSize val="0"/>
            <c:showLeaderLines val="1"/>
            <c:leaderLines>
              <c:spPr>
                <a:ln w="9525" cap="flat" cmpd="sng" algn="ctr">
                  <a:solidFill>
                    <a:schemeClr val="accent1">
                      <a:alpha val="0"/>
                    </a:schemeClr>
                  </a:solidFill>
                  <a:round/>
                </a:ln>
                <a:effectLst/>
              </c:spPr>
            </c:leaderLines>
            <c:extLst>
              <c:ext xmlns:c15="http://schemas.microsoft.com/office/drawing/2012/chart" uri="{CE6537A1-D6FC-4f65-9D91-7224C49458BB}"/>
            </c:extLst>
          </c:dLbls>
          <c:cat>
            <c:strRef>
              <c:f>Sheet1!$A$50:$A$53</c:f>
              <c:strCache>
                <c:ptCount val="4"/>
                <c:pt idx="0">
                  <c:v>학생</c:v>
                </c:pt>
                <c:pt idx="1">
                  <c:v>예비창업자</c:v>
                </c:pt>
                <c:pt idx="2">
                  <c:v>사장님</c:v>
                </c:pt>
                <c:pt idx="3">
                  <c:v>기타</c:v>
                </c:pt>
              </c:strCache>
            </c:strRef>
          </c:cat>
          <c:val>
            <c:numRef>
              <c:f>Sheet1!$B$50:$B$53</c:f>
              <c:numCache>
                <c:formatCode>General</c:formatCode>
                <c:ptCount val="4"/>
                <c:pt idx="0">
                  <c:v>28</c:v>
                </c:pt>
                <c:pt idx="1">
                  <c:v>8</c:v>
                </c:pt>
                <c:pt idx="2">
                  <c:v>9</c:v>
                </c:pt>
                <c:pt idx="3">
                  <c:v>3</c:v>
                </c:pt>
              </c:numCache>
            </c:numRef>
          </c:val>
          <c:extLst>
            <c:ext xmlns:c16="http://schemas.microsoft.com/office/drawing/2014/chart" uri="{C3380CC4-5D6E-409C-BE32-E72D297353CC}">
              <c16:uniqueId val="{00000008-76EA-408D-837B-8426B0C7CFA3}"/>
            </c:ext>
          </c:extLst>
        </c:ser>
        <c:dLbls>
          <c:dLblPos val="outEnd"/>
          <c:showLegendKey val="0"/>
          <c:showVal val="0"/>
          <c:showCatName val="1"/>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ko-KR"/>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4000" b="1" i="0" u="none" strike="noStrike" kern="1200" cap="all" baseline="0">
                <a:solidFill>
                  <a:schemeClr val="tx1">
                    <a:lumMod val="65000"/>
                    <a:lumOff val="35000"/>
                  </a:schemeClr>
                </a:solidFill>
                <a:latin typeface="+mn-lt"/>
                <a:ea typeface="+mn-ea"/>
                <a:cs typeface="+mn-cs"/>
              </a:defRPr>
            </a:pPr>
            <a:r>
              <a:rPr lang="ko-KR" altLang="en-US" sz="4000"/>
              <a:t>유저 나이대</a:t>
            </a:r>
            <a:endParaRPr lang="ko-KR" sz="4000"/>
          </a:p>
        </c:rich>
      </c:tx>
      <c:overlay val="0"/>
      <c:spPr>
        <a:noFill/>
        <a:ln>
          <a:noFill/>
        </a:ln>
        <a:effectLst/>
      </c:spPr>
      <c:txPr>
        <a:bodyPr rot="0" spcFirstLastPara="1" vertOverflow="ellipsis" vert="horz" wrap="square" anchor="ctr" anchorCtr="1"/>
        <a:lstStyle/>
        <a:p>
          <a:pPr>
            <a:defRPr sz="4000" b="1" i="0" u="none" strike="noStrike" kern="1200" cap="all" baseline="0">
              <a:solidFill>
                <a:schemeClr val="tx1">
                  <a:lumMod val="65000"/>
                  <a:lumOff val="35000"/>
                </a:schemeClr>
              </a:solidFill>
              <a:latin typeface="+mn-lt"/>
              <a:ea typeface="+mn-ea"/>
              <a:cs typeface="+mn-cs"/>
            </a:defRPr>
          </a:pPr>
          <a:endParaRPr lang="ko-KR"/>
        </a:p>
      </c:txPr>
    </c:title>
    <c:autoTitleDeleted val="0"/>
    <c:plotArea>
      <c:layout/>
      <c:pieChart>
        <c:varyColors val="1"/>
        <c:dLbls>
          <c:dLblPos val="outEnd"/>
          <c:showLegendKey val="0"/>
          <c:showVal val="0"/>
          <c:showCatName val="1"/>
          <c:showSerName val="0"/>
          <c:showPercent val="0"/>
          <c:showBubbleSize val="0"/>
          <c:showLeaderLines val="0"/>
        </c:dLbls>
        <c:firstSliceAng val="0"/>
      </c:pieChart>
      <c:spPr>
        <a:noFill/>
        <a:ln>
          <a:noFill/>
        </a:ln>
        <a:effectLst/>
      </c:spPr>
    </c:plotArea>
    <c:plotVisOnly val="1"/>
    <c:dispBlanksAs val="gap"/>
    <c:showDLblsOverMax val="0"/>
  </c:chart>
  <c:spPr>
    <a:noFill/>
    <a:ln>
      <a:noFill/>
    </a:ln>
    <a:effectLst/>
  </c:spPr>
  <c:txPr>
    <a:bodyPr/>
    <a:lstStyle/>
    <a:p>
      <a:pPr>
        <a:defRPr/>
      </a:pPr>
      <a:endParaRPr lang="ko-KR"/>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4000" b="1" i="0" u="none" strike="noStrike" kern="1200" cap="all" baseline="0">
                <a:solidFill>
                  <a:schemeClr val="tx1">
                    <a:lumMod val="65000"/>
                    <a:lumOff val="35000"/>
                  </a:schemeClr>
                </a:solidFill>
                <a:latin typeface="+mn-lt"/>
                <a:ea typeface="+mn-ea"/>
                <a:cs typeface="+mn-cs"/>
              </a:defRPr>
            </a:pPr>
            <a:r>
              <a:rPr lang="ko-KR" altLang="en-US" sz="4000"/>
              <a:t>음식 추천 어플 사용 경험</a:t>
            </a:r>
            <a:endParaRPr lang="ko-KR" sz="4000"/>
          </a:p>
        </c:rich>
      </c:tx>
      <c:overlay val="0"/>
      <c:spPr>
        <a:noFill/>
        <a:ln>
          <a:noFill/>
        </a:ln>
        <a:effectLst/>
      </c:spPr>
      <c:txPr>
        <a:bodyPr rot="0" spcFirstLastPara="1" vertOverflow="ellipsis" vert="horz" wrap="square" anchor="ctr" anchorCtr="1"/>
        <a:lstStyle/>
        <a:p>
          <a:pPr>
            <a:defRPr sz="4000" b="1" i="0" u="none" strike="noStrike" kern="1200" cap="all" baseline="0">
              <a:solidFill>
                <a:schemeClr val="tx1">
                  <a:lumMod val="65000"/>
                  <a:lumOff val="35000"/>
                </a:schemeClr>
              </a:solidFill>
              <a:latin typeface="+mn-lt"/>
              <a:ea typeface="+mn-ea"/>
              <a:cs typeface="+mn-cs"/>
            </a:defRPr>
          </a:pPr>
          <a:endParaRPr lang="ko-KR"/>
        </a:p>
      </c:txPr>
    </c:title>
    <c:autoTitleDeleted val="0"/>
    <c:plotArea>
      <c:layout/>
      <c:pieChart>
        <c:varyColors val="1"/>
        <c:ser>
          <c:idx val="0"/>
          <c:order val="0"/>
          <c:dPt>
            <c:idx val="0"/>
            <c:bubble3D val="0"/>
            <c:spPr>
              <a:solidFill>
                <a:schemeClr val="accent1"/>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1-6C62-426E-B7AE-D873A2C4621E}"/>
              </c:ext>
            </c:extLst>
          </c:dPt>
          <c:dPt>
            <c:idx val="1"/>
            <c:bubble3D val="0"/>
            <c:spPr>
              <a:solidFill>
                <a:schemeClr val="accent2"/>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3-6C62-426E-B7AE-D873A2C4621E}"/>
              </c:ext>
            </c:extLst>
          </c:dPt>
          <c:dLbls>
            <c:dLbl>
              <c:idx val="0"/>
              <c:spPr>
                <a:noFill/>
                <a:ln>
                  <a:noFill/>
                </a:ln>
                <a:effectLst/>
              </c:spPr>
              <c:txPr>
                <a:bodyPr rot="0" spcFirstLastPara="1" vertOverflow="ellipsis" vert="horz" wrap="square" lIns="38100" tIns="19050" rIns="38100" bIns="19050" anchor="ctr" anchorCtr="1">
                  <a:spAutoFit/>
                </a:bodyPr>
                <a:lstStyle/>
                <a:p>
                  <a:pPr>
                    <a:defRPr sz="2400" b="1" i="0" u="none" strike="noStrike" kern="1200" spc="0" baseline="0">
                      <a:solidFill>
                        <a:schemeClr val="accent1"/>
                      </a:solidFill>
                      <a:latin typeface="+mn-lt"/>
                      <a:ea typeface="+mn-ea"/>
                      <a:cs typeface="+mn-cs"/>
                    </a:defRPr>
                  </a:pPr>
                  <a:endParaRPr lang="ko-KR"/>
                </a:p>
              </c:txPr>
              <c:dLblPos val="outEnd"/>
              <c:showLegendKey val="0"/>
              <c:showVal val="0"/>
              <c:showCatName val="1"/>
              <c:showSerName val="0"/>
              <c:showPercent val="1"/>
              <c:showBubbleSize val="0"/>
              <c:extLst>
                <c:ext xmlns:c16="http://schemas.microsoft.com/office/drawing/2014/chart" uri="{C3380CC4-5D6E-409C-BE32-E72D297353CC}">
                  <c16:uniqueId val="{00000001-6C62-426E-B7AE-D873A2C4621E}"/>
                </c:ext>
              </c:extLst>
            </c:dLbl>
            <c:dLbl>
              <c:idx val="1"/>
              <c:spPr>
                <a:noFill/>
                <a:ln>
                  <a:noFill/>
                </a:ln>
                <a:effectLst/>
              </c:spPr>
              <c:txPr>
                <a:bodyPr rot="0" spcFirstLastPara="1" vertOverflow="ellipsis" vert="horz" wrap="square" lIns="38100" tIns="19050" rIns="38100" bIns="19050" anchor="ctr" anchorCtr="1">
                  <a:spAutoFit/>
                </a:bodyPr>
                <a:lstStyle/>
                <a:p>
                  <a:pPr>
                    <a:defRPr sz="2400" b="1" i="0" u="none" strike="noStrike" kern="1200" spc="0" baseline="0">
                      <a:solidFill>
                        <a:schemeClr val="accent2"/>
                      </a:solidFill>
                      <a:latin typeface="+mn-lt"/>
                      <a:ea typeface="+mn-ea"/>
                      <a:cs typeface="+mn-cs"/>
                    </a:defRPr>
                  </a:pPr>
                  <a:endParaRPr lang="ko-KR"/>
                </a:p>
              </c:txPr>
              <c:dLblPos val="outEnd"/>
              <c:showLegendKey val="0"/>
              <c:showVal val="0"/>
              <c:showCatName val="1"/>
              <c:showSerName val="0"/>
              <c:showPercent val="1"/>
              <c:showBubbleSize val="0"/>
              <c:extLst>
                <c:ext xmlns:c16="http://schemas.microsoft.com/office/drawing/2014/chart" uri="{C3380CC4-5D6E-409C-BE32-E72D297353CC}">
                  <c16:uniqueId val="{00000003-6C62-426E-B7AE-D873A2C4621E}"/>
                </c:ext>
              </c:extLst>
            </c:dLbl>
            <c:spPr>
              <a:noFill/>
              <a:ln>
                <a:noFill/>
              </a:ln>
              <a:effectLst/>
            </c:spPr>
            <c:txPr>
              <a:bodyPr rot="0" spcFirstLastPara="1" vertOverflow="ellipsis" vert="horz" wrap="square" lIns="38100" tIns="19050" rIns="38100" bIns="19050" anchor="ctr" anchorCtr="1">
                <a:spAutoFit/>
              </a:bodyPr>
              <a:lstStyle/>
              <a:p>
                <a:pPr>
                  <a:defRPr sz="2400" b="1" i="0" u="none" strike="noStrike" kern="1200" spc="0" baseline="0">
                    <a:solidFill>
                      <a:schemeClr val="accent1"/>
                    </a:solidFill>
                    <a:latin typeface="+mn-lt"/>
                    <a:ea typeface="+mn-ea"/>
                    <a:cs typeface="+mn-cs"/>
                  </a:defRPr>
                </a:pPr>
                <a:endParaRPr lang="ko-KR"/>
              </a:p>
            </c:txPr>
            <c:dLblPos val="outEnd"/>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Sheet1!$K$56:$K$57</c:f>
              <c:strCache>
                <c:ptCount val="2"/>
                <c:pt idx="0">
                  <c:v>예</c:v>
                </c:pt>
                <c:pt idx="1">
                  <c:v>아니오</c:v>
                </c:pt>
              </c:strCache>
            </c:strRef>
          </c:cat>
          <c:val>
            <c:numRef>
              <c:f>Sheet1!$L$56:$L$57</c:f>
              <c:numCache>
                <c:formatCode>General</c:formatCode>
                <c:ptCount val="2"/>
                <c:pt idx="0">
                  <c:v>21</c:v>
                </c:pt>
                <c:pt idx="1">
                  <c:v>27</c:v>
                </c:pt>
              </c:numCache>
            </c:numRef>
          </c:val>
          <c:extLst>
            <c:ext xmlns:c16="http://schemas.microsoft.com/office/drawing/2014/chart" uri="{C3380CC4-5D6E-409C-BE32-E72D297353CC}">
              <c16:uniqueId val="{00000004-6C62-426E-B7AE-D873A2C4621E}"/>
            </c:ext>
          </c:extLst>
        </c:ser>
        <c:dLbls>
          <c:dLblPos val="outEnd"/>
          <c:showLegendKey val="0"/>
          <c:showVal val="0"/>
          <c:showCatName val="1"/>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ko-KR"/>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4000" b="1" i="0" u="none" strike="noStrike" kern="1200" cap="all" baseline="0">
                <a:solidFill>
                  <a:schemeClr val="tx1">
                    <a:lumMod val="65000"/>
                    <a:lumOff val="35000"/>
                  </a:schemeClr>
                </a:solidFill>
                <a:latin typeface="+mn-lt"/>
                <a:ea typeface="+mn-ea"/>
                <a:cs typeface="+mn-cs"/>
              </a:defRPr>
            </a:pPr>
            <a:r>
              <a:rPr lang="ko-KR" altLang="en-US" sz="4000"/>
              <a:t>평소 음식 고르는데 걸리는 시간</a:t>
            </a:r>
            <a:endParaRPr lang="ko-KR" sz="4000"/>
          </a:p>
        </c:rich>
      </c:tx>
      <c:overlay val="0"/>
      <c:spPr>
        <a:noFill/>
        <a:ln>
          <a:noFill/>
        </a:ln>
        <a:effectLst/>
      </c:spPr>
      <c:txPr>
        <a:bodyPr rot="0" spcFirstLastPara="1" vertOverflow="ellipsis" vert="horz" wrap="square" anchor="ctr" anchorCtr="1"/>
        <a:lstStyle/>
        <a:p>
          <a:pPr>
            <a:defRPr sz="4000" b="1" i="0" u="none" strike="noStrike" kern="1200" cap="all" baseline="0">
              <a:solidFill>
                <a:schemeClr val="tx1">
                  <a:lumMod val="65000"/>
                  <a:lumOff val="35000"/>
                </a:schemeClr>
              </a:solidFill>
              <a:latin typeface="+mn-lt"/>
              <a:ea typeface="+mn-ea"/>
              <a:cs typeface="+mn-cs"/>
            </a:defRPr>
          </a:pPr>
          <a:endParaRPr lang="ko-KR"/>
        </a:p>
      </c:txPr>
    </c:title>
    <c:autoTitleDeleted val="0"/>
    <c:plotArea>
      <c:layout/>
      <c:pieChart>
        <c:varyColors val="1"/>
        <c:ser>
          <c:idx val="0"/>
          <c:order val="0"/>
          <c:dPt>
            <c:idx val="0"/>
            <c:bubble3D val="0"/>
            <c:spPr>
              <a:solidFill>
                <a:schemeClr val="accent6"/>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1-2F08-4B83-AB38-2385AB4274B4}"/>
              </c:ext>
            </c:extLst>
          </c:dPt>
          <c:dPt>
            <c:idx val="1"/>
            <c:bubble3D val="0"/>
            <c:spPr>
              <a:solidFill>
                <a:schemeClr val="accent5"/>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3-2F08-4B83-AB38-2385AB4274B4}"/>
              </c:ext>
            </c:extLst>
          </c:dPt>
          <c:dPt>
            <c:idx val="2"/>
            <c:bubble3D val="0"/>
            <c:spPr>
              <a:solidFill>
                <a:schemeClr val="accent4"/>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5-2F08-4B83-AB38-2385AB4274B4}"/>
              </c:ext>
            </c:extLst>
          </c:dPt>
          <c:dPt>
            <c:idx val="3"/>
            <c:bubble3D val="0"/>
            <c:spPr>
              <a:solidFill>
                <a:schemeClr val="accent6">
                  <a:lumMod val="60000"/>
                </a:schemeClr>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7-2F08-4B83-AB38-2385AB4274B4}"/>
              </c:ext>
            </c:extLst>
          </c:dPt>
          <c:dPt>
            <c:idx val="4"/>
            <c:bubble3D val="0"/>
            <c:spPr>
              <a:solidFill>
                <a:schemeClr val="accent5">
                  <a:lumMod val="60000"/>
                </a:schemeClr>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9-2F08-4B83-AB38-2385AB4274B4}"/>
              </c:ext>
            </c:extLst>
          </c:dPt>
          <c:dLbls>
            <c:dLbl>
              <c:idx val="0"/>
              <c:spPr>
                <a:noFill/>
                <a:ln>
                  <a:noFill/>
                </a:ln>
                <a:effectLst/>
              </c:spPr>
              <c:txPr>
                <a:bodyPr rot="0" spcFirstLastPara="1" vertOverflow="ellipsis" vert="horz" wrap="square" lIns="38100" tIns="19050" rIns="38100" bIns="19050" anchor="ctr" anchorCtr="1">
                  <a:spAutoFit/>
                </a:bodyPr>
                <a:lstStyle/>
                <a:p>
                  <a:pPr>
                    <a:defRPr sz="2400" b="1" i="0" u="none" strike="noStrike" kern="1200" spc="0" baseline="0">
                      <a:solidFill>
                        <a:schemeClr val="accent6"/>
                      </a:solidFill>
                      <a:latin typeface="+mn-lt"/>
                      <a:ea typeface="+mn-ea"/>
                      <a:cs typeface="+mn-cs"/>
                    </a:defRPr>
                  </a:pPr>
                  <a:endParaRPr lang="ko-KR"/>
                </a:p>
              </c:txPr>
              <c:dLblPos val="outEnd"/>
              <c:showLegendKey val="0"/>
              <c:showVal val="0"/>
              <c:showCatName val="1"/>
              <c:showSerName val="0"/>
              <c:showPercent val="1"/>
              <c:showBubbleSize val="0"/>
              <c:extLst>
                <c:ext xmlns:c16="http://schemas.microsoft.com/office/drawing/2014/chart" uri="{C3380CC4-5D6E-409C-BE32-E72D297353CC}">
                  <c16:uniqueId val="{00000001-2F08-4B83-AB38-2385AB4274B4}"/>
                </c:ext>
              </c:extLst>
            </c:dLbl>
            <c:dLbl>
              <c:idx val="1"/>
              <c:spPr>
                <a:noFill/>
                <a:ln>
                  <a:noFill/>
                </a:ln>
                <a:effectLst/>
              </c:spPr>
              <c:txPr>
                <a:bodyPr rot="0" spcFirstLastPara="1" vertOverflow="ellipsis" vert="horz" wrap="square" lIns="38100" tIns="19050" rIns="38100" bIns="19050" anchor="ctr" anchorCtr="1">
                  <a:spAutoFit/>
                </a:bodyPr>
                <a:lstStyle/>
                <a:p>
                  <a:pPr>
                    <a:defRPr sz="2400" b="1" i="0" u="none" strike="noStrike" kern="1200" spc="0" baseline="0">
                      <a:solidFill>
                        <a:schemeClr val="accent5"/>
                      </a:solidFill>
                      <a:latin typeface="+mn-lt"/>
                      <a:ea typeface="+mn-ea"/>
                      <a:cs typeface="+mn-cs"/>
                    </a:defRPr>
                  </a:pPr>
                  <a:endParaRPr lang="ko-KR"/>
                </a:p>
              </c:txPr>
              <c:dLblPos val="outEnd"/>
              <c:showLegendKey val="0"/>
              <c:showVal val="0"/>
              <c:showCatName val="1"/>
              <c:showSerName val="0"/>
              <c:showPercent val="1"/>
              <c:showBubbleSize val="0"/>
              <c:extLst>
                <c:ext xmlns:c16="http://schemas.microsoft.com/office/drawing/2014/chart" uri="{C3380CC4-5D6E-409C-BE32-E72D297353CC}">
                  <c16:uniqueId val="{00000003-2F08-4B83-AB38-2385AB4274B4}"/>
                </c:ext>
              </c:extLst>
            </c:dLbl>
            <c:dLbl>
              <c:idx val="2"/>
              <c:spPr>
                <a:noFill/>
                <a:ln>
                  <a:noFill/>
                </a:ln>
                <a:effectLst/>
              </c:spPr>
              <c:txPr>
                <a:bodyPr rot="0" spcFirstLastPara="1" vertOverflow="ellipsis" vert="horz" wrap="square" lIns="38100" tIns="19050" rIns="38100" bIns="19050" anchor="ctr" anchorCtr="1">
                  <a:spAutoFit/>
                </a:bodyPr>
                <a:lstStyle/>
                <a:p>
                  <a:pPr>
                    <a:defRPr sz="2400" b="1" i="0" u="none" strike="noStrike" kern="1200" spc="0" baseline="0">
                      <a:solidFill>
                        <a:schemeClr val="accent4"/>
                      </a:solidFill>
                      <a:latin typeface="+mn-lt"/>
                      <a:ea typeface="+mn-ea"/>
                      <a:cs typeface="+mn-cs"/>
                    </a:defRPr>
                  </a:pPr>
                  <a:endParaRPr lang="ko-KR"/>
                </a:p>
              </c:txPr>
              <c:dLblPos val="outEnd"/>
              <c:showLegendKey val="0"/>
              <c:showVal val="0"/>
              <c:showCatName val="1"/>
              <c:showSerName val="0"/>
              <c:showPercent val="1"/>
              <c:showBubbleSize val="0"/>
              <c:extLst>
                <c:ext xmlns:c16="http://schemas.microsoft.com/office/drawing/2014/chart" uri="{C3380CC4-5D6E-409C-BE32-E72D297353CC}">
                  <c16:uniqueId val="{00000005-2F08-4B83-AB38-2385AB4274B4}"/>
                </c:ext>
              </c:extLst>
            </c:dLbl>
            <c:dLbl>
              <c:idx val="3"/>
              <c:spPr>
                <a:noFill/>
                <a:ln>
                  <a:noFill/>
                </a:ln>
                <a:effectLst/>
              </c:spPr>
              <c:txPr>
                <a:bodyPr rot="0" spcFirstLastPara="1" vertOverflow="ellipsis" vert="horz" wrap="square" lIns="38100" tIns="19050" rIns="38100" bIns="19050" anchor="ctr" anchorCtr="1">
                  <a:spAutoFit/>
                </a:bodyPr>
                <a:lstStyle/>
                <a:p>
                  <a:pPr>
                    <a:defRPr sz="2400" b="1" i="0" u="none" strike="noStrike" kern="1200" spc="0" baseline="0">
                      <a:solidFill>
                        <a:schemeClr val="accent6">
                          <a:lumMod val="60000"/>
                        </a:schemeClr>
                      </a:solidFill>
                      <a:latin typeface="+mn-lt"/>
                      <a:ea typeface="+mn-ea"/>
                      <a:cs typeface="+mn-cs"/>
                    </a:defRPr>
                  </a:pPr>
                  <a:endParaRPr lang="ko-KR"/>
                </a:p>
              </c:txPr>
              <c:dLblPos val="outEnd"/>
              <c:showLegendKey val="0"/>
              <c:showVal val="0"/>
              <c:showCatName val="1"/>
              <c:showSerName val="0"/>
              <c:showPercent val="1"/>
              <c:showBubbleSize val="0"/>
              <c:extLst>
                <c:ext xmlns:c16="http://schemas.microsoft.com/office/drawing/2014/chart" uri="{C3380CC4-5D6E-409C-BE32-E72D297353CC}">
                  <c16:uniqueId val="{00000007-2F08-4B83-AB38-2385AB4274B4}"/>
                </c:ext>
              </c:extLst>
            </c:dLbl>
            <c:dLbl>
              <c:idx val="4"/>
              <c:spPr>
                <a:noFill/>
                <a:ln>
                  <a:noFill/>
                </a:ln>
                <a:effectLst/>
              </c:spPr>
              <c:txPr>
                <a:bodyPr rot="0" spcFirstLastPara="1" vertOverflow="ellipsis" vert="horz" wrap="square" lIns="38100" tIns="19050" rIns="38100" bIns="19050" anchor="ctr" anchorCtr="1">
                  <a:spAutoFit/>
                </a:bodyPr>
                <a:lstStyle/>
                <a:p>
                  <a:pPr>
                    <a:defRPr sz="2400" b="1" i="0" u="none" strike="noStrike" kern="1200" spc="0" baseline="0">
                      <a:solidFill>
                        <a:schemeClr val="accent5">
                          <a:lumMod val="60000"/>
                        </a:schemeClr>
                      </a:solidFill>
                      <a:latin typeface="+mn-lt"/>
                      <a:ea typeface="+mn-ea"/>
                      <a:cs typeface="+mn-cs"/>
                    </a:defRPr>
                  </a:pPr>
                  <a:endParaRPr lang="ko-KR"/>
                </a:p>
              </c:txPr>
              <c:dLblPos val="outEnd"/>
              <c:showLegendKey val="0"/>
              <c:showVal val="0"/>
              <c:showCatName val="1"/>
              <c:showSerName val="0"/>
              <c:showPercent val="1"/>
              <c:showBubbleSize val="0"/>
              <c:extLst>
                <c:ext xmlns:c16="http://schemas.microsoft.com/office/drawing/2014/chart" uri="{C3380CC4-5D6E-409C-BE32-E72D297353CC}">
                  <c16:uniqueId val="{00000009-2F08-4B83-AB38-2385AB4274B4}"/>
                </c:ext>
              </c:extLst>
            </c:dLbl>
            <c:spPr>
              <a:noFill/>
              <a:ln>
                <a:noFill/>
              </a:ln>
              <a:effectLst/>
            </c:spPr>
            <c:txPr>
              <a:bodyPr rot="0" spcFirstLastPara="1" vertOverflow="ellipsis" vert="horz" wrap="square" lIns="38100" tIns="19050" rIns="38100" bIns="19050" anchor="ctr" anchorCtr="1">
                <a:spAutoFit/>
              </a:bodyPr>
              <a:lstStyle/>
              <a:p>
                <a:pPr>
                  <a:defRPr sz="2400" b="1" i="0" u="none" strike="noStrike" kern="1200" spc="0" baseline="0">
                    <a:solidFill>
                      <a:schemeClr val="accent6"/>
                    </a:solidFill>
                    <a:latin typeface="+mn-lt"/>
                    <a:ea typeface="+mn-ea"/>
                    <a:cs typeface="+mn-cs"/>
                  </a:defRPr>
                </a:pPr>
                <a:endParaRPr lang="ko-KR"/>
              </a:p>
            </c:txPr>
            <c:dLblPos val="outEnd"/>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Sheet1!$H$56:$H$60</c:f>
              <c:strCache>
                <c:ptCount val="5"/>
                <c:pt idx="0">
                  <c:v>1분이하</c:v>
                </c:pt>
                <c:pt idx="1">
                  <c:v>2분</c:v>
                </c:pt>
                <c:pt idx="2">
                  <c:v>3분</c:v>
                </c:pt>
                <c:pt idx="3">
                  <c:v>4분</c:v>
                </c:pt>
                <c:pt idx="4">
                  <c:v>5분이상</c:v>
                </c:pt>
              </c:strCache>
            </c:strRef>
          </c:cat>
          <c:val>
            <c:numRef>
              <c:f>Sheet1!$I$56:$I$60</c:f>
              <c:numCache>
                <c:formatCode>General</c:formatCode>
                <c:ptCount val="5"/>
                <c:pt idx="0">
                  <c:v>6</c:v>
                </c:pt>
                <c:pt idx="1">
                  <c:v>3</c:v>
                </c:pt>
                <c:pt idx="2">
                  <c:v>10</c:v>
                </c:pt>
                <c:pt idx="3">
                  <c:v>4</c:v>
                </c:pt>
                <c:pt idx="4">
                  <c:v>25</c:v>
                </c:pt>
              </c:numCache>
            </c:numRef>
          </c:val>
          <c:extLst>
            <c:ext xmlns:c16="http://schemas.microsoft.com/office/drawing/2014/chart" uri="{C3380CC4-5D6E-409C-BE32-E72D297353CC}">
              <c16:uniqueId val="{0000000A-2F08-4B83-AB38-2385AB4274B4}"/>
            </c:ext>
          </c:extLst>
        </c:ser>
        <c:dLbls>
          <c:dLblPos val="outEnd"/>
          <c:showLegendKey val="0"/>
          <c:showVal val="0"/>
          <c:showCatName val="0"/>
          <c:showSerName val="0"/>
          <c:showPercent val="1"/>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ko-KR"/>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sz="2400"/>
            </a:pPr>
            <a:r>
              <a:rPr lang="ko-KR" altLang="en-US" sz="2400"/>
              <a:t>학생 디자인 만족도</a:t>
            </a:r>
            <a:endParaRPr lang="en-US" altLang="ko-KR" sz="2400"/>
          </a:p>
        </c:rich>
      </c:tx>
      <c:overlay val="0"/>
    </c:title>
    <c:autoTitleDeleted val="0"/>
    <c:plotArea>
      <c:layout/>
      <c:barChart>
        <c:barDir val="col"/>
        <c:grouping val="clustered"/>
        <c:varyColors val="0"/>
        <c:ser>
          <c:idx val="0"/>
          <c:order val="0"/>
          <c:tx>
            <c:v>홈화면 UI</c:v>
          </c:tx>
          <c:invertIfNegative val="0"/>
          <c:cat>
            <c:strRef>
              <c:f>Sheet5!$A$4:$A$9</c:f>
              <c:strCache>
                <c:ptCount val="5"/>
                <c:pt idx="0">
                  <c:v>1</c:v>
                </c:pt>
                <c:pt idx="1">
                  <c:v>2</c:v>
                </c:pt>
                <c:pt idx="2">
                  <c:v>3</c:v>
                </c:pt>
                <c:pt idx="3">
                  <c:v>4</c:v>
                </c:pt>
                <c:pt idx="4">
                  <c:v>5</c:v>
                </c:pt>
              </c:strCache>
              <c:extLst/>
            </c:strRef>
          </c:cat>
          <c:val>
            <c:numRef>
              <c:f>Sheet5!$B$4:$B$9</c:f>
              <c:numCache>
                <c:formatCode>General</c:formatCode>
                <c:ptCount val="5"/>
                <c:pt idx="0">
                  <c:v>0</c:v>
                </c:pt>
                <c:pt idx="1">
                  <c:v>1</c:v>
                </c:pt>
                <c:pt idx="2">
                  <c:v>1</c:v>
                </c:pt>
                <c:pt idx="3">
                  <c:v>22</c:v>
                </c:pt>
                <c:pt idx="4">
                  <c:v>24</c:v>
                </c:pt>
              </c:numCache>
              <c:extLst/>
            </c:numRef>
          </c:val>
          <c:extLst>
            <c:ext xmlns:c16="http://schemas.microsoft.com/office/drawing/2014/chart" uri="{C3380CC4-5D6E-409C-BE32-E72D297353CC}">
              <c16:uniqueId val="{00000000-1B03-4247-8854-5F30B8F7E991}"/>
            </c:ext>
          </c:extLst>
        </c:ser>
        <c:ser>
          <c:idx val="1"/>
          <c:order val="1"/>
          <c:tx>
            <c:v>홈화면 UX</c:v>
          </c:tx>
          <c:invertIfNegative val="0"/>
          <c:cat>
            <c:strLit>
              <c:ptCount val="5"/>
              <c:pt idx="0">
                <c:v>1</c:v>
              </c:pt>
              <c:pt idx="1">
                <c:v>2</c:v>
              </c:pt>
              <c:pt idx="2">
                <c:v>3</c:v>
              </c:pt>
              <c:pt idx="3">
                <c:v>4</c:v>
              </c:pt>
              <c:pt idx="4">
                <c:v>5</c:v>
              </c:pt>
              <c:extLst>
                <c:ext xmlns:c15="http://schemas.microsoft.com/office/drawing/2012/chart" uri="{02D57815-91ED-43cb-92C2-25804820EDAC}">
                  <c15:autoCat val="1"/>
                </c:ext>
              </c:extLst>
            </c:strLit>
          </c:cat>
          <c:val>
            <c:numRef>
              <c:f>Sheet5!$B$15:$B$20</c:f>
              <c:numCache>
                <c:formatCode>General</c:formatCode>
                <c:ptCount val="5"/>
                <c:pt idx="0">
                  <c:v>0</c:v>
                </c:pt>
                <c:pt idx="1">
                  <c:v>1</c:v>
                </c:pt>
                <c:pt idx="2">
                  <c:v>3</c:v>
                </c:pt>
                <c:pt idx="3">
                  <c:v>20</c:v>
                </c:pt>
                <c:pt idx="4">
                  <c:v>24</c:v>
                </c:pt>
              </c:numCache>
              <c:extLst/>
            </c:numRef>
          </c:val>
          <c:extLst>
            <c:ext xmlns:c16="http://schemas.microsoft.com/office/drawing/2014/chart" uri="{C3380CC4-5D6E-409C-BE32-E72D297353CC}">
              <c16:uniqueId val="{00000001-1B03-4247-8854-5F30B8F7E991}"/>
            </c:ext>
          </c:extLst>
        </c:ser>
        <c:ser>
          <c:idx val="2"/>
          <c:order val="2"/>
          <c:tx>
            <c:v>통계화면 UI</c:v>
          </c:tx>
          <c:invertIfNegative val="0"/>
          <c:cat>
            <c:strLit>
              <c:ptCount val="6"/>
              <c:pt idx="0">
                <c:v>1</c:v>
              </c:pt>
              <c:pt idx="1">
                <c:v>2</c:v>
              </c:pt>
              <c:pt idx="2">
                <c:v>3</c:v>
              </c:pt>
              <c:pt idx="3">
                <c:v>4</c:v>
              </c:pt>
              <c:pt idx="4">
                <c:v>5</c:v>
              </c:pt>
              <c:pt idx="5">
                <c:v>기타</c:v>
              </c:pt>
              <c:extLst>
                <c:ext xmlns:c15="http://schemas.microsoft.com/office/drawing/2012/chart" uri="{02D57815-91ED-43cb-92C2-25804820EDAC}">
                  <c15:autoCat val="1"/>
                </c:ext>
              </c:extLst>
            </c:strLit>
          </c:cat>
          <c:val>
            <c:numRef>
              <c:f>Sheet5!$F$16:$F$20</c:f>
              <c:numCache>
                <c:formatCode>General</c:formatCode>
                <c:ptCount val="5"/>
                <c:pt idx="0">
                  <c:v>0</c:v>
                </c:pt>
                <c:pt idx="1">
                  <c:v>0</c:v>
                </c:pt>
                <c:pt idx="2">
                  <c:v>3</c:v>
                </c:pt>
                <c:pt idx="3">
                  <c:v>16</c:v>
                </c:pt>
                <c:pt idx="4">
                  <c:v>29</c:v>
                </c:pt>
              </c:numCache>
              <c:extLst/>
            </c:numRef>
          </c:val>
          <c:extLst>
            <c:ext xmlns:c16="http://schemas.microsoft.com/office/drawing/2014/chart" uri="{C3380CC4-5D6E-409C-BE32-E72D297353CC}">
              <c16:uniqueId val="{00000002-1B03-4247-8854-5F30B8F7E991}"/>
            </c:ext>
          </c:extLst>
        </c:ser>
        <c:dLbls>
          <c:showLegendKey val="0"/>
          <c:showVal val="0"/>
          <c:showCatName val="0"/>
          <c:showSerName val="0"/>
          <c:showPercent val="0"/>
          <c:showBubbleSize val="0"/>
        </c:dLbls>
        <c:gapWidth val="150"/>
        <c:axId val="1642638447"/>
        <c:axId val="1642638863"/>
      </c:barChart>
      <c:catAx>
        <c:axId val="1642638447"/>
        <c:scaling>
          <c:orientation val="minMax"/>
        </c:scaling>
        <c:delete val="0"/>
        <c:axPos val="b"/>
        <c:title>
          <c:tx>
            <c:rich>
              <a:bodyPr/>
              <a:lstStyle/>
              <a:p>
                <a:pPr>
                  <a:defRPr sz="1800"/>
                </a:pPr>
                <a:r>
                  <a:rPr lang="ko-KR" altLang="ko-KR" sz="1800" b="1" i="0" u="none" strike="noStrike" baseline="0">
                    <a:effectLst/>
                  </a:rPr>
                  <a:t>만족도 </a:t>
                </a:r>
                <a:r>
                  <a:rPr lang="en-US" altLang="ko-KR" sz="1800" b="1" i="0" u="none" strike="noStrike" baseline="0">
                    <a:effectLst/>
                  </a:rPr>
                  <a:t>(5 : </a:t>
                </a:r>
                <a:r>
                  <a:rPr lang="ko-KR" altLang="ko-KR" sz="1800" b="1" i="0" u="none" strike="noStrike" baseline="0">
                    <a:effectLst/>
                  </a:rPr>
                  <a:t>매우 만족</a:t>
                </a:r>
                <a:r>
                  <a:rPr lang="en-US" altLang="ko-KR" sz="1800" b="1" i="0" u="none" strike="noStrike" baseline="0">
                    <a:effectLst/>
                  </a:rPr>
                  <a:t>)</a:t>
                </a:r>
                <a:endParaRPr lang="ko-KR" altLang="en-US" sz="1800"/>
              </a:p>
            </c:rich>
          </c:tx>
          <c:overlay val="0"/>
        </c:title>
        <c:numFmt formatCode="General" sourceLinked="1"/>
        <c:majorTickMark val="out"/>
        <c:minorTickMark val="none"/>
        <c:tickLblPos val="nextTo"/>
        <c:crossAx val="1642638863"/>
        <c:crosses val="autoZero"/>
        <c:auto val="1"/>
        <c:lblAlgn val="ctr"/>
        <c:lblOffset val="100"/>
        <c:noMultiLvlLbl val="0"/>
      </c:catAx>
      <c:valAx>
        <c:axId val="1642638863"/>
        <c:scaling>
          <c:orientation val="minMax"/>
        </c:scaling>
        <c:delete val="0"/>
        <c:axPos val="l"/>
        <c:title>
          <c:tx>
            <c:rich>
              <a:bodyPr/>
              <a:lstStyle/>
              <a:p>
                <a:pPr>
                  <a:defRPr sz="1800"/>
                </a:pPr>
                <a:r>
                  <a:rPr lang="ko-KR" altLang="en-US" sz="1800"/>
                  <a:t>답변 수</a:t>
                </a:r>
                <a:endParaRPr lang="en-US" altLang="ko-KR" sz="1800"/>
              </a:p>
            </c:rich>
          </c:tx>
          <c:overlay val="0"/>
        </c:title>
        <c:numFmt formatCode="General" sourceLinked="1"/>
        <c:majorTickMark val="out"/>
        <c:minorTickMark val="none"/>
        <c:tickLblPos val="nextTo"/>
        <c:crossAx val="1642638447"/>
        <c:crosses val="autoZero"/>
        <c:crossBetween val="between"/>
      </c:valAx>
    </c:plotArea>
    <c:legend>
      <c:legendPos val="r"/>
      <c:overlay val="0"/>
      <c:txPr>
        <a:bodyPr/>
        <a:lstStyle/>
        <a:p>
          <a:pPr>
            <a:defRPr sz="1800"/>
          </a:pPr>
          <a:endParaRPr lang="ko-K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externalData r:id="rId1">
    <c:autoUpdate val="0"/>
  </c:externalData>
</c:chartSpace>
</file>

<file path=ppt/charts/colors1.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9">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cs:styleClr val="auto"/>
    </cs:fontRef>
    <cs:defRPr sz="1000" b="1" i="0" u="none" strike="noStrike" kern="1200" spc="0" baseline="0"/>
  </cs:dataLabel>
  <cs:dataLabelCallout>
    <cs:lnRef idx="0">
      <cs:styleClr val="auto"/>
    </cs:lnRef>
    <cs:fillRef idx="0"/>
    <cs:effectRef idx="0"/>
    <cs:fontRef idx="minor">
      <cs:styleClr val="auto"/>
    </cs:fontRef>
    <cs:spPr>
      <a:solidFill>
        <a:schemeClr val="lt1"/>
      </a:solidFill>
      <a:ln>
        <a:solidFill>
          <a:schemeClr val="phClr"/>
        </a:solidFill>
      </a:ln>
    </cs:spPr>
    <cs:defRPr sz="100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635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10000"/>
          </a:prstClr>
        </a:outerShdw>
      </a:effectLst>
      <a:scene3d>
        <a:camera prst="orthographicFront"/>
        <a:lightRig rig="threePt" dir="t"/>
      </a:scene3d>
      <a:sp3d>
        <a:bevelT w="127000" h="127000"/>
        <a:bevelB w="127000" h="127000"/>
      </a:sp3d>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cap="all"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59">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cs:styleClr val="auto"/>
    </cs:fontRef>
    <cs:defRPr sz="1000" b="1" i="0" u="none" strike="noStrike" kern="1200" spc="0" baseline="0"/>
  </cs:dataLabel>
  <cs:dataLabelCallout>
    <cs:lnRef idx="0">
      <cs:styleClr val="auto"/>
    </cs:lnRef>
    <cs:fillRef idx="0"/>
    <cs:effectRef idx="0"/>
    <cs:fontRef idx="minor">
      <cs:styleClr val="auto"/>
    </cs:fontRef>
    <cs:spPr>
      <a:solidFill>
        <a:schemeClr val="lt1"/>
      </a:solidFill>
      <a:ln>
        <a:solidFill>
          <a:schemeClr val="phClr"/>
        </a:solidFill>
      </a:ln>
    </cs:spPr>
    <cs:defRPr sz="100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635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10000"/>
          </a:prstClr>
        </a:outerShdw>
      </a:effectLst>
      <a:scene3d>
        <a:camera prst="orthographicFront"/>
        <a:lightRig rig="threePt" dir="t"/>
      </a:scene3d>
      <a:sp3d>
        <a:bevelT w="127000" h="127000"/>
        <a:bevelB w="127000" h="127000"/>
      </a:sp3d>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cap="all"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59">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cs:styleClr val="auto"/>
    </cs:fontRef>
    <cs:defRPr sz="1000" b="1" i="0" u="none" strike="noStrike" kern="1200" spc="0" baseline="0"/>
  </cs:dataLabel>
  <cs:dataLabelCallout>
    <cs:lnRef idx="0">
      <cs:styleClr val="auto"/>
    </cs:lnRef>
    <cs:fillRef idx="0"/>
    <cs:effectRef idx="0"/>
    <cs:fontRef idx="minor">
      <cs:styleClr val="auto"/>
    </cs:fontRef>
    <cs:spPr>
      <a:solidFill>
        <a:schemeClr val="lt1"/>
      </a:solidFill>
      <a:ln>
        <a:solidFill>
          <a:schemeClr val="phClr"/>
        </a:solidFill>
      </a:ln>
    </cs:spPr>
    <cs:defRPr sz="100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635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10000"/>
          </a:prstClr>
        </a:outerShdw>
      </a:effectLst>
      <a:scene3d>
        <a:camera prst="orthographicFront"/>
        <a:lightRig rig="threePt" dir="t"/>
      </a:scene3d>
      <a:sp3d>
        <a:bevelT w="127000" h="127000"/>
        <a:bevelB w="127000" h="127000"/>
      </a:sp3d>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cap="all"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59">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cs:styleClr val="auto"/>
    </cs:fontRef>
    <cs:defRPr sz="1000" b="1" i="0" u="none" strike="noStrike" kern="1200" spc="0" baseline="0"/>
  </cs:dataLabel>
  <cs:dataLabelCallout>
    <cs:lnRef idx="0">
      <cs:styleClr val="auto"/>
    </cs:lnRef>
    <cs:fillRef idx="0"/>
    <cs:effectRef idx="0"/>
    <cs:fontRef idx="minor">
      <cs:styleClr val="auto"/>
    </cs:fontRef>
    <cs:spPr>
      <a:solidFill>
        <a:schemeClr val="lt1"/>
      </a:solidFill>
      <a:ln>
        <a:solidFill>
          <a:schemeClr val="phClr"/>
        </a:solidFill>
      </a:ln>
    </cs:spPr>
    <cs:defRPr sz="100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635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10000"/>
          </a:prstClr>
        </a:outerShdw>
      </a:effectLst>
      <a:scene3d>
        <a:camera prst="orthographicFront"/>
        <a:lightRig rig="threePt" dir="t"/>
      </a:scene3d>
      <a:sp3d>
        <a:bevelT w="127000" h="127000"/>
        <a:bevelB w="127000" h="127000"/>
      </a:sp3d>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cap="all"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37">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3175" cap="flat" cmpd="sng" algn="ctr">
        <a:solidFill>
          <a:schemeClr val="tx1">
            <a:lumMod val="15000"/>
            <a:lumOff val="85000"/>
          </a:schemeClr>
        </a:solidFill>
        <a:round/>
        <a:tailEnd type="none" w="med" len="lg"/>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38100" cap="flat" cmpd="dbl" algn="ctr">
        <a:solidFill>
          <a:schemeClr val="phClr"/>
        </a:solidFill>
        <a:miter lim="800000"/>
      </a:ln>
    </cs:spPr>
  </cs:dataPointLine>
  <cs:dataPointMarker>
    <cs:lnRef idx="0">
      <cs:styleClr val="auto"/>
    </cs:lnRef>
    <cs:fillRef idx="0">
      <cs:styleClr val="auto"/>
    </cs:fillRef>
    <cs:effectRef idx="0"/>
    <cs:fontRef idx="minor">
      <a:schemeClr val="tx1"/>
    </cs:fontRef>
    <cs:spPr>
      <a:solidFill>
        <a:schemeClr val="phClr"/>
      </a:solidFill>
      <a:ln w="9525" cap="flat" cmpd="sng" algn="ctr">
        <a:solidFill>
          <a:schemeClr val="lt1"/>
        </a:solidFill>
        <a:round/>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tx1"/>
    </cs:fontRef>
    <cs:spPr>
      <a:ln w="9525">
        <a:solidFill>
          <a:schemeClr val="tx1">
            <a:lumMod val="35000"/>
            <a:lumOff val="65000"/>
          </a:schemeClr>
        </a:solidFill>
      </a:ln>
    </cs:spPr>
  </cs:dropLine>
  <cs:errorBar>
    <cs:lnRef idx="0"/>
    <cs:fillRef idx="0"/>
    <cs:effectRef idx="0"/>
    <cs:fontRef idx="minor">
      <a:schemeClr val="tx1"/>
    </cs:fontRef>
    <cs:spPr>
      <a:ln w="9525">
        <a:solidFill>
          <a:schemeClr val="tx1">
            <a:lumMod val="65000"/>
            <a:lumOff val="35000"/>
          </a:schemeClr>
        </a:solidFill>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alpha val="32000"/>
          </a:schemeClr>
        </a:solidFill>
        <a:round/>
      </a:ln>
    </cs:spPr>
  </cs:gridlineMajor>
  <cs:gridlineMinor>
    <cs:lnRef idx="0"/>
    <cs:fillRef idx="0"/>
    <cs:effectRef idx="0"/>
    <cs:fontRef idx="minor">
      <a:schemeClr val="tx1"/>
    </cs:fontRef>
    <cs:spPr>
      <a:ln>
        <a:solidFill>
          <a:schemeClr val="tx1">
            <a:lumMod val="5000"/>
            <a:lumOff val="95000"/>
            <a:alpha val="32000"/>
          </a:schemeClr>
        </a:solidFill>
      </a:ln>
    </cs:spPr>
  </cs:gridlineMinor>
  <cs:hiLoLine>
    <cs:lnRef idx="0"/>
    <cs:fillRef idx="0"/>
    <cs:effectRef idx="0"/>
    <cs:fontRef idx="minor">
      <a:schemeClr val="tx1"/>
    </cs:fontRef>
    <cs:spPr>
      <a:ln w="9525">
        <a:solidFill>
          <a:schemeClr val="tx1"/>
        </a:solidFill>
      </a:ln>
    </cs:spPr>
  </cs:hiLoLine>
  <cs:leaderLine>
    <cs:lnRef idx="0"/>
    <cs:fillRef idx="0"/>
    <cs:effectRef idx="0"/>
    <cs:fontRef idx="minor">
      <a:schemeClr val="tx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cs:fontRef>
    <cs:spPr>
      <a:ln w="3175" cap="flat" cmpd="sng" algn="ctr">
        <a:solidFill>
          <a:schemeClr val="tx1">
            <a:lumMod val="15000"/>
            <a:lumOff val="85000"/>
          </a:schemeClr>
        </a:solidFill>
        <a:round/>
        <a:tailEnd type="none" w="med" len="lg"/>
      </a:ln>
    </cs:spPr>
    <cs:defRPr sz="900" kern="1200"/>
  </cs:seriesAxis>
  <cs:seriesLine>
    <cs:lnRef idx="0"/>
    <cs:fillRef idx="0"/>
    <cs:effectRef idx="0"/>
    <cs:fontRef idx="minor">
      <a:schemeClr val="tx1"/>
    </cs:fontRef>
    <cs:spPr>
      <a:ln w="9525">
        <a:solidFill>
          <a:schemeClr val="tx1">
            <a:lumMod val="35000"/>
            <a:lumOff val="65000"/>
          </a:schemeClr>
        </a:solidFill>
      </a:ln>
    </cs:spPr>
  </cs:seriesLine>
  <cs:title>
    <cs:lnRef idx="0"/>
    <cs:fillRef idx="0"/>
    <cs:effectRef idx="0"/>
    <cs:fontRef idx="minor">
      <a:schemeClr val="tx1">
        <a:lumMod val="50000"/>
        <a:lumOff val="50000"/>
      </a:schemeClr>
    </cs:fontRef>
    <cs:defRPr sz="1800" b="1" kern="1200" cap="all" spc="150" baseline="0"/>
  </cs:title>
  <cs:trendline>
    <cs:lnRef idx="0">
      <cs:styleClr val="auto"/>
    </cs:lnRef>
    <cs:fillRef idx="0"/>
    <cs:effectRef idx="0"/>
    <cs:fontRef idx="minor">
      <a:schemeClr val="tx1"/>
    </cs:fontRef>
    <cs:spPr>
      <a:ln w="12700" cap="rnd"/>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3175" cap="flat" cmpd="sng" algn="ctr">
        <a:solidFill>
          <a:schemeClr val="tx1">
            <a:lumMod val="15000"/>
            <a:lumOff val="85000"/>
          </a:schemeClr>
        </a:solidFill>
        <a:round/>
        <a:tailEnd type="none" w="med" len="lg"/>
      </a:ln>
    </cs:spPr>
    <cs:defRPr sz="900" kern="1200"/>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259">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cs:styleClr val="auto"/>
    </cs:fontRef>
    <cs:defRPr sz="1000" b="1" i="0" u="none" strike="noStrike" kern="1200" spc="0" baseline="0"/>
  </cs:dataLabel>
  <cs:dataLabelCallout>
    <cs:lnRef idx="0">
      <cs:styleClr val="auto"/>
    </cs:lnRef>
    <cs:fillRef idx="0"/>
    <cs:effectRef idx="0"/>
    <cs:fontRef idx="minor">
      <cs:styleClr val="auto"/>
    </cs:fontRef>
    <cs:spPr>
      <a:solidFill>
        <a:schemeClr val="lt1"/>
      </a:solidFill>
      <a:ln>
        <a:solidFill>
          <a:schemeClr val="phClr"/>
        </a:solidFill>
      </a:ln>
    </cs:spPr>
    <cs:defRPr sz="100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635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10000"/>
          </a:prstClr>
        </a:outerShdw>
      </a:effectLst>
      <a:scene3d>
        <a:camera prst="orthographicFront"/>
        <a:lightRig rig="threePt" dir="t"/>
      </a:scene3d>
      <a:sp3d>
        <a:bevelT w="127000" h="127000"/>
        <a:bevelB w="127000" h="127000"/>
      </a:sp3d>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cap="all"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9">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cs:styleClr val="auto"/>
    </cs:fontRef>
    <cs:defRPr sz="1000" b="1" i="0" u="none" strike="noStrike" kern="1200" spc="0" baseline="0"/>
  </cs:dataLabel>
  <cs:dataLabelCallout>
    <cs:lnRef idx="0">
      <cs:styleClr val="auto"/>
    </cs:lnRef>
    <cs:fillRef idx="0"/>
    <cs:effectRef idx="0"/>
    <cs:fontRef idx="minor">
      <cs:styleClr val="auto"/>
    </cs:fontRef>
    <cs:spPr>
      <a:solidFill>
        <a:schemeClr val="lt1"/>
      </a:solidFill>
      <a:ln>
        <a:solidFill>
          <a:schemeClr val="phClr"/>
        </a:solidFill>
      </a:ln>
    </cs:spPr>
    <cs:defRPr sz="100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635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10000"/>
          </a:prstClr>
        </a:outerShdw>
      </a:effectLst>
      <a:scene3d>
        <a:camera prst="orthographicFront"/>
        <a:lightRig rig="threePt" dir="t"/>
      </a:scene3d>
      <a:sp3d>
        <a:bevelT w="127000" h="127000"/>
        <a:bevelB w="127000" h="127000"/>
      </a:sp3d>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cap="all"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9">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cs:styleClr val="auto"/>
    </cs:fontRef>
    <cs:defRPr sz="1000" b="1" i="0" u="none" strike="noStrike" kern="1200" spc="0" baseline="0"/>
  </cs:dataLabel>
  <cs:dataLabelCallout>
    <cs:lnRef idx="0">
      <cs:styleClr val="auto"/>
    </cs:lnRef>
    <cs:fillRef idx="0"/>
    <cs:effectRef idx="0"/>
    <cs:fontRef idx="minor">
      <cs:styleClr val="auto"/>
    </cs:fontRef>
    <cs:spPr>
      <a:solidFill>
        <a:schemeClr val="lt1"/>
      </a:solidFill>
      <a:ln>
        <a:solidFill>
          <a:schemeClr val="phClr"/>
        </a:solidFill>
      </a:ln>
    </cs:spPr>
    <cs:defRPr sz="100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635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10000"/>
          </a:prstClr>
        </a:outerShdw>
      </a:effectLst>
      <a:scene3d>
        <a:camera prst="orthographicFront"/>
        <a:lightRig rig="threePt" dir="t"/>
      </a:scene3d>
      <a:sp3d>
        <a:bevelT w="127000" h="127000"/>
        <a:bevelB w="127000" h="127000"/>
      </a:sp3d>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cap="all"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59">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cs:styleClr val="auto"/>
    </cs:fontRef>
    <cs:defRPr sz="1000" b="1" i="0" u="none" strike="noStrike" kern="1200" spc="0" baseline="0"/>
  </cs:dataLabel>
  <cs:dataLabelCallout>
    <cs:lnRef idx="0">
      <cs:styleClr val="auto"/>
    </cs:lnRef>
    <cs:fillRef idx="0"/>
    <cs:effectRef idx="0"/>
    <cs:fontRef idx="minor">
      <cs:styleClr val="auto"/>
    </cs:fontRef>
    <cs:spPr>
      <a:solidFill>
        <a:schemeClr val="lt1"/>
      </a:solidFill>
      <a:ln>
        <a:solidFill>
          <a:schemeClr val="phClr"/>
        </a:solidFill>
      </a:ln>
    </cs:spPr>
    <cs:defRPr sz="100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635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10000"/>
          </a:prstClr>
        </a:outerShdw>
      </a:effectLst>
      <a:scene3d>
        <a:camera prst="orthographicFront"/>
        <a:lightRig rig="threePt" dir="t"/>
      </a:scene3d>
      <a:sp3d>
        <a:bevelT w="127000" h="127000"/>
        <a:bevelB w="127000" h="127000"/>
      </a:sp3d>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cap="all"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59">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cs:styleClr val="auto"/>
    </cs:fontRef>
    <cs:defRPr sz="1000" b="1" i="0" u="none" strike="noStrike" kern="1200" spc="0" baseline="0"/>
  </cs:dataLabel>
  <cs:dataLabelCallout>
    <cs:lnRef idx="0">
      <cs:styleClr val="auto"/>
    </cs:lnRef>
    <cs:fillRef idx="0"/>
    <cs:effectRef idx="0"/>
    <cs:fontRef idx="minor">
      <cs:styleClr val="auto"/>
    </cs:fontRef>
    <cs:spPr>
      <a:solidFill>
        <a:schemeClr val="lt1"/>
      </a:solidFill>
      <a:ln>
        <a:solidFill>
          <a:schemeClr val="phClr"/>
        </a:solidFill>
      </a:ln>
    </cs:spPr>
    <cs:defRPr sz="100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635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10000"/>
          </a:prstClr>
        </a:outerShdw>
      </a:effectLst>
      <a:scene3d>
        <a:camera prst="orthographicFront"/>
        <a:lightRig rig="threePt" dir="t"/>
      </a:scene3d>
      <a:sp3d>
        <a:bevelT w="127000" h="127000"/>
        <a:bevelB w="127000" h="127000"/>
      </a:sp3d>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cap="all"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344">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charts/style8.xml><?xml version="1.0" encoding="utf-8"?>
<cs:chartStyle xmlns:cs="http://schemas.microsoft.com/office/drawing/2012/chartStyle" xmlns:a="http://schemas.openxmlformats.org/drawingml/2006/main" id="259">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cs:styleClr val="auto"/>
    </cs:fontRef>
    <cs:defRPr sz="1000" b="1" i="0" u="none" strike="noStrike" kern="1200" spc="0" baseline="0"/>
  </cs:dataLabel>
  <cs:dataLabelCallout>
    <cs:lnRef idx="0">
      <cs:styleClr val="auto"/>
    </cs:lnRef>
    <cs:fillRef idx="0"/>
    <cs:effectRef idx="0"/>
    <cs:fontRef idx="minor">
      <cs:styleClr val="auto"/>
    </cs:fontRef>
    <cs:spPr>
      <a:solidFill>
        <a:schemeClr val="lt1"/>
      </a:solidFill>
      <a:ln>
        <a:solidFill>
          <a:schemeClr val="phClr"/>
        </a:solidFill>
      </a:ln>
    </cs:spPr>
    <cs:defRPr sz="100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635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10000"/>
          </a:prstClr>
        </a:outerShdw>
      </a:effectLst>
      <a:scene3d>
        <a:camera prst="orthographicFront"/>
        <a:lightRig rig="threePt" dir="t"/>
      </a:scene3d>
      <a:sp3d>
        <a:bevelT w="127000" h="127000"/>
        <a:bevelB w="127000" h="127000"/>
      </a:sp3d>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cap="all"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59">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cs:styleClr val="auto"/>
    </cs:fontRef>
    <cs:defRPr sz="1000" b="1" i="0" u="none" strike="noStrike" kern="1200" spc="0" baseline="0"/>
  </cs:dataLabel>
  <cs:dataLabelCallout>
    <cs:lnRef idx="0">
      <cs:styleClr val="auto"/>
    </cs:lnRef>
    <cs:fillRef idx="0"/>
    <cs:effectRef idx="0"/>
    <cs:fontRef idx="minor">
      <cs:styleClr val="auto"/>
    </cs:fontRef>
    <cs:spPr>
      <a:solidFill>
        <a:schemeClr val="lt1"/>
      </a:solidFill>
      <a:ln>
        <a:solidFill>
          <a:schemeClr val="phClr"/>
        </a:solidFill>
      </a:ln>
    </cs:spPr>
    <cs:defRPr sz="100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635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10000"/>
          </a:prstClr>
        </a:outerShdw>
      </a:effectLst>
      <a:scene3d>
        <a:camera prst="orthographicFront"/>
        <a:lightRig rig="threePt" dir="t"/>
      </a:scene3d>
      <a:sp3d>
        <a:bevelT w="127000" h="127000"/>
        <a:bevelB w="127000" h="127000"/>
      </a:sp3d>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cap="all"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7" name="Shape 47"/>
          <p:cNvSpPr>
            <a:spLocks noGrp="1" noRot="1" noChangeAspect="1"/>
          </p:cNvSpPr>
          <p:nvPr>
            <p:ph type="sldImg"/>
          </p:nvPr>
        </p:nvSpPr>
        <p:spPr>
          <a:xfrm>
            <a:off x="1143000" y="685800"/>
            <a:ext cx="4572000" cy="3429000"/>
          </a:xfrm>
          <a:prstGeom prst="rect">
            <a:avLst/>
          </a:prstGeom>
        </p:spPr>
        <p:txBody>
          <a:bodyPr/>
          <a:lstStyle/>
          <a:p>
            <a:endParaRPr/>
          </a:p>
        </p:txBody>
      </p:sp>
      <p:sp>
        <p:nvSpPr>
          <p:cNvPr id="48" name="Shape 48"/>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3615785047"/>
      </p:ext>
    </p:extLst>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Shape 83"/>
          <p:cNvSpPr>
            <a:spLocks noGrp="1" noRot="1" noChangeAspect="1"/>
          </p:cNvSpPr>
          <p:nvPr>
            <p:ph type="sldImg"/>
          </p:nvPr>
        </p:nvSpPr>
        <p:spPr>
          <a:xfrm>
            <a:off x="381000" y="685800"/>
            <a:ext cx="6096000" cy="3429000"/>
          </a:xfrm>
          <a:prstGeom prst="rect">
            <a:avLst/>
          </a:prstGeom>
        </p:spPr>
        <p:txBody>
          <a:bodyPr/>
          <a:lstStyle/>
          <a:p>
            <a:endParaRPr/>
          </a:p>
        </p:txBody>
      </p:sp>
      <p:sp>
        <p:nvSpPr>
          <p:cNvPr id="84" name="Shape 84"/>
          <p:cNvSpPr>
            <a:spLocks noGrp="1"/>
          </p:cNvSpPr>
          <p:nvPr>
            <p:ph type="body" sz="quarter" idx="1"/>
          </p:nvPr>
        </p:nvSpPr>
        <p:spPr>
          <a:prstGeom prst="rect">
            <a:avLst/>
          </a:prstGeom>
        </p:spPr>
        <p:txBody>
          <a:bodyPr/>
          <a:lstStyle>
            <a:lvl1pPr defTabSz="914353">
              <a:lnSpc>
                <a:spcPct val="100000"/>
              </a:lnSpc>
              <a:defRPr sz="1200">
                <a:latin typeface="Calibri"/>
                <a:ea typeface="Calibri"/>
                <a:cs typeface="Calibri"/>
                <a:sym typeface="Calibri"/>
              </a:defRPr>
            </a:lvl1pPr>
          </a:lstStyle>
          <a:p>
            <a:endParaRPr dirty="0"/>
          </a:p>
        </p:txBody>
      </p:sp>
    </p:spTree>
    <p:extLst>
      <p:ext uri="{BB962C8B-B14F-4D97-AF65-F5344CB8AC3E}">
        <p14:creationId xmlns:p14="http://schemas.microsoft.com/office/powerpoint/2010/main" val="1453799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381000" y="685800"/>
            <a:ext cx="6096000" cy="3429000"/>
          </a:xfrm>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12692760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381000" y="685800"/>
            <a:ext cx="6096000" cy="3429000"/>
          </a:xfrm>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10619810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381000" y="685800"/>
            <a:ext cx="6096000" cy="3429000"/>
          </a:xfrm>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17398508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381000" y="685800"/>
            <a:ext cx="6096000" cy="3429000"/>
          </a:xfrm>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34162491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381000" y="685800"/>
            <a:ext cx="6096000" cy="3429000"/>
          </a:xfrm>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36830817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381000" y="685800"/>
            <a:ext cx="6096000" cy="3429000"/>
          </a:xfrm>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3107493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381000" y="685800"/>
            <a:ext cx="6096000" cy="3429000"/>
          </a:xfrm>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17131367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381000" y="685800"/>
            <a:ext cx="6096000" cy="3429000"/>
          </a:xfrm>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31705583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381000" y="685800"/>
            <a:ext cx="6096000" cy="3429000"/>
          </a:xfrm>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16314374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381000" y="685800"/>
            <a:ext cx="6096000" cy="3429000"/>
          </a:xfrm>
        </p:spPr>
      </p:sp>
      <p:sp>
        <p:nvSpPr>
          <p:cNvPr id="3" name="슬라이드 노트 개체 틀 2"/>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20393644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381000" y="685800"/>
            <a:ext cx="6096000" cy="3429000"/>
          </a:xfrm>
        </p:spPr>
      </p:sp>
      <p:sp>
        <p:nvSpPr>
          <p:cNvPr id="3" name="슬라이드 노트 개체 틀 2"/>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142560644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endParaRPr lang="ru-RU"/>
          </a:p>
        </p:txBody>
      </p:sp>
    </p:spTree>
    <p:extLst>
      <p:ext uri="{BB962C8B-B14F-4D97-AF65-F5344CB8AC3E}">
        <p14:creationId xmlns:p14="http://schemas.microsoft.com/office/powerpoint/2010/main" val="334090054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endParaRPr lang="ru-RU"/>
          </a:p>
        </p:txBody>
      </p:sp>
    </p:spTree>
    <p:extLst>
      <p:ext uri="{BB962C8B-B14F-4D97-AF65-F5344CB8AC3E}">
        <p14:creationId xmlns:p14="http://schemas.microsoft.com/office/powerpoint/2010/main" val="334090054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endParaRPr lang="ru-RU"/>
          </a:p>
        </p:txBody>
      </p:sp>
    </p:spTree>
    <p:extLst>
      <p:ext uri="{BB962C8B-B14F-4D97-AF65-F5344CB8AC3E}">
        <p14:creationId xmlns:p14="http://schemas.microsoft.com/office/powerpoint/2010/main" val="334090054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endParaRPr lang="ru-RU"/>
          </a:p>
        </p:txBody>
      </p:sp>
    </p:spTree>
    <p:extLst>
      <p:ext uri="{BB962C8B-B14F-4D97-AF65-F5344CB8AC3E}">
        <p14:creationId xmlns:p14="http://schemas.microsoft.com/office/powerpoint/2010/main" val="334090054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endParaRPr lang="ru-RU"/>
          </a:p>
        </p:txBody>
      </p:sp>
    </p:spTree>
    <p:extLst>
      <p:ext uri="{BB962C8B-B14F-4D97-AF65-F5344CB8AC3E}">
        <p14:creationId xmlns:p14="http://schemas.microsoft.com/office/powerpoint/2010/main" val="334090054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endParaRPr lang="ru-RU"/>
          </a:p>
        </p:txBody>
      </p:sp>
    </p:spTree>
    <p:extLst>
      <p:ext uri="{BB962C8B-B14F-4D97-AF65-F5344CB8AC3E}">
        <p14:creationId xmlns:p14="http://schemas.microsoft.com/office/powerpoint/2010/main" val="334090054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381000" y="685800"/>
            <a:ext cx="6096000" cy="3429000"/>
          </a:xfrm>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402220866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381000" y="685800"/>
            <a:ext cx="6096000" cy="3429000"/>
          </a:xfrm>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57171603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381000" y="685800"/>
            <a:ext cx="6096000" cy="3429000"/>
          </a:xfrm>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40344109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381000" y="685800"/>
            <a:ext cx="6096000" cy="3429000"/>
          </a:xfrm>
        </p:spPr>
      </p:sp>
      <p:sp>
        <p:nvSpPr>
          <p:cNvPr id="3" name="슬라이드 노트 개체 틀 2"/>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13934298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381000" y="685800"/>
            <a:ext cx="6096000" cy="3429000"/>
          </a:xfrm>
        </p:spPr>
      </p:sp>
      <p:sp>
        <p:nvSpPr>
          <p:cNvPr id="3" name="슬라이드 노트 개체 틀 2"/>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40327991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381000" y="685800"/>
            <a:ext cx="6096000" cy="3429000"/>
          </a:xfrm>
        </p:spPr>
      </p:sp>
      <p:sp>
        <p:nvSpPr>
          <p:cNvPr id="3" name="슬라이드 노트 개체 틀 2"/>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31758312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381000" y="685800"/>
            <a:ext cx="6096000" cy="3429000"/>
          </a:xfrm>
        </p:spPr>
      </p:sp>
      <p:sp>
        <p:nvSpPr>
          <p:cNvPr id="3" name="슬라이드 노트 개체 틀 2"/>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30668449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381000" y="685800"/>
            <a:ext cx="6096000" cy="3429000"/>
          </a:xfrm>
        </p:spPr>
      </p:sp>
      <p:sp>
        <p:nvSpPr>
          <p:cNvPr id="3" name="슬라이드 노트 개체 틀 2"/>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14972246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381000" y="685800"/>
            <a:ext cx="6096000" cy="3429000"/>
          </a:xfrm>
        </p:spPr>
      </p:sp>
      <p:sp>
        <p:nvSpPr>
          <p:cNvPr id="3" name="슬라이드 노트 개체 틀 2"/>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22292938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381000" y="685800"/>
            <a:ext cx="6096000" cy="3429000"/>
          </a:xfrm>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12885740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Empty">
    <p:spTree>
      <p:nvGrpSpPr>
        <p:cNvPr id="1" name=""/>
        <p:cNvGrpSpPr/>
        <p:nvPr/>
      </p:nvGrpSpPr>
      <p:grpSpPr>
        <a:xfrm>
          <a:off x="0" y="0"/>
          <a:ext cx="0" cy="0"/>
          <a:chOff x="0" y="0"/>
          <a:chExt cx="0" cy="0"/>
        </a:xfrm>
      </p:grpSpPr>
      <p:sp>
        <p:nvSpPr>
          <p:cNvPr id="11" name="Shape 11"/>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1_Timeline">
    <p:spTree>
      <p:nvGrpSpPr>
        <p:cNvPr id="1" name=""/>
        <p:cNvGrpSpPr/>
        <p:nvPr/>
      </p:nvGrpSpPr>
      <p:grpSpPr>
        <a:xfrm>
          <a:off x="0" y="0"/>
          <a:ext cx="0" cy="0"/>
          <a:chOff x="0" y="0"/>
          <a:chExt cx="0" cy="0"/>
        </a:xfrm>
      </p:grpSpPr>
      <p:sp>
        <p:nvSpPr>
          <p:cNvPr id="18" name="Shape 18"/>
          <p:cNvSpPr>
            <a:spLocks noGrp="1"/>
          </p:cNvSpPr>
          <p:nvPr>
            <p:ph type="body" sz="half" idx="13"/>
          </p:nvPr>
        </p:nvSpPr>
        <p:spPr>
          <a:xfrm>
            <a:off x="-3" y="4572000"/>
            <a:ext cx="24384004" cy="5029200"/>
          </a:xfrm>
          <a:prstGeom prst="rect">
            <a:avLst/>
          </a:prstGeom>
        </p:spPr>
        <p:txBody>
          <a:bodyPr lIns="0" tIns="0" rIns="0" bIns="0"/>
          <a:lstStyle>
            <a:lvl1pPr marL="0" indent="0" algn="ctr" defTabSz="1828636">
              <a:spcBef>
                <a:spcPts val="0"/>
              </a:spcBef>
              <a:buSzTx/>
              <a:buNone/>
              <a:defRPr sz="27600" b="1">
                <a:solidFill>
                  <a:srgbClr val="000000">
                    <a:alpha val="4822"/>
                  </a:srgbClr>
                </a:solidFill>
                <a:latin typeface="Didot"/>
                <a:ea typeface="Didot"/>
                <a:cs typeface="Didot"/>
                <a:sym typeface="Didot"/>
              </a:defRPr>
            </a:lvl1pPr>
          </a:lstStyle>
          <a:p>
            <a:r>
              <a:t>TIMELINE</a:t>
            </a:r>
          </a:p>
        </p:txBody>
      </p:sp>
      <p:sp>
        <p:nvSpPr>
          <p:cNvPr id="19" name="Shape 19"/>
          <p:cNvSpPr>
            <a:spLocks noGrp="1"/>
          </p:cNvSpPr>
          <p:nvPr>
            <p:ph type="pic" sz="quarter" idx="14"/>
          </p:nvPr>
        </p:nvSpPr>
        <p:spPr>
          <a:xfrm>
            <a:off x="3733800" y="2286019"/>
            <a:ext cx="7010400" cy="4572003"/>
          </a:xfrm>
          <a:prstGeom prst="rect">
            <a:avLst/>
          </a:prstGeom>
        </p:spPr>
        <p:txBody>
          <a:bodyPr lIns="91439" tIns="45719" rIns="91439" bIns="45719" anchor="t">
            <a:noAutofit/>
          </a:bodyPr>
          <a:lstStyle/>
          <a:p>
            <a:endParaRPr/>
          </a:p>
        </p:txBody>
      </p:sp>
      <p:sp>
        <p:nvSpPr>
          <p:cNvPr id="20" name="Shape 20"/>
          <p:cNvSpPr/>
          <p:nvPr/>
        </p:nvSpPr>
        <p:spPr>
          <a:xfrm flipH="1">
            <a:off x="12192000" y="2286000"/>
            <a:ext cx="1" cy="11430000"/>
          </a:xfrm>
          <a:prstGeom prst="line">
            <a:avLst/>
          </a:prstGeom>
          <a:ln w="3175">
            <a:solidFill>
              <a:srgbClr val="000000"/>
            </a:solidFill>
            <a:miter/>
          </a:ln>
        </p:spPr>
        <p:txBody>
          <a:bodyPr tIns="91439" bIns="91439"/>
          <a:lstStyle/>
          <a:p>
            <a:pPr algn="r" defTabSz="1828636">
              <a:lnSpc>
                <a:spcPct val="150000"/>
              </a:lnSpc>
              <a:spcBef>
                <a:spcPts val="2000"/>
              </a:spcBef>
              <a:defRPr sz="2000" b="1" spc="500">
                <a:solidFill>
                  <a:srgbClr val="000000">
                    <a:alpha val="50000"/>
                  </a:srgbClr>
                </a:solidFill>
                <a:latin typeface="Helvetica"/>
                <a:ea typeface="Helvetica"/>
                <a:cs typeface="Helvetica"/>
                <a:sym typeface="Helvetica"/>
              </a:defRPr>
            </a:pPr>
            <a:endParaRPr/>
          </a:p>
        </p:txBody>
      </p:sp>
      <p:sp>
        <p:nvSpPr>
          <p:cNvPr id="21" name="Shape 21"/>
          <p:cNvSpPr/>
          <p:nvPr/>
        </p:nvSpPr>
        <p:spPr>
          <a:xfrm flipH="1">
            <a:off x="12192011" y="4581523"/>
            <a:ext cx="733427" cy="1"/>
          </a:xfrm>
          <a:prstGeom prst="line">
            <a:avLst/>
          </a:prstGeom>
          <a:ln w="3175">
            <a:solidFill>
              <a:srgbClr val="000000"/>
            </a:solidFill>
            <a:miter/>
          </a:ln>
        </p:spPr>
        <p:txBody>
          <a:bodyPr tIns="91439" bIns="91439"/>
          <a:lstStyle/>
          <a:p>
            <a:pPr algn="r" defTabSz="1828636">
              <a:lnSpc>
                <a:spcPct val="150000"/>
              </a:lnSpc>
              <a:spcBef>
                <a:spcPts val="2000"/>
              </a:spcBef>
              <a:defRPr sz="2000" b="1" spc="500">
                <a:solidFill>
                  <a:srgbClr val="000000">
                    <a:alpha val="50000"/>
                  </a:srgbClr>
                </a:solidFill>
                <a:latin typeface="Helvetica"/>
                <a:ea typeface="Helvetica"/>
                <a:cs typeface="Helvetica"/>
                <a:sym typeface="Helvetica"/>
              </a:defRPr>
            </a:pPr>
            <a:endParaRPr/>
          </a:p>
        </p:txBody>
      </p:sp>
      <p:sp>
        <p:nvSpPr>
          <p:cNvPr id="22" name="Shape 22"/>
          <p:cNvSpPr>
            <a:spLocks noGrp="1"/>
          </p:cNvSpPr>
          <p:nvPr>
            <p:ph type="pic" sz="quarter" idx="15"/>
          </p:nvPr>
        </p:nvSpPr>
        <p:spPr>
          <a:xfrm>
            <a:off x="13563613" y="6871169"/>
            <a:ext cx="7086601" cy="4558837"/>
          </a:xfrm>
          <a:prstGeom prst="rect">
            <a:avLst/>
          </a:prstGeom>
        </p:spPr>
        <p:txBody>
          <a:bodyPr lIns="91439" tIns="45719" rIns="91439" bIns="45719" anchor="t">
            <a:noAutofit/>
          </a:bodyPr>
          <a:lstStyle/>
          <a:p>
            <a:endParaRPr/>
          </a:p>
        </p:txBody>
      </p:sp>
      <p:sp>
        <p:nvSpPr>
          <p:cNvPr id="23" name="Shape 23"/>
          <p:cNvSpPr/>
          <p:nvPr/>
        </p:nvSpPr>
        <p:spPr>
          <a:xfrm flipH="1">
            <a:off x="11455416" y="9141290"/>
            <a:ext cx="733427" cy="1"/>
          </a:xfrm>
          <a:prstGeom prst="line">
            <a:avLst/>
          </a:prstGeom>
          <a:ln w="3175">
            <a:solidFill>
              <a:srgbClr val="000000"/>
            </a:solidFill>
            <a:miter/>
          </a:ln>
        </p:spPr>
        <p:txBody>
          <a:bodyPr tIns="91439" bIns="91439"/>
          <a:lstStyle/>
          <a:p>
            <a:pPr algn="r" defTabSz="1828636">
              <a:lnSpc>
                <a:spcPct val="150000"/>
              </a:lnSpc>
              <a:spcBef>
                <a:spcPts val="2000"/>
              </a:spcBef>
              <a:defRPr sz="2000" b="1" spc="500">
                <a:solidFill>
                  <a:srgbClr val="000000">
                    <a:alpha val="50000"/>
                  </a:srgbClr>
                </a:solidFill>
                <a:latin typeface="Helvetica"/>
                <a:ea typeface="Helvetica"/>
                <a:cs typeface="Helvetica"/>
                <a:sym typeface="Helvetica"/>
              </a:defRPr>
            </a:pPr>
            <a:endParaRPr/>
          </a:p>
        </p:txBody>
      </p:sp>
      <p:sp>
        <p:nvSpPr>
          <p:cNvPr id="24" name="Shape 24"/>
          <p:cNvSpPr>
            <a:spLocks noGrp="1"/>
          </p:cNvSpPr>
          <p:nvPr>
            <p:ph type="body" sz="quarter" idx="16"/>
          </p:nvPr>
        </p:nvSpPr>
        <p:spPr>
          <a:xfrm>
            <a:off x="13563613" y="3481387"/>
            <a:ext cx="7086601" cy="633413"/>
          </a:xfrm>
          <a:prstGeom prst="rect">
            <a:avLst/>
          </a:prstGeom>
        </p:spPr>
        <p:txBody>
          <a:bodyPr lIns="0" tIns="0" rIns="0" bIns="0" anchor="t"/>
          <a:lstStyle>
            <a:lvl1pPr marL="0" indent="0" defTabSz="1828636">
              <a:spcBef>
                <a:spcPts val="0"/>
              </a:spcBef>
              <a:buSzTx/>
              <a:buNone/>
              <a:defRPr sz="2200" b="1">
                <a:solidFill>
                  <a:srgbClr val="222222"/>
                </a:solidFill>
                <a:latin typeface="Helvetica"/>
                <a:ea typeface="Helvetica"/>
                <a:cs typeface="Helvetica"/>
                <a:sym typeface="Helvetica"/>
              </a:defRPr>
            </a:lvl1pPr>
          </a:lstStyle>
          <a:p>
            <a:r>
              <a:t>January, 2013</a:t>
            </a:r>
          </a:p>
        </p:txBody>
      </p:sp>
      <p:sp>
        <p:nvSpPr>
          <p:cNvPr id="25" name="Shape 25"/>
          <p:cNvSpPr>
            <a:spLocks noGrp="1"/>
          </p:cNvSpPr>
          <p:nvPr>
            <p:ph type="body" sz="quarter" idx="17"/>
          </p:nvPr>
        </p:nvSpPr>
        <p:spPr>
          <a:xfrm>
            <a:off x="13563613" y="4178320"/>
            <a:ext cx="7086601" cy="2299163"/>
          </a:xfrm>
          <a:prstGeom prst="rect">
            <a:avLst/>
          </a:prstGeom>
        </p:spPr>
        <p:txBody>
          <a:bodyPr lIns="0" tIns="0" rIns="0" bIns="0" anchor="t"/>
          <a:lstStyle>
            <a:lvl1pPr marL="0" indent="0" defTabSz="1828636">
              <a:lnSpc>
                <a:spcPct val="120000"/>
              </a:lnSpc>
              <a:spcBef>
                <a:spcPts val="2000"/>
              </a:spcBef>
              <a:buSzTx/>
              <a:buNone/>
              <a:defRPr sz="2000">
                <a:solidFill>
                  <a:srgbClr val="000000">
                    <a:alpha val="65428"/>
                  </a:srgbClr>
                </a:solidFill>
                <a:latin typeface="PT Sans"/>
                <a:ea typeface="PT Sans"/>
                <a:cs typeface="PT Sans"/>
                <a:sym typeface="PT Sans"/>
              </a:defRPr>
            </a:lvl1pPr>
          </a:lstStyle>
          <a:p>
            <a:r>
              <a:t>The only person for whom the house was in any way special was Arthur Dent, and that was only because it happened to be the one he lived in.</a:t>
            </a:r>
          </a:p>
        </p:txBody>
      </p:sp>
      <p:sp>
        <p:nvSpPr>
          <p:cNvPr id="26" name="Shape 26"/>
          <p:cNvSpPr>
            <a:spLocks noGrp="1"/>
          </p:cNvSpPr>
          <p:nvPr>
            <p:ph type="body" sz="quarter" idx="18"/>
          </p:nvPr>
        </p:nvSpPr>
        <p:spPr>
          <a:xfrm>
            <a:off x="3733812" y="8042746"/>
            <a:ext cx="7010403" cy="648609"/>
          </a:xfrm>
          <a:prstGeom prst="rect">
            <a:avLst/>
          </a:prstGeom>
        </p:spPr>
        <p:txBody>
          <a:bodyPr lIns="0" tIns="0" rIns="0" bIns="0" anchor="t"/>
          <a:lstStyle>
            <a:lvl1pPr marL="0" indent="0" algn="r" defTabSz="1828636">
              <a:spcBef>
                <a:spcPts val="0"/>
              </a:spcBef>
              <a:buSzTx/>
              <a:buNone/>
              <a:defRPr sz="2200" b="1">
                <a:solidFill>
                  <a:srgbClr val="222222"/>
                </a:solidFill>
                <a:latin typeface="Helvetica"/>
                <a:ea typeface="Helvetica"/>
                <a:cs typeface="Helvetica"/>
                <a:sym typeface="Helvetica"/>
              </a:defRPr>
            </a:lvl1pPr>
          </a:lstStyle>
          <a:p>
            <a:r>
              <a:t>February, 2013</a:t>
            </a:r>
          </a:p>
        </p:txBody>
      </p:sp>
      <p:sp>
        <p:nvSpPr>
          <p:cNvPr id="27" name="Shape 27"/>
          <p:cNvSpPr>
            <a:spLocks noGrp="1"/>
          </p:cNvSpPr>
          <p:nvPr>
            <p:ph type="body" sz="quarter" idx="19"/>
          </p:nvPr>
        </p:nvSpPr>
        <p:spPr>
          <a:xfrm>
            <a:off x="3733817" y="8754851"/>
            <a:ext cx="7011987" cy="2281453"/>
          </a:xfrm>
          <a:prstGeom prst="rect">
            <a:avLst/>
          </a:prstGeom>
        </p:spPr>
        <p:txBody>
          <a:bodyPr lIns="0" tIns="0" rIns="0" bIns="0" anchor="t"/>
          <a:lstStyle>
            <a:lvl1pPr marL="0" indent="0" algn="r" defTabSz="1828636">
              <a:lnSpc>
                <a:spcPct val="120000"/>
              </a:lnSpc>
              <a:spcBef>
                <a:spcPts val="2000"/>
              </a:spcBef>
              <a:buSzTx/>
              <a:buNone/>
              <a:defRPr sz="2000">
                <a:solidFill>
                  <a:srgbClr val="000000">
                    <a:alpha val="65428"/>
                  </a:srgbClr>
                </a:solidFill>
                <a:latin typeface="PT Sans"/>
                <a:ea typeface="PT Sans"/>
                <a:cs typeface="PT Sans"/>
                <a:sym typeface="PT Sans"/>
              </a:defRPr>
            </a:lvl1pPr>
          </a:lstStyle>
          <a:p>
            <a:r>
              <a:t>The only person for whom the house was in any way special was Arthur Dent, and that was only because it happened to be the one he lived in.</a:t>
            </a:r>
          </a:p>
        </p:txBody>
      </p:sp>
      <p:sp>
        <p:nvSpPr>
          <p:cNvPr id="28" name="Shape 28"/>
          <p:cNvSpPr>
            <a:spLocks noGrp="1"/>
          </p:cNvSpPr>
          <p:nvPr>
            <p:ph type="sldNum" sz="quarter" idx="2"/>
          </p:nvPr>
        </p:nvSpPr>
        <p:spPr>
          <a:xfrm>
            <a:off x="20653376" y="1023790"/>
            <a:ext cx="733427" cy="241301"/>
          </a:xfrm>
          <a:prstGeom prst="rect">
            <a:avLst/>
          </a:prstGeom>
        </p:spPr>
        <p:txBody>
          <a:bodyPr wrap="square" lIns="0" tIns="0" rIns="0" bIns="0" anchor="ctr"/>
          <a:lstStyle>
            <a:lvl1pPr algn="l" defTabSz="1828660">
              <a:defRPr sz="1600" b="1">
                <a:solidFill>
                  <a:srgbClr val="000000">
                    <a:alpha val="50000"/>
                  </a:srgbClr>
                </a:solidFill>
                <a:latin typeface="Roboto Black"/>
                <a:ea typeface="Roboto Black"/>
                <a:cs typeface="Roboto Black"/>
                <a:sym typeface="Roboto Black"/>
              </a:defRPr>
            </a:lvl1p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meline">
    <p:spTree>
      <p:nvGrpSpPr>
        <p:cNvPr id="1" name=""/>
        <p:cNvGrpSpPr/>
        <p:nvPr/>
      </p:nvGrpSpPr>
      <p:grpSpPr>
        <a:xfrm>
          <a:off x="0" y="0"/>
          <a:ext cx="0" cy="0"/>
          <a:chOff x="0" y="0"/>
          <a:chExt cx="0" cy="0"/>
        </a:xfrm>
      </p:grpSpPr>
      <p:sp>
        <p:nvSpPr>
          <p:cNvPr id="35" name="Shape 35"/>
          <p:cNvSpPr>
            <a:spLocks noGrp="1"/>
          </p:cNvSpPr>
          <p:nvPr>
            <p:ph type="body" sz="half" idx="13"/>
          </p:nvPr>
        </p:nvSpPr>
        <p:spPr>
          <a:xfrm>
            <a:off x="-3" y="4572000"/>
            <a:ext cx="24384004" cy="5029200"/>
          </a:xfrm>
          <a:prstGeom prst="rect">
            <a:avLst/>
          </a:prstGeom>
        </p:spPr>
        <p:txBody>
          <a:bodyPr lIns="0" tIns="0" rIns="0" bIns="0"/>
          <a:lstStyle>
            <a:lvl1pPr marL="0" indent="0" algn="ctr" defTabSz="1828636">
              <a:spcBef>
                <a:spcPts val="0"/>
              </a:spcBef>
              <a:buSzTx/>
              <a:buNone/>
              <a:defRPr sz="27600" b="1">
                <a:solidFill>
                  <a:srgbClr val="000000">
                    <a:alpha val="4822"/>
                  </a:srgbClr>
                </a:solidFill>
                <a:latin typeface="Didot"/>
                <a:ea typeface="Didot"/>
                <a:cs typeface="Didot"/>
                <a:sym typeface="Didot"/>
              </a:defRPr>
            </a:lvl1pPr>
          </a:lstStyle>
          <a:p>
            <a:r>
              <a:t>TIMELINE</a:t>
            </a:r>
          </a:p>
        </p:txBody>
      </p:sp>
      <p:sp>
        <p:nvSpPr>
          <p:cNvPr id="36" name="Shape 36"/>
          <p:cNvSpPr/>
          <p:nvPr/>
        </p:nvSpPr>
        <p:spPr>
          <a:xfrm flipH="1">
            <a:off x="12192000" y="10"/>
            <a:ext cx="1" cy="5438781"/>
          </a:xfrm>
          <a:prstGeom prst="line">
            <a:avLst/>
          </a:prstGeom>
          <a:ln w="3175">
            <a:solidFill>
              <a:srgbClr val="000000"/>
            </a:solidFill>
            <a:miter/>
          </a:ln>
        </p:spPr>
        <p:txBody>
          <a:bodyPr tIns="91439" bIns="91439"/>
          <a:lstStyle/>
          <a:p>
            <a:pPr algn="r" defTabSz="1828636">
              <a:lnSpc>
                <a:spcPct val="150000"/>
              </a:lnSpc>
              <a:spcBef>
                <a:spcPts val="2000"/>
              </a:spcBef>
              <a:defRPr sz="2000" b="1" spc="500">
                <a:solidFill>
                  <a:srgbClr val="000000">
                    <a:alpha val="50000"/>
                  </a:srgbClr>
                </a:solidFill>
                <a:latin typeface="Helvetica"/>
                <a:ea typeface="Helvetica"/>
                <a:cs typeface="Helvetica"/>
                <a:sym typeface="Helvetica"/>
              </a:defRPr>
            </a:pPr>
            <a:endParaRPr/>
          </a:p>
        </p:txBody>
      </p:sp>
      <p:sp>
        <p:nvSpPr>
          <p:cNvPr id="37" name="Shape 37"/>
          <p:cNvSpPr/>
          <p:nvPr/>
        </p:nvSpPr>
        <p:spPr>
          <a:xfrm flipV="1">
            <a:off x="12191999" y="6400810"/>
            <a:ext cx="1" cy="719141"/>
          </a:xfrm>
          <a:prstGeom prst="line">
            <a:avLst/>
          </a:prstGeom>
          <a:ln w="3175">
            <a:solidFill>
              <a:srgbClr val="000000"/>
            </a:solidFill>
            <a:miter/>
          </a:ln>
        </p:spPr>
        <p:txBody>
          <a:bodyPr tIns="91439" bIns="91439"/>
          <a:lstStyle/>
          <a:p>
            <a:pPr algn="r" defTabSz="1828636">
              <a:lnSpc>
                <a:spcPct val="150000"/>
              </a:lnSpc>
              <a:spcBef>
                <a:spcPts val="2000"/>
              </a:spcBef>
              <a:defRPr sz="2000" b="1" spc="500">
                <a:solidFill>
                  <a:srgbClr val="000000">
                    <a:alpha val="50000"/>
                  </a:srgbClr>
                </a:solidFill>
                <a:latin typeface="Helvetica"/>
                <a:ea typeface="Helvetica"/>
                <a:cs typeface="Helvetica"/>
                <a:sym typeface="Helvetica"/>
              </a:defRPr>
            </a:pPr>
            <a:endParaRPr/>
          </a:p>
        </p:txBody>
      </p:sp>
      <p:sp>
        <p:nvSpPr>
          <p:cNvPr id="38" name="Shape 38"/>
          <p:cNvSpPr>
            <a:spLocks noGrp="1"/>
          </p:cNvSpPr>
          <p:nvPr>
            <p:ph type="pic" sz="quarter" idx="14"/>
          </p:nvPr>
        </p:nvSpPr>
        <p:spPr>
          <a:xfrm>
            <a:off x="8686802" y="1828810"/>
            <a:ext cx="7010401" cy="4572003"/>
          </a:xfrm>
          <a:prstGeom prst="rect">
            <a:avLst/>
          </a:prstGeom>
        </p:spPr>
        <p:txBody>
          <a:bodyPr lIns="91439" tIns="45719" rIns="91439" bIns="45719" anchor="t">
            <a:noAutofit/>
          </a:bodyPr>
          <a:lstStyle/>
          <a:p>
            <a:endParaRPr/>
          </a:p>
        </p:txBody>
      </p:sp>
      <p:sp>
        <p:nvSpPr>
          <p:cNvPr id="39" name="Shape 39"/>
          <p:cNvSpPr>
            <a:spLocks noGrp="1"/>
          </p:cNvSpPr>
          <p:nvPr>
            <p:ph type="body" sz="quarter" idx="15"/>
          </p:nvPr>
        </p:nvSpPr>
        <p:spPr>
          <a:xfrm>
            <a:off x="6553216" y="7624786"/>
            <a:ext cx="11277599" cy="909627"/>
          </a:xfrm>
          <a:prstGeom prst="rect">
            <a:avLst/>
          </a:prstGeom>
        </p:spPr>
        <p:txBody>
          <a:bodyPr lIns="0" tIns="0" rIns="0" bIns="0" anchor="t"/>
          <a:lstStyle>
            <a:lvl1pPr marL="0" indent="0" algn="ctr" defTabSz="1828636">
              <a:lnSpc>
                <a:spcPct val="120000"/>
              </a:lnSpc>
              <a:spcBef>
                <a:spcPts val="0"/>
              </a:spcBef>
              <a:buSzTx/>
              <a:buNone/>
              <a:defRPr sz="3600" b="1">
                <a:solidFill>
                  <a:srgbClr val="222222"/>
                </a:solidFill>
                <a:latin typeface="Helvetica"/>
                <a:ea typeface="Helvetica"/>
                <a:cs typeface="Helvetica"/>
                <a:sym typeface="Helvetica"/>
              </a:defRPr>
            </a:lvl1pPr>
          </a:lstStyle>
          <a:p>
            <a:r>
              <a:t>TODAY</a:t>
            </a:r>
          </a:p>
        </p:txBody>
      </p:sp>
      <p:sp>
        <p:nvSpPr>
          <p:cNvPr id="40" name="Shape 40"/>
          <p:cNvSpPr>
            <a:spLocks noGrp="1"/>
          </p:cNvSpPr>
          <p:nvPr>
            <p:ph type="body" sz="quarter" idx="16"/>
          </p:nvPr>
        </p:nvSpPr>
        <p:spPr>
          <a:xfrm>
            <a:off x="6553216" y="8539171"/>
            <a:ext cx="11277599" cy="4567229"/>
          </a:xfrm>
          <a:prstGeom prst="rect">
            <a:avLst/>
          </a:prstGeom>
        </p:spPr>
        <p:txBody>
          <a:bodyPr lIns="0" tIns="0" rIns="0" bIns="0" anchor="t"/>
          <a:lstStyle>
            <a:lvl1pPr marL="0" indent="0" algn="ctr" defTabSz="1828636">
              <a:lnSpc>
                <a:spcPct val="120000"/>
              </a:lnSpc>
              <a:spcBef>
                <a:spcPts val="2000"/>
              </a:spcBef>
              <a:buSzTx/>
              <a:buNone/>
              <a:defRPr sz="2600">
                <a:solidFill>
                  <a:srgbClr val="535353"/>
                </a:solidFill>
                <a:latin typeface="PT Sans"/>
                <a:ea typeface="PT Sans"/>
                <a:cs typeface="PT Sans"/>
                <a:sym typeface="PT Sans"/>
              </a:defRPr>
            </a:lvl1pPr>
          </a:lstStyle>
          <a:p>
            <a:r>
              <a:t>In many of the more relaxed civilizations on the Outer Eastern Rim of the Galaxy, the Hitch Hiker's Guide has already supplanted the great Encyclopedia Galactica as the standard repository of all knowledge and wisdom.</a:t>
            </a:r>
          </a:p>
        </p:txBody>
      </p:sp>
      <p:sp>
        <p:nvSpPr>
          <p:cNvPr id="41" name="Shape 41"/>
          <p:cNvSpPr>
            <a:spLocks noGrp="1"/>
          </p:cNvSpPr>
          <p:nvPr>
            <p:ph type="sldNum" sz="quarter" idx="2"/>
          </p:nvPr>
        </p:nvSpPr>
        <p:spPr>
          <a:xfrm>
            <a:off x="20650218" y="1023790"/>
            <a:ext cx="695525" cy="241301"/>
          </a:xfrm>
          <a:prstGeom prst="rect">
            <a:avLst/>
          </a:prstGeom>
        </p:spPr>
        <p:txBody>
          <a:bodyPr wrap="square" lIns="0" tIns="0" rIns="0" bIns="0" anchor="ctr"/>
          <a:lstStyle>
            <a:lvl1pPr algn="l" defTabSz="1828660">
              <a:defRPr sz="1600" b="1">
                <a:solidFill>
                  <a:srgbClr val="000000">
                    <a:alpha val="50000"/>
                  </a:srgbClr>
                </a:solidFill>
                <a:latin typeface="Roboto Black"/>
                <a:ea typeface="Roboto Black"/>
                <a:cs typeface="Roboto Black"/>
                <a:sym typeface="Roboto Black"/>
              </a:defRPr>
            </a:lvl1p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4387453" y="625078"/>
            <a:ext cx="15609094" cy="3036094"/>
          </a:xfrm>
          <a:prstGeom prst="rect">
            <a:avLst/>
          </a:prstGeom>
          <a:ln w="12700">
            <a:miter lim="400000"/>
          </a:ln>
          <a:extLst>
            <a:ext uri="{C572A759-6A51-4108-AA02-DFA0A04FC94B}">
              <ma14:wrappingTextBoxFlag xmlns:ma14="http://schemas.microsoft.com/office/mac/drawingml/2011/main" xmlns="" val="1"/>
            </a:ext>
          </a:extLst>
        </p:spPr>
        <p:txBody>
          <a:bodyPr lIns="71437" tIns="71437" rIns="71437" bIns="71437" anchor="ctr">
            <a:normAutofit/>
          </a:bodyPr>
          <a:lstStyle/>
          <a:p>
            <a:r>
              <a:t>Текст заголовка</a:t>
            </a:r>
          </a:p>
        </p:txBody>
      </p:sp>
      <p:sp>
        <p:nvSpPr>
          <p:cNvPr id="3" name="Shape 3"/>
          <p:cNvSpPr>
            <a:spLocks noGrp="1"/>
          </p:cNvSpPr>
          <p:nvPr>
            <p:ph type="body" idx="1"/>
          </p:nvPr>
        </p:nvSpPr>
        <p:spPr>
          <a:xfrm>
            <a:off x="4387453" y="3661171"/>
            <a:ext cx="15609094" cy="8840392"/>
          </a:xfrm>
          <a:prstGeom prst="rect">
            <a:avLst/>
          </a:prstGeom>
          <a:ln w="12700">
            <a:miter lim="400000"/>
          </a:ln>
          <a:extLst>
            <a:ext uri="{C572A759-6A51-4108-AA02-DFA0A04FC94B}">
              <ma14:wrappingTextBoxFlag xmlns:ma14="http://schemas.microsoft.com/office/mac/drawingml/2011/main" xmlns="" val="1"/>
            </a:ext>
          </a:extLst>
        </p:spPr>
        <p:txBody>
          <a:bodyPr lIns="71437" tIns="71437" rIns="71437" bIns="71437" anchor="ctr">
            <a:normAutofit/>
          </a:bodyPr>
          <a:lstStyle/>
          <a:p>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4" name="Shape 4"/>
          <p:cNvSpPr>
            <a:spLocks noGrp="1"/>
          </p:cNvSpPr>
          <p:nvPr>
            <p:ph type="sldNum" sz="quarter" idx="2"/>
          </p:nvPr>
        </p:nvSpPr>
        <p:spPr>
          <a:xfrm>
            <a:off x="11935814" y="13010554"/>
            <a:ext cx="494513" cy="511176"/>
          </a:xfrm>
          <a:prstGeom prst="rect">
            <a:avLst/>
          </a:prstGeom>
          <a:ln w="12700">
            <a:miter lim="400000"/>
          </a:ln>
        </p:spPr>
        <p:txBody>
          <a:bodyPr wrap="none" lIns="71437" tIns="71437" rIns="71437" bIns="71437">
            <a:spAutoFit/>
          </a:bodyPr>
          <a:lstStyle>
            <a:lvl1pPr>
              <a:defRPr sz="2400"/>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transition spd="med"/>
  <p:txStyles>
    <p:titleStyle>
      <a:lvl1pPr marL="0" marR="0" indent="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1pPr>
      <a:lvl2pPr marL="0" marR="0" indent="2286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2pPr>
      <a:lvl3pPr marL="0" marR="0" indent="4572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3pPr>
      <a:lvl4pPr marL="0" marR="0" indent="6858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4pPr>
      <a:lvl5pPr marL="0" marR="0" indent="9144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5pPr>
      <a:lvl6pPr marL="0" marR="0" indent="11430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6pPr>
      <a:lvl7pPr marL="0" marR="0" indent="13716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7pPr>
      <a:lvl8pPr marL="0" marR="0" indent="16002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8pPr>
      <a:lvl9pPr marL="0" marR="0" indent="18288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9pPr>
    </p:titleStyle>
    <p:bodyStyle>
      <a:lvl1pPr marL="6173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1pPr>
      <a:lvl2pPr marL="10618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2pPr>
      <a:lvl3pPr marL="15063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3pPr>
      <a:lvl4pPr marL="19508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4pPr>
      <a:lvl5pPr marL="23953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5pPr>
      <a:lvl6pPr marL="28398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6pPr>
      <a:lvl7pPr marL="32843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7pPr>
      <a:lvl8pPr marL="37288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8pPr>
      <a:lvl9pPr marL="41733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9pPr>
    </p:bodyStyle>
    <p:otherStyle>
      <a:lvl1pPr marL="0" marR="0" indent="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1pPr>
      <a:lvl2pPr marL="0" marR="0" indent="2286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2pPr>
      <a:lvl3pPr marL="0" marR="0" indent="4572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3pPr>
      <a:lvl4pPr marL="0" marR="0" indent="6858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4pPr>
      <a:lvl5pPr marL="0" marR="0" indent="9144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5pPr>
      <a:lvl6pPr marL="0" marR="0" indent="11430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6pPr>
      <a:lvl7pPr marL="0" marR="0" indent="13716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7pPr>
      <a:lvl8pPr marL="0" marR="0" indent="16002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8pPr>
      <a:lvl9pPr marL="0" marR="0" indent="18288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slideLayout" Target="../slideLayouts/slideLayout1.xml"/><Relationship Id="rId5" Type="http://schemas.openxmlformats.org/officeDocument/2006/relationships/image" Target="../media/image31.png"/><Relationship Id="rId4" Type="http://schemas.openxmlformats.org/officeDocument/2006/relationships/image" Target="../media/image30.png"/></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6.png"/><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chart" Target="../charts/chart2.xml"/><Relationship Id="rId7" Type="http://schemas.openxmlformats.org/officeDocument/2006/relationships/image" Target="../media/image42.png"/><Relationship Id="rId2" Type="http://schemas.openxmlformats.org/officeDocument/2006/relationships/image" Target="../media/image38.jpeg"/><Relationship Id="rId1" Type="http://schemas.openxmlformats.org/officeDocument/2006/relationships/slideLayout" Target="../slideLayouts/slideLayout1.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2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image" Target="../media/image44.jpeg"/><Relationship Id="rId1" Type="http://schemas.openxmlformats.org/officeDocument/2006/relationships/slideLayout" Target="../slideLayouts/slideLayout1.xml"/><Relationship Id="rId5" Type="http://schemas.openxmlformats.org/officeDocument/2006/relationships/image" Target="../media/image47.jpg"/><Relationship Id="rId4" Type="http://schemas.openxmlformats.org/officeDocument/2006/relationships/image" Target="../media/image46.jpg"/></Relationships>
</file>

<file path=ppt/slides/_rels/slide2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50.png"/></Relationships>
</file>

<file path=ppt/slides/_rels/slide2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38.jpeg"/><Relationship Id="rId7" Type="http://schemas.openxmlformats.org/officeDocument/2006/relationships/image" Target="../media/image55.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58.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notesSlide" Target="../notesSlides/notesSlide19.xml"/></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59.png"/><Relationship Id="rId5" Type="http://schemas.openxmlformats.org/officeDocument/2006/relationships/image" Target="../media/image57.png"/><Relationship Id="rId4" Type="http://schemas.openxmlformats.org/officeDocument/2006/relationships/image" Target="../media/image56.png"/></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60.png"/><Relationship Id="rId5" Type="http://schemas.openxmlformats.org/officeDocument/2006/relationships/image" Target="../media/image57.png"/><Relationship Id="rId4" Type="http://schemas.openxmlformats.org/officeDocument/2006/relationships/image" Target="../media/image56.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4.mp4"/><Relationship Id="rId1" Type="http://schemas.microsoft.com/office/2007/relationships/media" Target="../media/media4.mp4"/><Relationship Id="rId6" Type="http://schemas.openxmlformats.org/officeDocument/2006/relationships/image" Target="../media/image61.png"/><Relationship Id="rId5" Type="http://schemas.openxmlformats.org/officeDocument/2006/relationships/image" Target="../media/image57.png"/><Relationship Id="rId4" Type="http://schemas.openxmlformats.org/officeDocument/2006/relationships/image" Target="../media/image56.png"/></Relationships>
</file>

<file path=ppt/slides/_rels/slide4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38.jpeg"/><Relationship Id="rId1" Type="http://schemas.openxmlformats.org/officeDocument/2006/relationships/slideLayout" Target="../slideLayouts/slideLayout1.xml"/><Relationship Id="rId5" Type="http://schemas.openxmlformats.org/officeDocument/2006/relationships/image" Target="../media/image64.png"/><Relationship Id="rId4" Type="http://schemas.openxmlformats.org/officeDocument/2006/relationships/image" Target="../media/image63.png"/></Relationships>
</file>

<file path=ppt/slides/_rels/slide42.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chart" Target="../charts/chart4.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chart" Target="../charts/chart6.xml"/><Relationship Id="rId1" Type="http://schemas.openxmlformats.org/officeDocument/2006/relationships/slideLayout" Target="../slideLayouts/slideLayout1.xml"/><Relationship Id="rId4" Type="http://schemas.openxmlformats.org/officeDocument/2006/relationships/chart" Target="../charts/chart8.xml"/></Relationships>
</file>

<file path=ppt/slides/_rels/slide45.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chart" Target="../charts/chart10.xml"/><Relationship Id="rId2" Type="http://schemas.openxmlformats.org/officeDocument/2006/relationships/chart" Target="../charts/chart9.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chart" Target="../charts/chart12.xml"/><Relationship Id="rId2" Type="http://schemas.openxmlformats.org/officeDocument/2006/relationships/chart" Target="../charts/chart11.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3" Type="http://schemas.openxmlformats.org/officeDocument/2006/relationships/chart" Target="../charts/chart14.xml"/><Relationship Id="rId2" Type="http://schemas.openxmlformats.org/officeDocument/2006/relationships/chart" Target="../charts/chart13.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chart" Target="../charts/chart15.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chart" Target="../charts/chart17.xml"/><Relationship Id="rId2" Type="http://schemas.openxmlformats.org/officeDocument/2006/relationships/chart" Target="../charts/chart16.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chart" Target="../charts/chart19.xml"/><Relationship Id="rId2" Type="http://schemas.openxmlformats.org/officeDocument/2006/relationships/chart" Target="../charts/chart18.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chart" Target="../charts/chart21.xml"/><Relationship Id="rId2" Type="http://schemas.openxmlformats.org/officeDocument/2006/relationships/chart" Target="../charts/chart20.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chart" Target="../charts/chart22.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chart" Target="../charts/chart23.xml"/><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Layout" Target="../slideLayouts/slideLayout1.xml"/><Relationship Id="rId6" Type="http://schemas.openxmlformats.org/officeDocument/2006/relationships/image" Target="../media/image13.png"/><Relationship Id="rId11" Type="http://schemas.openxmlformats.org/officeDocument/2006/relationships/image" Target="../media/image18.pn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s>
</file>

<file path=ppt/slides/_rels/slide9.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Shape 53"/>
          <p:cNvSpPr/>
          <p:nvPr/>
        </p:nvSpPr>
        <p:spPr>
          <a:xfrm>
            <a:off x="7279975" y="3976315"/>
            <a:ext cx="9824050" cy="5763370"/>
          </a:xfrm>
          <a:prstGeom prst="rect">
            <a:avLst/>
          </a:prstGeom>
          <a:ln w="38100">
            <a:solidFill>
              <a:srgbClr val="C496A2"/>
            </a:solidFill>
            <a:miter lim="400000"/>
          </a:ln>
        </p:spPr>
        <p:txBody>
          <a:bodyPr lIns="71437" tIns="71437" rIns="71437" bIns="71437" anchor="ctr"/>
          <a:lstStyle/>
          <a:p>
            <a:pPr>
              <a:defRPr sz="3200">
                <a:solidFill>
                  <a:srgbClr val="FFFFFF"/>
                </a:solidFill>
              </a:defRPr>
            </a:pPr>
            <a:endParaRPr/>
          </a:p>
        </p:txBody>
      </p:sp>
      <p:sp>
        <p:nvSpPr>
          <p:cNvPr id="54" name="Shape 54"/>
          <p:cNvSpPr>
            <a:spLocks noGrp="1"/>
          </p:cNvSpPr>
          <p:nvPr>
            <p:ph type="title" idx="4294967295"/>
          </p:nvPr>
        </p:nvSpPr>
        <p:spPr>
          <a:xfrm>
            <a:off x="5688329" y="4735560"/>
            <a:ext cx="13007342" cy="3767106"/>
          </a:xfrm>
          <a:prstGeom prst="rect">
            <a:avLst/>
          </a:prstGeom>
          <a:solidFill>
            <a:srgbClr val="FFFFFF"/>
          </a:solidFill>
        </p:spPr>
        <p:txBody>
          <a:bodyPr lIns="0" tIns="0" rIns="0" bIns="0">
            <a:normAutofit/>
          </a:bodyPr>
          <a:lstStyle>
            <a:lvl1pPr>
              <a:defRPr sz="14800">
                <a:solidFill>
                  <a:srgbClr val="C496A2"/>
                </a:solidFill>
                <a:latin typeface="Autumn Chant"/>
                <a:ea typeface="Autumn Chant"/>
                <a:cs typeface="Autumn Chant"/>
                <a:sym typeface="Autumn Chant"/>
              </a:defRPr>
            </a:lvl1pPr>
          </a:lstStyle>
          <a:p>
            <a:r>
              <a:rPr lang="ko-KR" altLang="en-US" sz="8000">
                <a:latin typeface="+mn-ea"/>
                <a:ea typeface="+mn-ea"/>
              </a:rPr>
              <a:t>우아한 음식들</a:t>
            </a:r>
            <a:endParaRPr sz="8000">
              <a:latin typeface="+mn-ea"/>
              <a:ea typeface="+mn-ea"/>
            </a:endParaRPr>
          </a:p>
        </p:txBody>
      </p:sp>
      <p:sp>
        <p:nvSpPr>
          <p:cNvPr id="55" name="Shape 55"/>
          <p:cNvSpPr/>
          <p:nvPr/>
        </p:nvSpPr>
        <p:spPr>
          <a:xfrm>
            <a:off x="11013090" y="7831007"/>
            <a:ext cx="2357825" cy="590545"/>
          </a:xfrm>
          <a:prstGeom prst="rect">
            <a:avLst/>
          </a:prstGeom>
          <a:solidFill>
            <a:srgbClr val="FFFFFF"/>
          </a:solidFill>
          <a:ln w="12700">
            <a:miter lim="400000"/>
          </a:ln>
          <a:extLst>
            <a:ext uri="{C572A759-6A51-4108-AA02-DFA0A04FC94B}">
              <ma14:wrappingTextBoxFlag xmlns:ma14="http://schemas.microsoft.com/office/mac/drawingml/2011/main" xmlns="" val="1"/>
            </a:ext>
          </a:extLst>
        </p:spPr>
        <p:txBody>
          <a:bodyPr wrap="none" lIns="71437" tIns="71437" rIns="71437" bIns="71437" anchor="ctr">
            <a:spAutoFit/>
          </a:bodyPr>
          <a:lstStyle>
            <a:lvl1pPr>
              <a:defRPr sz="2900" cap="all" spc="1884">
                <a:solidFill>
                  <a:srgbClr val="C496A2"/>
                </a:solidFill>
              </a:defRPr>
            </a:lvl1pPr>
          </a:lstStyle>
          <a:p>
            <a:r>
              <a:rPr lang="ko-KR" altLang="en-US"/>
              <a:t>최종발표</a:t>
            </a:r>
            <a:endParaRPr/>
          </a:p>
        </p:txBody>
      </p:sp>
    </p:spTree>
  </p:cSld>
  <p:clrMapOvr>
    <a:masterClrMapping/>
  </p:clrMapOvr>
  <mc:AlternateContent xmlns:mc="http://schemas.openxmlformats.org/markup-compatibility/2006" xmlns:p14="http://schemas.microsoft.com/office/powerpoint/2010/main">
    <mc:Choice Requires="p14">
      <p:transition spd="slow" p14:dur="1700">
        <p:fade thruBlk="1"/>
      </p:transition>
    </mc:Choice>
    <mc:Fallback xmlns="">
      <p:transition spd="slow">
        <p:fade thruBlk="1"/>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Shape 125"/>
          <p:cNvSpPr/>
          <p:nvPr/>
        </p:nvSpPr>
        <p:spPr>
          <a:xfrm>
            <a:off x="2192763" y="1951735"/>
            <a:ext cx="21128211" cy="10484628"/>
          </a:xfrm>
          <a:prstGeom prst="rect">
            <a:avLst/>
          </a:prstGeom>
          <a:solidFill>
            <a:srgbClr val="C5969B"/>
          </a:solidFill>
          <a:ln w="12700">
            <a:miter lim="400000"/>
          </a:ln>
          <a:effectLst>
            <a:outerShdw blurRad="762000" dist="139322" dir="3484869" rotWithShape="0">
              <a:srgbClr val="000000">
                <a:alpha val="50000"/>
              </a:srgbClr>
            </a:outerShdw>
          </a:effectLst>
        </p:spPr>
        <p:txBody>
          <a:bodyPr lIns="71437" tIns="71437" rIns="71437" bIns="71437" anchor="ctr"/>
          <a:lstStyle/>
          <a:p>
            <a:pPr>
              <a:defRPr sz="3200">
                <a:solidFill>
                  <a:srgbClr val="FFFFFF"/>
                </a:solidFill>
              </a:defRPr>
            </a:pPr>
            <a:endParaRPr lang="ko-KR" altLang="en-US"/>
          </a:p>
        </p:txBody>
      </p:sp>
      <p:sp>
        <p:nvSpPr>
          <p:cNvPr id="126" name="Shape 126"/>
          <p:cNvSpPr/>
          <p:nvPr/>
        </p:nvSpPr>
        <p:spPr>
          <a:xfrm>
            <a:off x="1063027" y="1947505"/>
            <a:ext cx="11132602" cy="8973491"/>
          </a:xfrm>
          <a:prstGeom prst="rect">
            <a:avLst/>
          </a:prstGeom>
          <a:solidFill>
            <a:srgbClr val="FFFFFF"/>
          </a:solidFill>
          <a:ln w="12700">
            <a:miter lim="400000"/>
          </a:ln>
          <a:effectLst>
            <a:outerShdw blurRad="342900" dist="111192" dir="3484869" rotWithShape="0">
              <a:srgbClr val="000000">
                <a:alpha val="50000"/>
              </a:srgbClr>
            </a:outerShdw>
          </a:effectLst>
        </p:spPr>
        <p:txBody>
          <a:bodyPr lIns="71437" tIns="71437" rIns="71437" bIns="71437" anchor="ctr"/>
          <a:lstStyle/>
          <a:p>
            <a:pPr>
              <a:defRPr sz="3200">
                <a:solidFill>
                  <a:srgbClr val="FFFFFF"/>
                </a:solidFill>
              </a:defRPr>
            </a:pPr>
            <a:endParaRPr lang="ko-KR" altLang="en-US"/>
          </a:p>
        </p:txBody>
      </p:sp>
      <p:sp>
        <p:nvSpPr>
          <p:cNvPr id="128" name="Shape 128"/>
          <p:cNvSpPr/>
          <p:nvPr/>
        </p:nvSpPr>
        <p:spPr>
          <a:xfrm flipH="1" flipV="1">
            <a:off x="2167613" y="9998327"/>
            <a:ext cx="8923430" cy="1"/>
          </a:xfrm>
          <a:prstGeom prst="line">
            <a:avLst/>
          </a:prstGeom>
          <a:ln w="38100">
            <a:solidFill>
              <a:srgbClr val="C5969B"/>
            </a:solidFill>
            <a:miter lim="400000"/>
          </a:ln>
        </p:spPr>
        <p:txBody>
          <a:bodyPr lIns="71437" tIns="71437" rIns="71437" bIns="71437" anchor="ctr"/>
          <a:lstStyle/>
          <a:p>
            <a:pPr>
              <a:defRPr sz="3200"/>
            </a:pPr>
            <a:endParaRPr lang="ko-KR" altLang="en-US"/>
          </a:p>
        </p:txBody>
      </p:sp>
      <p:sp>
        <p:nvSpPr>
          <p:cNvPr id="129" name="Shape 129"/>
          <p:cNvSpPr/>
          <p:nvPr/>
        </p:nvSpPr>
        <p:spPr>
          <a:xfrm flipH="1" flipV="1">
            <a:off x="2167613" y="2881837"/>
            <a:ext cx="8923430" cy="1"/>
          </a:xfrm>
          <a:prstGeom prst="line">
            <a:avLst/>
          </a:prstGeom>
          <a:ln w="38100">
            <a:solidFill>
              <a:srgbClr val="C5969B"/>
            </a:solidFill>
            <a:miter lim="400000"/>
          </a:ln>
        </p:spPr>
        <p:txBody>
          <a:bodyPr lIns="71437" tIns="71437" rIns="71437" bIns="71437" anchor="ctr"/>
          <a:lstStyle/>
          <a:p>
            <a:pPr>
              <a:defRPr sz="3200"/>
            </a:pPr>
            <a:endParaRPr lang="ko-KR" altLang="en-US"/>
          </a:p>
        </p:txBody>
      </p:sp>
      <p:grpSp>
        <p:nvGrpSpPr>
          <p:cNvPr id="133" name="Group 133"/>
          <p:cNvGrpSpPr/>
          <p:nvPr/>
        </p:nvGrpSpPr>
        <p:grpSpPr>
          <a:xfrm>
            <a:off x="3028547" y="3607477"/>
            <a:ext cx="7425187" cy="1527997"/>
            <a:chOff x="77897" y="0"/>
            <a:chExt cx="7425185" cy="1527997"/>
          </a:xfrm>
        </p:grpSpPr>
        <p:sp>
          <p:nvSpPr>
            <p:cNvPr id="130" name="Shape 130"/>
            <p:cNvSpPr/>
            <p:nvPr/>
          </p:nvSpPr>
          <p:spPr>
            <a:xfrm>
              <a:off x="77897" y="90588"/>
              <a:ext cx="7425185" cy="143740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71437" tIns="71437" rIns="71437" bIns="71437" numCol="1" anchor="b">
              <a:normAutofit/>
            </a:bodyPr>
            <a:lstStyle>
              <a:lvl1pPr defTabSz="377904">
                <a:defRPr sz="6946" i="1" spc="138">
                  <a:latin typeface="Didot"/>
                  <a:ea typeface="Didot"/>
                  <a:cs typeface="Didot"/>
                  <a:sym typeface="Didot"/>
                </a:defRPr>
              </a:lvl1pPr>
            </a:lstStyle>
            <a:p>
              <a:r>
                <a:rPr lang="ko-KR" altLang="en-US" sz="4000">
                  <a:latin typeface="+mn-ea"/>
                  <a:ea typeface="+mn-ea"/>
                </a:rPr>
                <a:t>서울시 음식점 정보 데이터</a:t>
              </a:r>
            </a:p>
          </p:txBody>
        </p:sp>
        <p:sp>
          <p:nvSpPr>
            <p:cNvPr id="131" name="Shape 131"/>
            <p:cNvSpPr/>
            <p:nvPr/>
          </p:nvSpPr>
          <p:spPr>
            <a:xfrm>
              <a:off x="1312977" y="0"/>
              <a:ext cx="4941561" cy="770314"/>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71437" tIns="71437" rIns="71437" bIns="71437" numCol="1" anchor="b">
              <a:normAutofit/>
            </a:bodyPr>
            <a:lstStyle>
              <a:lvl1pPr>
                <a:defRPr sz="3000" spc="59">
                  <a:solidFill>
                    <a:srgbClr val="C5969B"/>
                  </a:solidFill>
                  <a:latin typeface="Didot"/>
                  <a:ea typeface="Didot"/>
                  <a:cs typeface="Didot"/>
                  <a:sym typeface="Didot"/>
                </a:defRPr>
              </a:lvl1pPr>
            </a:lstStyle>
            <a:p>
              <a:r>
                <a:rPr lang="ko-KR" altLang="en-US" sz="2400">
                  <a:latin typeface="+mj-ea"/>
                  <a:ea typeface="+mj-ea"/>
                </a:rPr>
                <a:t>소비자</a:t>
              </a:r>
              <a:endParaRPr sz="2400">
                <a:latin typeface="+mj-ea"/>
                <a:ea typeface="+mj-ea"/>
              </a:endParaRPr>
            </a:p>
          </p:txBody>
        </p:sp>
      </p:grpSp>
      <p:graphicFrame>
        <p:nvGraphicFramePr>
          <p:cNvPr id="2" name="표 2">
            <a:extLst>
              <a:ext uri="{FF2B5EF4-FFF2-40B4-BE49-F238E27FC236}">
                <a16:creationId xmlns:a16="http://schemas.microsoft.com/office/drawing/2014/main" id="{5C24E055-8FD4-4D5E-8654-74C293ADF92F}"/>
              </a:ext>
            </a:extLst>
          </p:cNvPr>
          <p:cNvGraphicFramePr>
            <a:graphicFrameLocks noGrp="1"/>
          </p:cNvGraphicFramePr>
          <p:nvPr>
            <p:extLst>
              <p:ext uri="{D42A27DB-BD31-4B8C-83A1-F6EECF244321}">
                <p14:modId xmlns:p14="http://schemas.microsoft.com/office/powerpoint/2010/main" val="3946568670"/>
              </p:ext>
            </p:extLst>
          </p:nvPr>
        </p:nvGraphicFramePr>
        <p:xfrm>
          <a:off x="1799826" y="5765343"/>
          <a:ext cx="9882628" cy="3202897"/>
        </p:xfrm>
        <a:graphic>
          <a:graphicData uri="http://schemas.openxmlformats.org/drawingml/2006/table">
            <a:tbl>
              <a:tblPr firstRow="1" bandRow="1">
                <a:tableStyleId>{2D5ABB26-0587-4C30-8999-92F81FD0307C}</a:tableStyleId>
              </a:tblPr>
              <a:tblGrid>
                <a:gridCol w="2470657">
                  <a:extLst>
                    <a:ext uri="{9D8B030D-6E8A-4147-A177-3AD203B41FA5}">
                      <a16:colId xmlns:a16="http://schemas.microsoft.com/office/drawing/2014/main" val="1468629026"/>
                    </a:ext>
                  </a:extLst>
                </a:gridCol>
                <a:gridCol w="2470657">
                  <a:extLst>
                    <a:ext uri="{9D8B030D-6E8A-4147-A177-3AD203B41FA5}">
                      <a16:colId xmlns:a16="http://schemas.microsoft.com/office/drawing/2014/main" val="318962554"/>
                    </a:ext>
                  </a:extLst>
                </a:gridCol>
                <a:gridCol w="2470657">
                  <a:extLst>
                    <a:ext uri="{9D8B030D-6E8A-4147-A177-3AD203B41FA5}">
                      <a16:colId xmlns:a16="http://schemas.microsoft.com/office/drawing/2014/main" val="1571613324"/>
                    </a:ext>
                  </a:extLst>
                </a:gridCol>
                <a:gridCol w="2470657">
                  <a:extLst>
                    <a:ext uri="{9D8B030D-6E8A-4147-A177-3AD203B41FA5}">
                      <a16:colId xmlns:a16="http://schemas.microsoft.com/office/drawing/2014/main" val="3884327548"/>
                    </a:ext>
                  </a:extLst>
                </a:gridCol>
              </a:tblGrid>
              <a:tr h="769314">
                <a:tc>
                  <a:txBody>
                    <a:bodyPr/>
                    <a:lstStyle/>
                    <a:p>
                      <a:pPr algn="ctr" latinLnBrk="1"/>
                      <a:r>
                        <a:rPr lang="ko-KR" altLang="en-US"/>
                        <a:t>상호명</a:t>
                      </a:r>
                    </a:p>
                  </a:txBody>
                  <a:tcPr anchor="ctr">
                    <a:lnL w="12700" cap="flat" cmpd="sng" algn="ctr">
                      <a:noFill/>
                      <a:prstDash val="solid"/>
                      <a:round/>
                      <a:headEnd type="none" w="med" len="med"/>
                      <a:tailEnd type="none" w="med" len="med"/>
                    </a:lnL>
                    <a:lnR w="12700" cap="flat" cmpd="sng" algn="ctr">
                      <a:solidFill>
                        <a:srgbClr val="C597A2"/>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C597A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latinLnBrk="1"/>
                      <a:r>
                        <a:rPr lang="en-US" altLang="ko-KR"/>
                        <a:t> </a:t>
                      </a:r>
                      <a:r>
                        <a:rPr lang="ko-KR" altLang="en-US"/>
                        <a:t>음식점 중분류</a:t>
                      </a:r>
                    </a:p>
                  </a:txBody>
                  <a:tcPr anchor="ctr">
                    <a:lnL w="12700" cap="flat" cmpd="sng" algn="ctr">
                      <a:solidFill>
                        <a:srgbClr val="C597A2"/>
                      </a:solidFill>
                      <a:prstDash val="solid"/>
                      <a:round/>
                      <a:headEnd type="none" w="med" len="med"/>
                      <a:tailEnd type="none" w="med" len="med"/>
                    </a:lnL>
                    <a:lnR w="12700" cap="flat" cmpd="sng" algn="ctr">
                      <a:solidFill>
                        <a:srgbClr val="C597A2"/>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C597A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latinLnBrk="1"/>
                      <a:r>
                        <a:rPr lang="ko-KR" altLang="en-US"/>
                        <a:t>주소</a:t>
                      </a:r>
                    </a:p>
                  </a:txBody>
                  <a:tcPr anchor="ctr">
                    <a:lnL w="12700" cap="flat" cmpd="sng" algn="ctr">
                      <a:solidFill>
                        <a:srgbClr val="C597A2"/>
                      </a:solidFill>
                      <a:prstDash val="solid"/>
                      <a:round/>
                      <a:headEnd type="none" w="med" len="med"/>
                      <a:tailEnd type="none" w="med" len="med"/>
                    </a:lnL>
                    <a:lnR w="12700" cap="flat" cmpd="sng" algn="ctr">
                      <a:solidFill>
                        <a:srgbClr val="C597A2"/>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C597A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latinLnBrk="1"/>
                      <a:r>
                        <a:rPr lang="ko-KR" altLang="en-US"/>
                        <a:t>위도</a:t>
                      </a:r>
                      <a:r>
                        <a:rPr lang="en-US" altLang="ko-KR"/>
                        <a:t>, </a:t>
                      </a:r>
                      <a:r>
                        <a:rPr lang="ko-KR" altLang="en-US"/>
                        <a:t>겨우</a:t>
                      </a:r>
                    </a:p>
                  </a:txBody>
                  <a:tcPr anchor="ctr">
                    <a:lnL w="12700" cap="flat" cmpd="sng" algn="ctr">
                      <a:solidFill>
                        <a:srgbClr val="C597A2"/>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C597A2"/>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55496494"/>
                  </a:ext>
                </a:extLst>
              </a:tr>
              <a:tr h="2433583">
                <a:tc>
                  <a:txBody>
                    <a:bodyPr/>
                    <a:lstStyle/>
                    <a:p>
                      <a:pPr algn="ctr" latinLnBrk="1"/>
                      <a:r>
                        <a:rPr lang="ko-KR" altLang="en-US"/>
                        <a:t>음식점의 이름</a:t>
                      </a:r>
                    </a:p>
                  </a:txBody>
                  <a:tcPr anchor="ctr">
                    <a:lnL w="12700" cap="flat" cmpd="sng" algn="ctr">
                      <a:noFill/>
                      <a:prstDash val="solid"/>
                      <a:round/>
                      <a:headEnd type="none" w="med" len="med"/>
                      <a:tailEnd type="none" w="med" len="med"/>
                    </a:lnL>
                    <a:lnR w="12700" cap="flat" cmpd="sng" algn="ctr">
                      <a:solidFill>
                        <a:srgbClr val="C597A2"/>
                      </a:solidFill>
                      <a:prstDash val="solid"/>
                      <a:round/>
                      <a:headEnd type="none" w="med" len="med"/>
                      <a:tailEnd type="none" w="med" len="med"/>
                    </a:lnR>
                    <a:lnT w="12700" cap="flat" cmpd="sng" algn="ctr">
                      <a:solidFill>
                        <a:srgbClr val="C597A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latinLnBrk="1"/>
                      <a:r>
                        <a:rPr lang="ko-KR" altLang="en-US"/>
                        <a:t>음식점의 분류</a:t>
                      </a:r>
                      <a:endParaRPr lang="en-US" altLang="ko-KR"/>
                    </a:p>
                    <a:p>
                      <a:pPr algn="ctr" latinLnBrk="1"/>
                      <a:r>
                        <a:rPr lang="en-US" altLang="ko-KR"/>
                        <a:t>ex)</a:t>
                      </a:r>
                      <a:r>
                        <a:rPr lang="ko-KR" altLang="en-US"/>
                        <a:t>한식</a:t>
                      </a:r>
                    </a:p>
                  </a:txBody>
                  <a:tcPr anchor="ctr">
                    <a:lnL w="12700" cap="flat" cmpd="sng" algn="ctr">
                      <a:solidFill>
                        <a:srgbClr val="C597A2"/>
                      </a:solidFill>
                      <a:prstDash val="solid"/>
                      <a:round/>
                      <a:headEnd type="none" w="med" len="med"/>
                      <a:tailEnd type="none" w="med" len="med"/>
                    </a:lnL>
                    <a:lnR w="12700" cap="flat" cmpd="sng" algn="ctr">
                      <a:solidFill>
                        <a:srgbClr val="C597A2"/>
                      </a:solidFill>
                      <a:prstDash val="solid"/>
                      <a:round/>
                      <a:headEnd type="none" w="med" len="med"/>
                      <a:tailEnd type="none" w="med" len="med"/>
                    </a:lnR>
                    <a:lnT w="12700" cap="flat" cmpd="sng" algn="ctr">
                      <a:solidFill>
                        <a:srgbClr val="C597A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latinLnBrk="1"/>
                      <a:r>
                        <a:rPr lang="ko-KR" altLang="en-US"/>
                        <a:t>음식점의 주소</a:t>
                      </a:r>
                    </a:p>
                  </a:txBody>
                  <a:tcPr anchor="ctr">
                    <a:lnL w="12700" cap="flat" cmpd="sng" algn="ctr">
                      <a:solidFill>
                        <a:srgbClr val="C597A2"/>
                      </a:solidFill>
                      <a:prstDash val="solid"/>
                      <a:round/>
                      <a:headEnd type="none" w="med" len="med"/>
                      <a:tailEnd type="none" w="med" len="med"/>
                    </a:lnL>
                    <a:lnR w="12700" cap="flat" cmpd="sng" algn="ctr">
                      <a:solidFill>
                        <a:srgbClr val="C597A2"/>
                      </a:solidFill>
                      <a:prstDash val="solid"/>
                      <a:round/>
                      <a:headEnd type="none" w="med" len="med"/>
                      <a:tailEnd type="none" w="med" len="med"/>
                    </a:lnR>
                    <a:lnT w="12700" cap="flat" cmpd="sng" algn="ctr">
                      <a:solidFill>
                        <a:srgbClr val="C597A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latinLnBrk="1"/>
                      <a:r>
                        <a:rPr lang="ko-KR" altLang="en-US"/>
                        <a:t>음식점의 위치</a:t>
                      </a:r>
                    </a:p>
                  </a:txBody>
                  <a:tcPr anchor="ctr">
                    <a:lnL w="12700" cap="flat" cmpd="sng" algn="ctr">
                      <a:solidFill>
                        <a:srgbClr val="C597A2"/>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C597A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315884340"/>
                  </a:ext>
                </a:extLst>
              </a:tr>
            </a:tbl>
          </a:graphicData>
        </a:graphic>
      </p:graphicFrame>
      <p:sp>
        <p:nvSpPr>
          <p:cNvPr id="4" name="TextBox 3">
            <a:extLst>
              <a:ext uri="{FF2B5EF4-FFF2-40B4-BE49-F238E27FC236}">
                <a16:creationId xmlns:a16="http://schemas.microsoft.com/office/drawing/2014/main" id="{B7268453-E9DA-48F9-855A-E75CD7CB34CB}"/>
              </a:ext>
            </a:extLst>
          </p:cNvPr>
          <p:cNvSpPr txBox="1"/>
          <p:nvPr/>
        </p:nvSpPr>
        <p:spPr>
          <a:xfrm>
            <a:off x="3279638" y="5194018"/>
            <a:ext cx="6699380" cy="5136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lang="en-US" altLang="ko-KR" sz="2400">
                <a:solidFill>
                  <a:schemeClr val="bg1">
                    <a:lumMod val="50000"/>
                  </a:schemeClr>
                </a:solidFill>
              </a:rPr>
              <a:t>Data</a:t>
            </a:r>
            <a:r>
              <a:rPr lang="ko-KR" altLang="en-US" sz="2400">
                <a:solidFill>
                  <a:schemeClr val="bg1">
                    <a:lumMod val="50000"/>
                  </a:schemeClr>
                </a:solidFill>
              </a:rPr>
              <a:t> </a:t>
            </a:r>
            <a:r>
              <a:rPr lang="en-US" altLang="ko-KR" sz="2400">
                <a:solidFill>
                  <a:schemeClr val="bg1">
                    <a:lumMod val="50000"/>
                  </a:schemeClr>
                </a:solidFill>
              </a:rPr>
              <a:t>Size</a:t>
            </a:r>
            <a:r>
              <a:rPr lang="ko-KR" altLang="en-US" sz="2400">
                <a:solidFill>
                  <a:schemeClr val="bg1">
                    <a:lumMod val="50000"/>
                  </a:schemeClr>
                </a:solidFill>
              </a:rPr>
              <a:t> </a:t>
            </a:r>
            <a:r>
              <a:rPr lang="en-US" altLang="ko-KR" sz="2400">
                <a:solidFill>
                  <a:schemeClr val="bg1">
                    <a:lumMod val="50000"/>
                  </a:schemeClr>
                </a:solidFill>
              </a:rPr>
              <a:t>:</a:t>
            </a:r>
            <a:r>
              <a:rPr lang="ko-KR" altLang="en-US" sz="2400">
                <a:solidFill>
                  <a:schemeClr val="bg1">
                    <a:lumMod val="50000"/>
                  </a:schemeClr>
                </a:solidFill>
              </a:rPr>
              <a:t> </a:t>
            </a:r>
            <a:r>
              <a:rPr lang="en-US" altLang="ko-KR" sz="2400">
                <a:solidFill>
                  <a:schemeClr val="bg1">
                    <a:lumMod val="50000"/>
                  </a:schemeClr>
                </a:solidFill>
              </a:rPr>
              <a:t>128,792</a:t>
            </a:r>
            <a:r>
              <a:rPr lang="ko-KR" altLang="en-US" sz="2400">
                <a:solidFill>
                  <a:schemeClr val="bg1">
                    <a:lumMod val="50000"/>
                  </a:schemeClr>
                </a:solidFill>
              </a:rPr>
              <a:t>개</a:t>
            </a:r>
            <a:endParaRPr kumimoji="0" lang="ko-KR" altLang="en-US" sz="2400" b="0" i="0" u="none" strike="noStrike" cap="none" spc="0" normalizeH="0" baseline="0">
              <a:ln>
                <a:noFill/>
              </a:ln>
              <a:solidFill>
                <a:schemeClr val="bg1">
                  <a:lumMod val="50000"/>
                </a:schemeClr>
              </a:solidFill>
              <a:effectLst/>
              <a:uFillTx/>
              <a:latin typeface="+mn-lt"/>
              <a:ea typeface="+mn-ea"/>
              <a:cs typeface="+mn-cs"/>
              <a:sym typeface="Helvetica Light"/>
            </a:endParaRPr>
          </a:p>
        </p:txBody>
      </p:sp>
      <p:sp>
        <p:nvSpPr>
          <p:cNvPr id="14" name="직사각형 13">
            <a:extLst>
              <a:ext uri="{FF2B5EF4-FFF2-40B4-BE49-F238E27FC236}">
                <a16:creationId xmlns:a16="http://schemas.microsoft.com/office/drawing/2014/main" id="{034FB1FC-547B-469F-ACD6-76F0248B4A43}"/>
              </a:ext>
            </a:extLst>
          </p:cNvPr>
          <p:cNvSpPr/>
          <p:nvPr/>
        </p:nvSpPr>
        <p:spPr>
          <a:xfrm>
            <a:off x="10642600" y="13202668"/>
            <a:ext cx="3114040" cy="390491"/>
          </a:xfrm>
          <a:prstGeom prst="rect">
            <a:avLst/>
          </a:prstGeom>
          <a:solidFill>
            <a:srgbClr val="C597A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1600" b="0" i="0" u="none" strike="noStrike" cap="none" spc="0" normalizeH="0" baseline="0">
              <a:ln>
                <a:noFill/>
              </a:ln>
              <a:solidFill>
                <a:srgbClr val="FFFFFF"/>
              </a:solidFill>
              <a:effectLst/>
              <a:uFillTx/>
              <a:latin typeface="+mn-lt"/>
              <a:ea typeface="+mn-ea"/>
              <a:cs typeface="+mn-cs"/>
              <a:sym typeface="Helvetica Light"/>
            </a:endParaRPr>
          </a:p>
        </p:txBody>
      </p:sp>
      <p:sp>
        <p:nvSpPr>
          <p:cNvPr id="15" name="TextBox 14">
            <a:extLst>
              <a:ext uri="{FF2B5EF4-FFF2-40B4-BE49-F238E27FC236}">
                <a16:creationId xmlns:a16="http://schemas.microsoft.com/office/drawing/2014/main" id="{DE771216-3015-42B7-A4C5-8D20087459D0}"/>
              </a:ext>
            </a:extLst>
          </p:cNvPr>
          <p:cNvSpPr txBox="1"/>
          <p:nvPr/>
        </p:nvSpPr>
        <p:spPr>
          <a:xfrm>
            <a:off x="10605263" y="13183053"/>
            <a:ext cx="3202177"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altLang="ko-KR" sz="2400">
                <a:solidFill>
                  <a:schemeClr val="bg1"/>
                </a:solidFill>
                <a:latin typeface="+mn-ea"/>
              </a:rPr>
              <a:t>2. </a:t>
            </a:r>
            <a:r>
              <a:rPr lang="ko-KR" altLang="en-US" sz="2400">
                <a:solidFill>
                  <a:schemeClr val="bg1"/>
                </a:solidFill>
                <a:latin typeface="+mn-ea"/>
              </a:rPr>
              <a:t>데이터 수집 및 </a:t>
            </a:r>
            <a:r>
              <a:rPr lang="ko-KR" altLang="en-US" sz="2400" err="1">
                <a:solidFill>
                  <a:schemeClr val="bg1"/>
                </a:solidFill>
                <a:latin typeface="+mn-ea"/>
              </a:rPr>
              <a:t>전처리</a:t>
            </a:r>
            <a:endParaRPr lang="ko-KR" altLang="en-US" sz="2400">
              <a:solidFill>
                <a:schemeClr val="bg1"/>
              </a:solidFill>
              <a:latin typeface="+mn-ea"/>
            </a:endParaRPr>
          </a:p>
        </p:txBody>
      </p:sp>
      <p:sp>
        <p:nvSpPr>
          <p:cNvPr id="18" name="직사각형 17">
            <a:extLst>
              <a:ext uri="{FF2B5EF4-FFF2-40B4-BE49-F238E27FC236}">
                <a16:creationId xmlns:a16="http://schemas.microsoft.com/office/drawing/2014/main" id="{B301121F-427B-452C-AE92-E39D56C08CFF}"/>
              </a:ext>
            </a:extLst>
          </p:cNvPr>
          <p:cNvSpPr/>
          <p:nvPr/>
        </p:nvSpPr>
        <p:spPr>
          <a:xfrm>
            <a:off x="12182486" y="1227284"/>
            <a:ext cx="10288281" cy="10336048"/>
          </a:xfrm>
          <a:prstGeom prst="rect">
            <a:avLst/>
          </a:prstGeom>
          <a:solidFill>
            <a:srgbClr val="282C34"/>
          </a:solidFill>
          <a:ln w="12700" cap="flat">
            <a:noFill/>
            <a:miter lim="400000"/>
          </a:ln>
          <a:effectLst>
            <a:outerShdw blurRad="546100" dir="366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3200" b="0" i="0" u="none" strike="noStrike" cap="none" spc="0" normalizeH="0" baseline="0">
              <a:ln>
                <a:noFill/>
              </a:ln>
              <a:solidFill>
                <a:srgbClr val="FFFFFF"/>
              </a:solidFill>
              <a:effectLst/>
              <a:uFillTx/>
              <a:latin typeface="+mn-lt"/>
              <a:ea typeface="+mn-ea"/>
              <a:cs typeface="+mn-cs"/>
              <a:sym typeface="Helvetica Light"/>
            </a:endParaRPr>
          </a:p>
        </p:txBody>
      </p:sp>
      <p:pic>
        <p:nvPicPr>
          <p:cNvPr id="16" name="그림 15">
            <a:extLst>
              <a:ext uri="{FF2B5EF4-FFF2-40B4-BE49-F238E27FC236}">
                <a16:creationId xmlns:a16="http://schemas.microsoft.com/office/drawing/2014/main" id="{5CC3F4C4-2301-4EB0-9B7A-F2172521DE46}"/>
              </a:ext>
            </a:extLst>
          </p:cNvPr>
          <p:cNvPicPr>
            <a:picLocks noChangeAspect="1"/>
          </p:cNvPicPr>
          <p:nvPr/>
        </p:nvPicPr>
        <p:blipFill>
          <a:blip r:embed="rId3"/>
          <a:stretch>
            <a:fillRect/>
          </a:stretch>
        </p:blipFill>
        <p:spPr>
          <a:xfrm>
            <a:off x="12180959" y="1817721"/>
            <a:ext cx="10288280" cy="8688630"/>
          </a:xfrm>
          <a:prstGeom prst="rect">
            <a:avLst/>
          </a:prstGeom>
          <a:ln>
            <a:noFill/>
          </a:ln>
          <a:effectLst>
            <a:outerShdw blurRad="292100" dist="139700" dir="2700000" algn="tl" rotWithShape="0">
              <a:srgbClr val="333333">
                <a:alpha val="0"/>
              </a:srgbClr>
            </a:outerShdw>
          </a:effectLst>
        </p:spPr>
      </p:pic>
    </p:spTree>
    <p:extLst>
      <p:ext uri="{BB962C8B-B14F-4D97-AF65-F5344CB8AC3E}">
        <p14:creationId xmlns:p14="http://schemas.microsoft.com/office/powerpoint/2010/main" val="2652151809"/>
      </p:ext>
    </p:extLst>
  </p:cSld>
  <p:clrMapOvr>
    <a:masterClrMapping/>
  </p:clrMapOvr>
  <mc:AlternateContent xmlns:mc="http://schemas.openxmlformats.org/markup-compatibility/2006" xmlns:p14="http://schemas.microsoft.com/office/powerpoint/2010/main">
    <mc:Choice Requires="p14">
      <p:transition spd="slow" p14:dur="1500">
        <p:push dir="u"/>
      </p:transition>
    </mc:Choice>
    <mc:Fallback xmlns="">
      <p:transition spd="slow">
        <p:push dir="u"/>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직사각형 15">
            <a:extLst>
              <a:ext uri="{FF2B5EF4-FFF2-40B4-BE49-F238E27FC236}">
                <a16:creationId xmlns:a16="http://schemas.microsoft.com/office/drawing/2014/main" id="{232DF60D-4FD7-4DBD-80C0-CA90DDF8031F}"/>
              </a:ext>
            </a:extLst>
          </p:cNvPr>
          <p:cNvSpPr/>
          <p:nvPr/>
        </p:nvSpPr>
        <p:spPr>
          <a:xfrm>
            <a:off x="10642600" y="13202668"/>
            <a:ext cx="3114040" cy="390491"/>
          </a:xfrm>
          <a:prstGeom prst="rect">
            <a:avLst/>
          </a:prstGeom>
          <a:solidFill>
            <a:srgbClr val="C597A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1600" b="0" i="0" u="none" strike="noStrike" cap="none" spc="0" normalizeH="0" baseline="0">
              <a:ln>
                <a:noFill/>
              </a:ln>
              <a:solidFill>
                <a:srgbClr val="FFFFFF"/>
              </a:solidFill>
              <a:effectLst/>
              <a:uFillTx/>
              <a:latin typeface="+mn-lt"/>
              <a:ea typeface="+mn-ea"/>
              <a:cs typeface="+mn-cs"/>
              <a:sym typeface="Helvetica Light"/>
            </a:endParaRPr>
          </a:p>
        </p:txBody>
      </p:sp>
      <p:sp>
        <p:nvSpPr>
          <p:cNvPr id="17" name="TextBox 16">
            <a:extLst>
              <a:ext uri="{FF2B5EF4-FFF2-40B4-BE49-F238E27FC236}">
                <a16:creationId xmlns:a16="http://schemas.microsoft.com/office/drawing/2014/main" id="{12A90976-125D-4054-862C-A2AAEA1FE216}"/>
              </a:ext>
            </a:extLst>
          </p:cNvPr>
          <p:cNvSpPr txBox="1"/>
          <p:nvPr/>
        </p:nvSpPr>
        <p:spPr>
          <a:xfrm>
            <a:off x="10605263" y="13183053"/>
            <a:ext cx="3202177"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altLang="ko-KR" sz="2400">
                <a:solidFill>
                  <a:schemeClr val="bg1"/>
                </a:solidFill>
                <a:latin typeface="+mn-ea"/>
              </a:rPr>
              <a:t>2. </a:t>
            </a:r>
            <a:r>
              <a:rPr lang="ko-KR" altLang="en-US" sz="2400">
                <a:solidFill>
                  <a:schemeClr val="bg1"/>
                </a:solidFill>
                <a:latin typeface="+mn-ea"/>
              </a:rPr>
              <a:t>데이터 수집 및 </a:t>
            </a:r>
            <a:r>
              <a:rPr lang="ko-KR" altLang="en-US" sz="2400" err="1">
                <a:solidFill>
                  <a:schemeClr val="bg1"/>
                </a:solidFill>
                <a:latin typeface="+mn-ea"/>
              </a:rPr>
              <a:t>전처리</a:t>
            </a:r>
            <a:endParaRPr lang="ko-KR" altLang="en-US" sz="2400">
              <a:solidFill>
                <a:schemeClr val="bg1"/>
              </a:solidFill>
              <a:latin typeface="+mn-ea"/>
            </a:endParaRPr>
          </a:p>
        </p:txBody>
      </p:sp>
      <p:sp>
        <p:nvSpPr>
          <p:cNvPr id="125" name="Shape 125"/>
          <p:cNvSpPr/>
          <p:nvPr/>
        </p:nvSpPr>
        <p:spPr>
          <a:xfrm>
            <a:off x="1107679" y="1108887"/>
            <a:ext cx="21128211" cy="10484628"/>
          </a:xfrm>
          <a:prstGeom prst="rect">
            <a:avLst/>
          </a:prstGeom>
          <a:solidFill>
            <a:srgbClr val="C5969B"/>
          </a:solidFill>
          <a:ln w="12700">
            <a:miter lim="400000"/>
          </a:ln>
          <a:effectLst>
            <a:outerShdw blurRad="762000" dist="139322" dir="3484869" rotWithShape="0">
              <a:srgbClr val="000000">
                <a:alpha val="50000"/>
              </a:srgbClr>
            </a:outerShdw>
          </a:effectLst>
        </p:spPr>
        <p:txBody>
          <a:bodyPr lIns="71437" tIns="71437" rIns="71437" bIns="71437" anchor="ctr"/>
          <a:lstStyle/>
          <a:p>
            <a:pPr>
              <a:defRPr sz="3200">
                <a:solidFill>
                  <a:srgbClr val="FFFFFF"/>
                </a:solidFill>
              </a:defRPr>
            </a:pPr>
            <a:endParaRPr lang="ko-KR" altLang="en-US"/>
          </a:p>
        </p:txBody>
      </p:sp>
      <p:pic>
        <p:nvPicPr>
          <p:cNvPr id="5" name="그림 4">
            <a:extLst>
              <a:ext uri="{FF2B5EF4-FFF2-40B4-BE49-F238E27FC236}">
                <a16:creationId xmlns:a16="http://schemas.microsoft.com/office/drawing/2014/main" id="{42C24733-2D89-4341-AEBC-38EEF7A2B4FC}"/>
              </a:ext>
            </a:extLst>
          </p:cNvPr>
          <p:cNvPicPr>
            <a:picLocks noChangeAspect="1"/>
          </p:cNvPicPr>
          <p:nvPr/>
        </p:nvPicPr>
        <p:blipFill>
          <a:blip r:embed="rId2"/>
          <a:stretch>
            <a:fillRect/>
          </a:stretch>
        </p:blipFill>
        <p:spPr>
          <a:xfrm>
            <a:off x="1821194" y="6434251"/>
            <a:ext cx="6022960" cy="5086494"/>
          </a:xfrm>
          <a:prstGeom prst="rect">
            <a:avLst/>
          </a:prstGeom>
          <a:ln>
            <a:noFill/>
          </a:ln>
          <a:effectLst>
            <a:outerShdw blurRad="292100" dist="139700" dir="2700000" algn="tl" rotWithShape="0">
              <a:srgbClr val="333333">
                <a:alpha val="65000"/>
              </a:srgbClr>
            </a:outerShdw>
          </a:effectLst>
        </p:spPr>
      </p:pic>
      <p:pic>
        <p:nvPicPr>
          <p:cNvPr id="3" name="그림 2">
            <a:extLst>
              <a:ext uri="{FF2B5EF4-FFF2-40B4-BE49-F238E27FC236}">
                <a16:creationId xmlns:a16="http://schemas.microsoft.com/office/drawing/2014/main" id="{F24C165E-9A71-40CF-96AB-2920B3E87044}"/>
              </a:ext>
            </a:extLst>
          </p:cNvPr>
          <p:cNvPicPr>
            <a:picLocks noChangeAspect="1"/>
          </p:cNvPicPr>
          <p:nvPr/>
        </p:nvPicPr>
        <p:blipFill>
          <a:blip r:embed="rId3"/>
          <a:stretch>
            <a:fillRect/>
          </a:stretch>
        </p:blipFill>
        <p:spPr>
          <a:xfrm>
            <a:off x="7993667" y="2679632"/>
            <a:ext cx="4450703" cy="3627627"/>
          </a:xfrm>
          <a:prstGeom prst="rect">
            <a:avLst/>
          </a:prstGeom>
          <a:ln>
            <a:noFill/>
          </a:ln>
          <a:effectLst>
            <a:outerShdw blurRad="292100" dist="139700" dir="2700000" algn="tl" rotWithShape="0">
              <a:srgbClr val="333333">
                <a:alpha val="65000"/>
              </a:srgbClr>
            </a:outerShdw>
          </a:effectLst>
        </p:spPr>
      </p:pic>
      <p:sp>
        <p:nvSpPr>
          <p:cNvPr id="45" name="Shape 128">
            <a:extLst>
              <a:ext uri="{FF2B5EF4-FFF2-40B4-BE49-F238E27FC236}">
                <a16:creationId xmlns:a16="http://schemas.microsoft.com/office/drawing/2014/main" id="{2F9420F9-6BAC-4BB8-AE2F-EEE7DB2132FE}"/>
              </a:ext>
            </a:extLst>
          </p:cNvPr>
          <p:cNvSpPr/>
          <p:nvPr/>
        </p:nvSpPr>
        <p:spPr>
          <a:xfrm flipH="1" flipV="1">
            <a:off x="14092913" y="9998327"/>
            <a:ext cx="8923430" cy="1"/>
          </a:xfrm>
          <a:prstGeom prst="line">
            <a:avLst/>
          </a:prstGeom>
          <a:ln w="38100">
            <a:solidFill>
              <a:srgbClr val="C5969B"/>
            </a:solidFill>
            <a:miter lim="400000"/>
          </a:ln>
        </p:spPr>
        <p:txBody>
          <a:bodyPr lIns="71437" tIns="71437" rIns="71437" bIns="71437" anchor="ctr"/>
          <a:lstStyle/>
          <a:p>
            <a:pPr>
              <a:defRPr sz="3200"/>
            </a:pPr>
            <a:endParaRPr lang="ko-KR" altLang="en-US"/>
          </a:p>
        </p:txBody>
      </p:sp>
      <p:sp>
        <p:nvSpPr>
          <p:cNvPr id="46" name="Shape 129">
            <a:extLst>
              <a:ext uri="{FF2B5EF4-FFF2-40B4-BE49-F238E27FC236}">
                <a16:creationId xmlns:a16="http://schemas.microsoft.com/office/drawing/2014/main" id="{05541A41-D44F-45E1-94E8-6F30313B7A7B}"/>
              </a:ext>
            </a:extLst>
          </p:cNvPr>
          <p:cNvSpPr/>
          <p:nvPr/>
        </p:nvSpPr>
        <p:spPr>
          <a:xfrm flipH="1" flipV="1">
            <a:off x="14092913" y="2881837"/>
            <a:ext cx="8923430" cy="1"/>
          </a:xfrm>
          <a:prstGeom prst="line">
            <a:avLst/>
          </a:prstGeom>
          <a:ln w="38100">
            <a:solidFill>
              <a:srgbClr val="C5969B"/>
            </a:solidFill>
            <a:miter lim="400000"/>
          </a:ln>
        </p:spPr>
        <p:txBody>
          <a:bodyPr lIns="71437" tIns="71437" rIns="71437" bIns="71437" anchor="ctr"/>
          <a:lstStyle/>
          <a:p>
            <a:pPr>
              <a:defRPr sz="3200"/>
            </a:pPr>
            <a:endParaRPr lang="ko-KR" altLang="en-US"/>
          </a:p>
        </p:txBody>
      </p:sp>
      <p:sp>
        <p:nvSpPr>
          <p:cNvPr id="56" name="Shape 131">
            <a:extLst>
              <a:ext uri="{FF2B5EF4-FFF2-40B4-BE49-F238E27FC236}">
                <a16:creationId xmlns:a16="http://schemas.microsoft.com/office/drawing/2014/main" id="{6374148E-82DD-4866-B848-0720273128F8}"/>
              </a:ext>
            </a:extLst>
          </p:cNvPr>
          <p:cNvSpPr/>
          <p:nvPr/>
        </p:nvSpPr>
        <p:spPr>
          <a:xfrm>
            <a:off x="16188927" y="3607477"/>
            <a:ext cx="4941562" cy="770314"/>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71437" tIns="71437" rIns="71437" bIns="71437" numCol="1" anchor="b">
            <a:normAutofit/>
          </a:bodyPr>
          <a:lstStyle>
            <a:lvl1pPr>
              <a:defRPr sz="3000" spc="59">
                <a:solidFill>
                  <a:srgbClr val="C5969B"/>
                </a:solidFill>
                <a:latin typeface="Didot"/>
                <a:ea typeface="Didot"/>
                <a:cs typeface="Didot"/>
                <a:sym typeface="Didot"/>
              </a:defRPr>
            </a:lvl1pPr>
          </a:lstStyle>
          <a:p>
            <a:r>
              <a:rPr lang="ko-KR" altLang="en-US" sz="2400">
                <a:latin typeface="+mj-ea"/>
                <a:ea typeface="+mj-ea"/>
              </a:rPr>
              <a:t>소비자</a:t>
            </a:r>
            <a:endParaRPr sz="2400">
              <a:latin typeface="+mj-ea"/>
              <a:ea typeface="+mj-ea"/>
            </a:endParaRPr>
          </a:p>
        </p:txBody>
      </p:sp>
      <p:pic>
        <p:nvPicPr>
          <p:cNvPr id="20" name="그림 19">
            <a:extLst>
              <a:ext uri="{FF2B5EF4-FFF2-40B4-BE49-F238E27FC236}">
                <a16:creationId xmlns:a16="http://schemas.microsoft.com/office/drawing/2014/main" id="{F2BF289E-170B-4FE1-B140-3C8FFE0D6F06}"/>
              </a:ext>
            </a:extLst>
          </p:cNvPr>
          <p:cNvPicPr>
            <a:picLocks noChangeAspect="1"/>
          </p:cNvPicPr>
          <p:nvPr/>
        </p:nvPicPr>
        <p:blipFill rotWithShape="1">
          <a:blip r:embed="rId4"/>
          <a:srcRect r="4542" b="29049"/>
          <a:stretch/>
        </p:blipFill>
        <p:spPr>
          <a:xfrm>
            <a:off x="1821194" y="1273045"/>
            <a:ext cx="6022961" cy="5069108"/>
          </a:xfrm>
          <a:prstGeom prst="rect">
            <a:avLst/>
          </a:prstGeom>
          <a:effectLst>
            <a:outerShdw blurRad="292100" dist="139700" dir="2700000" algn="ctr" rotWithShape="0">
              <a:srgbClr val="000000">
                <a:alpha val="65000"/>
              </a:srgbClr>
            </a:outerShdw>
          </a:effectLst>
        </p:spPr>
      </p:pic>
      <p:sp>
        <p:nvSpPr>
          <p:cNvPr id="21" name="Shape 126">
            <a:extLst>
              <a:ext uri="{FF2B5EF4-FFF2-40B4-BE49-F238E27FC236}">
                <a16:creationId xmlns:a16="http://schemas.microsoft.com/office/drawing/2014/main" id="{50AA6302-FBE6-431C-BB49-1071D2187738}"/>
              </a:ext>
            </a:extLst>
          </p:cNvPr>
          <p:cNvSpPr/>
          <p:nvPr/>
        </p:nvSpPr>
        <p:spPr>
          <a:xfrm>
            <a:off x="12931543" y="2227420"/>
            <a:ext cx="11132602" cy="8973491"/>
          </a:xfrm>
          <a:prstGeom prst="rect">
            <a:avLst/>
          </a:prstGeom>
          <a:solidFill>
            <a:srgbClr val="FFFFFF"/>
          </a:solidFill>
          <a:ln w="12700">
            <a:miter lim="400000"/>
          </a:ln>
          <a:effectLst>
            <a:outerShdw blurRad="342900" dist="111192" dir="3484869" rotWithShape="0">
              <a:srgbClr val="000000">
                <a:alpha val="50000"/>
              </a:srgbClr>
            </a:outerShdw>
          </a:effectLst>
        </p:spPr>
        <p:txBody>
          <a:bodyPr lIns="71437" tIns="71437" rIns="71437" bIns="71437" anchor="ctr"/>
          <a:lstStyle/>
          <a:p>
            <a:pPr>
              <a:defRPr sz="3200">
                <a:solidFill>
                  <a:srgbClr val="FFFFFF"/>
                </a:solidFill>
              </a:defRPr>
            </a:pPr>
            <a:endParaRPr lang="ko-KR" altLang="en-US"/>
          </a:p>
        </p:txBody>
      </p:sp>
      <p:sp>
        <p:nvSpPr>
          <p:cNvPr id="22" name="Shape 128">
            <a:extLst>
              <a:ext uri="{FF2B5EF4-FFF2-40B4-BE49-F238E27FC236}">
                <a16:creationId xmlns:a16="http://schemas.microsoft.com/office/drawing/2014/main" id="{85D95A1A-33EE-4481-A823-0F34B32FE6C4}"/>
              </a:ext>
            </a:extLst>
          </p:cNvPr>
          <p:cNvSpPr/>
          <p:nvPr/>
        </p:nvSpPr>
        <p:spPr>
          <a:xfrm flipH="1" flipV="1">
            <a:off x="14036129" y="10278242"/>
            <a:ext cx="8923430" cy="1"/>
          </a:xfrm>
          <a:prstGeom prst="line">
            <a:avLst/>
          </a:prstGeom>
          <a:ln w="38100">
            <a:solidFill>
              <a:srgbClr val="C5969B"/>
            </a:solidFill>
            <a:miter lim="400000"/>
          </a:ln>
        </p:spPr>
        <p:txBody>
          <a:bodyPr lIns="71437" tIns="71437" rIns="71437" bIns="71437" anchor="ctr"/>
          <a:lstStyle/>
          <a:p>
            <a:pPr>
              <a:defRPr sz="3200"/>
            </a:pPr>
            <a:endParaRPr lang="ko-KR" altLang="en-US"/>
          </a:p>
        </p:txBody>
      </p:sp>
      <p:sp>
        <p:nvSpPr>
          <p:cNvPr id="23" name="Shape 129">
            <a:extLst>
              <a:ext uri="{FF2B5EF4-FFF2-40B4-BE49-F238E27FC236}">
                <a16:creationId xmlns:a16="http://schemas.microsoft.com/office/drawing/2014/main" id="{BD3611CC-CB45-49D6-9F0B-02642F172F29}"/>
              </a:ext>
            </a:extLst>
          </p:cNvPr>
          <p:cNvSpPr/>
          <p:nvPr/>
        </p:nvSpPr>
        <p:spPr>
          <a:xfrm flipH="1" flipV="1">
            <a:off x="14036129" y="3161752"/>
            <a:ext cx="8923430" cy="1"/>
          </a:xfrm>
          <a:prstGeom prst="line">
            <a:avLst/>
          </a:prstGeom>
          <a:ln w="38100">
            <a:solidFill>
              <a:srgbClr val="C5969B"/>
            </a:solidFill>
            <a:miter lim="400000"/>
          </a:ln>
        </p:spPr>
        <p:txBody>
          <a:bodyPr lIns="71437" tIns="71437" rIns="71437" bIns="71437" anchor="ctr"/>
          <a:lstStyle/>
          <a:p>
            <a:pPr>
              <a:defRPr sz="3200"/>
            </a:pPr>
            <a:endParaRPr lang="ko-KR" altLang="en-US"/>
          </a:p>
        </p:txBody>
      </p:sp>
      <p:grpSp>
        <p:nvGrpSpPr>
          <p:cNvPr id="24" name="Group 133">
            <a:extLst>
              <a:ext uri="{FF2B5EF4-FFF2-40B4-BE49-F238E27FC236}">
                <a16:creationId xmlns:a16="http://schemas.microsoft.com/office/drawing/2014/main" id="{31121F36-2EE2-4C82-82A8-0A41DE03941C}"/>
              </a:ext>
            </a:extLst>
          </p:cNvPr>
          <p:cNvGrpSpPr/>
          <p:nvPr/>
        </p:nvGrpSpPr>
        <p:grpSpPr>
          <a:xfrm>
            <a:off x="14897063" y="3887392"/>
            <a:ext cx="7425187" cy="1527997"/>
            <a:chOff x="77897" y="0"/>
            <a:chExt cx="7425185" cy="1527997"/>
          </a:xfrm>
        </p:grpSpPr>
        <p:sp>
          <p:nvSpPr>
            <p:cNvPr id="25" name="Shape 130">
              <a:extLst>
                <a:ext uri="{FF2B5EF4-FFF2-40B4-BE49-F238E27FC236}">
                  <a16:creationId xmlns:a16="http://schemas.microsoft.com/office/drawing/2014/main" id="{428777A1-726B-408E-B69F-848B9599BF81}"/>
                </a:ext>
              </a:extLst>
            </p:cNvPr>
            <p:cNvSpPr/>
            <p:nvPr/>
          </p:nvSpPr>
          <p:spPr>
            <a:xfrm>
              <a:off x="77897" y="90588"/>
              <a:ext cx="7425185" cy="143740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71437" tIns="71437" rIns="71437" bIns="71437" numCol="1" anchor="b">
              <a:normAutofit/>
            </a:bodyPr>
            <a:lstStyle>
              <a:lvl1pPr defTabSz="377904">
                <a:defRPr sz="6946" i="1" spc="138">
                  <a:latin typeface="Didot"/>
                  <a:ea typeface="Didot"/>
                  <a:cs typeface="Didot"/>
                  <a:sym typeface="Didot"/>
                </a:defRPr>
              </a:lvl1pPr>
            </a:lstStyle>
            <a:p>
              <a:r>
                <a:rPr lang="ko-KR" altLang="en-US" sz="4000">
                  <a:latin typeface="+mn-ea"/>
                  <a:ea typeface="+mn-ea"/>
                </a:rPr>
                <a:t>서울시 음식점 정보 데이터</a:t>
              </a:r>
            </a:p>
          </p:txBody>
        </p:sp>
        <p:sp>
          <p:nvSpPr>
            <p:cNvPr id="26" name="Shape 131">
              <a:extLst>
                <a:ext uri="{FF2B5EF4-FFF2-40B4-BE49-F238E27FC236}">
                  <a16:creationId xmlns:a16="http://schemas.microsoft.com/office/drawing/2014/main" id="{380E17A0-5DDC-4A8F-8B31-9CEB59067F28}"/>
                </a:ext>
              </a:extLst>
            </p:cNvPr>
            <p:cNvSpPr/>
            <p:nvPr/>
          </p:nvSpPr>
          <p:spPr>
            <a:xfrm>
              <a:off x="1312977" y="0"/>
              <a:ext cx="4941561" cy="770314"/>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71437" tIns="71437" rIns="71437" bIns="71437" numCol="1" anchor="b">
              <a:normAutofit/>
            </a:bodyPr>
            <a:lstStyle>
              <a:lvl1pPr>
                <a:defRPr sz="3000" spc="59">
                  <a:solidFill>
                    <a:srgbClr val="C5969B"/>
                  </a:solidFill>
                  <a:latin typeface="Didot"/>
                  <a:ea typeface="Didot"/>
                  <a:cs typeface="Didot"/>
                  <a:sym typeface="Didot"/>
                </a:defRPr>
              </a:lvl1pPr>
            </a:lstStyle>
            <a:p>
              <a:r>
                <a:rPr lang="ko-KR" altLang="en-US" sz="2400">
                  <a:latin typeface="+mj-ea"/>
                  <a:ea typeface="+mj-ea"/>
                </a:rPr>
                <a:t>소비자</a:t>
              </a:r>
              <a:endParaRPr sz="2400">
                <a:latin typeface="+mj-ea"/>
                <a:ea typeface="+mj-ea"/>
              </a:endParaRPr>
            </a:p>
          </p:txBody>
        </p:sp>
      </p:grpSp>
      <p:sp>
        <p:nvSpPr>
          <p:cNvPr id="28" name="TextBox 27">
            <a:extLst>
              <a:ext uri="{FF2B5EF4-FFF2-40B4-BE49-F238E27FC236}">
                <a16:creationId xmlns:a16="http://schemas.microsoft.com/office/drawing/2014/main" id="{3B954327-8AF2-4FA4-B22F-0A5C51AE51C5}"/>
              </a:ext>
            </a:extLst>
          </p:cNvPr>
          <p:cNvSpPr txBox="1"/>
          <p:nvPr/>
        </p:nvSpPr>
        <p:spPr>
          <a:xfrm>
            <a:off x="15148154" y="5473933"/>
            <a:ext cx="6699380" cy="5136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lang="en-US" altLang="ko-KR" sz="2400">
                <a:solidFill>
                  <a:schemeClr val="bg1">
                    <a:lumMod val="50000"/>
                  </a:schemeClr>
                </a:solidFill>
              </a:rPr>
              <a:t>Data</a:t>
            </a:r>
            <a:r>
              <a:rPr lang="ko-KR" altLang="en-US" sz="2400">
                <a:solidFill>
                  <a:schemeClr val="bg1">
                    <a:lumMod val="50000"/>
                  </a:schemeClr>
                </a:solidFill>
              </a:rPr>
              <a:t> </a:t>
            </a:r>
            <a:r>
              <a:rPr lang="en-US" altLang="ko-KR" sz="2400">
                <a:solidFill>
                  <a:schemeClr val="bg1">
                    <a:lumMod val="50000"/>
                  </a:schemeClr>
                </a:solidFill>
              </a:rPr>
              <a:t>Size</a:t>
            </a:r>
            <a:r>
              <a:rPr lang="ko-KR" altLang="en-US" sz="2400">
                <a:solidFill>
                  <a:schemeClr val="bg1">
                    <a:lumMod val="50000"/>
                  </a:schemeClr>
                </a:solidFill>
              </a:rPr>
              <a:t> </a:t>
            </a:r>
            <a:r>
              <a:rPr lang="en-US" altLang="ko-KR" sz="2400">
                <a:solidFill>
                  <a:schemeClr val="bg1">
                    <a:lumMod val="50000"/>
                  </a:schemeClr>
                </a:solidFill>
              </a:rPr>
              <a:t>:</a:t>
            </a:r>
            <a:r>
              <a:rPr lang="ko-KR" altLang="en-US" sz="2400">
                <a:solidFill>
                  <a:schemeClr val="bg1">
                    <a:lumMod val="50000"/>
                  </a:schemeClr>
                </a:solidFill>
              </a:rPr>
              <a:t> </a:t>
            </a:r>
            <a:r>
              <a:rPr lang="en-US" altLang="ko-KR" sz="2400">
                <a:solidFill>
                  <a:schemeClr val="bg1">
                    <a:lumMod val="50000"/>
                  </a:schemeClr>
                </a:solidFill>
              </a:rPr>
              <a:t>128,792</a:t>
            </a:r>
            <a:r>
              <a:rPr lang="ko-KR" altLang="en-US" sz="2400">
                <a:solidFill>
                  <a:schemeClr val="bg1">
                    <a:lumMod val="50000"/>
                  </a:schemeClr>
                </a:solidFill>
              </a:rPr>
              <a:t>개</a:t>
            </a:r>
            <a:endParaRPr kumimoji="0" lang="ko-KR" altLang="en-US" sz="2400" b="0" i="0" u="none" strike="noStrike" cap="none" spc="0" normalizeH="0" baseline="0">
              <a:ln>
                <a:noFill/>
              </a:ln>
              <a:solidFill>
                <a:schemeClr val="bg1">
                  <a:lumMod val="50000"/>
                </a:schemeClr>
              </a:solidFill>
              <a:effectLst/>
              <a:uFillTx/>
              <a:latin typeface="+mn-lt"/>
              <a:ea typeface="+mn-ea"/>
              <a:cs typeface="+mn-cs"/>
              <a:sym typeface="Helvetica Light"/>
            </a:endParaRPr>
          </a:p>
        </p:txBody>
      </p:sp>
      <p:sp>
        <p:nvSpPr>
          <p:cNvPr id="73" name="TextBox 72">
            <a:extLst>
              <a:ext uri="{FF2B5EF4-FFF2-40B4-BE49-F238E27FC236}">
                <a16:creationId xmlns:a16="http://schemas.microsoft.com/office/drawing/2014/main" id="{8F7B3165-52CD-4BCA-8574-730097C8FE20}"/>
              </a:ext>
            </a:extLst>
          </p:cNvPr>
          <p:cNvSpPr txBox="1"/>
          <p:nvPr/>
        </p:nvSpPr>
        <p:spPr>
          <a:xfrm>
            <a:off x="14670053" y="5909735"/>
            <a:ext cx="8143479" cy="88293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lang="ko-KR" altLang="en-US" sz="2400" dirty="0">
                <a:solidFill>
                  <a:schemeClr val="tx1">
                    <a:lumMod val="50000"/>
                    <a:lumOff val="50000"/>
                  </a:schemeClr>
                </a:solidFill>
              </a:rPr>
              <a:t>데이터 수집 목적 </a:t>
            </a:r>
            <a:r>
              <a:rPr lang="en-US" altLang="ko-KR" sz="2400" dirty="0">
                <a:solidFill>
                  <a:schemeClr val="tx1">
                    <a:lumMod val="50000"/>
                    <a:lumOff val="50000"/>
                  </a:schemeClr>
                </a:solidFill>
              </a:rPr>
              <a:t>: </a:t>
            </a:r>
            <a:r>
              <a:rPr lang="ko-KR" altLang="en-US" sz="2400" dirty="0">
                <a:solidFill>
                  <a:schemeClr val="tx1">
                    <a:lumMod val="50000"/>
                    <a:lumOff val="50000"/>
                  </a:schemeClr>
                </a:solidFill>
              </a:rPr>
              <a:t>각 음식점 마다의 </a:t>
            </a:r>
            <a:r>
              <a:rPr lang="ko-KR" altLang="en-US" sz="2400" dirty="0" err="1">
                <a:solidFill>
                  <a:schemeClr val="tx1">
                    <a:lumMod val="50000"/>
                    <a:lumOff val="50000"/>
                  </a:schemeClr>
                </a:solidFill>
              </a:rPr>
              <a:t>피드를</a:t>
            </a:r>
            <a:r>
              <a:rPr lang="ko-KR" altLang="en-US" sz="2400" dirty="0">
                <a:solidFill>
                  <a:schemeClr val="tx1">
                    <a:lumMod val="50000"/>
                    <a:lumOff val="50000"/>
                  </a:schemeClr>
                </a:solidFill>
              </a:rPr>
              <a:t> 통해서 유저에게 비슷한 음식점을 추천하기 위해서 </a:t>
            </a:r>
            <a:endParaRPr kumimoji="0" lang="ko-KR" altLang="en-US" sz="2400" b="0" i="0" u="none" strike="noStrike" cap="none" spc="0" normalizeH="0" baseline="0" dirty="0">
              <a:ln>
                <a:noFill/>
              </a:ln>
              <a:solidFill>
                <a:schemeClr val="tx1">
                  <a:lumMod val="50000"/>
                  <a:lumOff val="50000"/>
                </a:schemeClr>
              </a:solidFill>
              <a:effectLst/>
              <a:uFillTx/>
              <a:latin typeface="+mn-lt"/>
              <a:ea typeface="+mn-ea"/>
              <a:cs typeface="+mn-cs"/>
              <a:sym typeface="Helvetica Light"/>
            </a:endParaRPr>
          </a:p>
        </p:txBody>
      </p:sp>
      <p:sp>
        <p:nvSpPr>
          <p:cNvPr id="74" name="TextBox 73">
            <a:extLst>
              <a:ext uri="{FF2B5EF4-FFF2-40B4-BE49-F238E27FC236}">
                <a16:creationId xmlns:a16="http://schemas.microsoft.com/office/drawing/2014/main" id="{F9FA0581-B513-43B3-B9C5-146D875F1E4C}"/>
              </a:ext>
            </a:extLst>
          </p:cNvPr>
          <p:cNvSpPr txBox="1"/>
          <p:nvPr/>
        </p:nvSpPr>
        <p:spPr>
          <a:xfrm>
            <a:off x="14637721" y="7386684"/>
            <a:ext cx="8143479" cy="88293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l" defTabSz="821531" rtl="0" fontAlgn="auto" latinLnBrk="0" hangingPunct="0">
              <a:lnSpc>
                <a:spcPct val="100000"/>
              </a:lnSpc>
              <a:spcBef>
                <a:spcPts val="0"/>
              </a:spcBef>
              <a:spcAft>
                <a:spcPts val="0"/>
              </a:spcAft>
              <a:buClrTx/>
              <a:buSzTx/>
              <a:buFontTx/>
              <a:buNone/>
              <a:tabLst/>
            </a:pPr>
            <a:r>
              <a:rPr kumimoji="0" lang="ko-KR" altLang="en-US" sz="2400" b="0" i="0" u="none" strike="noStrike" cap="none" spc="0" normalizeH="0" baseline="0" dirty="0" err="1">
                <a:ln>
                  <a:noFill/>
                </a:ln>
                <a:solidFill>
                  <a:schemeClr val="tx1"/>
                </a:solidFill>
                <a:effectLst/>
                <a:uFillTx/>
                <a:latin typeface="+mn-lt"/>
                <a:ea typeface="+mn-ea"/>
                <a:cs typeface="+mn-cs"/>
                <a:sym typeface="Helvetica Light"/>
              </a:rPr>
              <a:t>전처리</a:t>
            </a:r>
            <a:r>
              <a:rPr kumimoji="0" lang="ko-KR" altLang="en-US" sz="2400" b="0" i="0" u="none" strike="noStrike" cap="none" spc="0" normalizeH="0" baseline="0" dirty="0">
                <a:ln>
                  <a:noFill/>
                </a:ln>
                <a:solidFill>
                  <a:schemeClr val="tx1"/>
                </a:solidFill>
                <a:effectLst/>
                <a:uFillTx/>
                <a:latin typeface="+mn-lt"/>
                <a:ea typeface="+mn-ea"/>
                <a:cs typeface="+mn-cs"/>
                <a:sym typeface="Helvetica Light"/>
              </a:rPr>
              <a:t> 과정 </a:t>
            </a:r>
            <a:r>
              <a:rPr kumimoji="0" lang="en-US" altLang="ko-KR" sz="2400" b="0" i="0" u="none" strike="noStrike" cap="none" spc="0" normalizeH="0" baseline="0" dirty="0">
                <a:ln>
                  <a:noFill/>
                </a:ln>
                <a:solidFill>
                  <a:schemeClr val="tx1"/>
                </a:solidFill>
                <a:effectLst/>
                <a:uFillTx/>
                <a:latin typeface="+mn-lt"/>
                <a:ea typeface="+mn-ea"/>
                <a:cs typeface="+mn-cs"/>
                <a:sym typeface="Helvetica Light"/>
              </a:rPr>
              <a:t>: </a:t>
            </a:r>
            <a:r>
              <a:rPr lang="ko-KR" altLang="en-US" sz="2400">
                <a:solidFill>
                  <a:schemeClr val="tx1"/>
                </a:solidFill>
              </a:rPr>
              <a:t>프랜차이즈와</a:t>
            </a:r>
            <a:r>
              <a:rPr lang="ko-KR" altLang="en-US" sz="2400" dirty="0">
                <a:solidFill>
                  <a:schemeClr val="tx1"/>
                </a:solidFill>
              </a:rPr>
              <a:t> </a:t>
            </a:r>
            <a:r>
              <a:rPr lang="ko-KR" altLang="en-US" sz="2400" err="1">
                <a:solidFill>
                  <a:schemeClr val="tx1"/>
                </a:solidFill>
              </a:rPr>
              <a:t>비프랜차이즈로</a:t>
            </a:r>
            <a:r>
              <a:rPr lang="ko-KR" altLang="en-US" sz="2400">
                <a:solidFill>
                  <a:schemeClr val="tx1"/>
                </a:solidFill>
              </a:rPr>
              <a:t> </a:t>
            </a:r>
            <a:r>
              <a:rPr lang="ko-KR" altLang="en-US" sz="2400" dirty="0">
                <a:solidFill>
                  <a:schemeClr val="tx1"/>
                </a:solidFill>
              </a:rPr>
              <a:t>나눠서 분류 후에 </a:t>
            </a:r>
            <a:r>
              <a:rPr lang="ko-KR" altLang="en-US" sz="2400">
                <a:solidFill>
                  <a:schemeClr val="tx1"/>
                </a:solidFill>
              </a:rPr>
              <a:t>프랜차이즈의</a:t>
            </a:r>
            <a:r>
              <a:rPr lang="ko-KR" altLang="en-US" sz="2400" dirty="0">
                <a:solidFill>
                  <a:schemeClr val="tx1"/>
                </a:solidFill>
              </a:rPr>
              <a:t> 경우 여러 지점을 하나의 상호명으로 묶었다</a:t>
            </a:r>
            <a:r>
              <a:rPr lang="en-US" altLang="ko-KR" sz="2400" dirty="0">
                <a:solidFill>
                  <a:schemeClr val="tx1"/>
                </a:solidFill>
              </a:rPr>
              <a:t>.</a:t>
            </a:r>
            <a:endParaRPr kumimoji="0" lang="ko-KR" altLang="en-US" sz="2400" b="0" i="0" u="none" strike="noStrike" cap="none" spc="0" normalizeH="0" baseline="0" dirty="0">
              <a:ln>
                <a:noFill/>
              </a:ln>
              <a:solidFill>
                <a:schemeClr val="tx1"/>
              </a:solidFill>
              <a:effectLst/>
              <a:uFillTx/>
              <a:latin typeface="+mn-lt"/>
              <a:ea typeface="+mn-ea"/>
              <a:cs typeface="+mn-cs"/>
              <a:sym typeface="Helvetica Light"/>
            </a:endParaRPr>
          </a:p>
        </p:txBody>
      </p:sp>
      <p:grpSp>
        <p:nvGrpSpPr>
          <p:cNvPr id="10" name="그룹 9">
            <a:extLst>
              <a:ext uri="{FF2B5EF4-FFF2-40B4-BE49-F238E27FC236}">
                <a16:creationId xmlns:a16="http://schemas.microsoft.com/office/drawing/2014/main" id="{8DCE61E3-A55D-4374-B0C0-88F2119804DF}"/>
              </a:ext>
            </a:extLst>
          </p:cNvPr>
          <p:cNvGrpSpPr/>
          <p:nvPr/>
        </p:nvGrpSpPr>
        <p:grpSpPr>
          <a:xfrm>
            <a:off x="1205949" y="1273045"/>
            <a:ext cx="615245" cy="615245"/>
            <a:chOff x="1205949" y="1273045"/>
            <a:chExt cx="615245" cy="615245"/>
          </a:xfrm>
        </p:grpSpPr>
        <p:sp>
          <p:nvSpPr>
            <p:cNvPr id="6" name="타원 5">
              <a:extLst>
                <a:ext uri="{FF2B5EF4-FFF2-40B4-BE49-F238E27FC236}">
                  <a16:creationId xmlns:a16="http://schemas.microsoft.com/office/drawing/2014/main" id="{3B068759-CF65-44D9-A172-B3E46C6D6819}"/>
                </a:ext>
              </a:extLst>
            </p:cNvPr>
            <p:cNvSpPr/>
            <p:nvPr/>
          </p:nvSpPr>
          <p:spPr>
            <a:xfrm>
              <a:off x="1205949" y="1273045"/>
              <a:ext cx="615245" cy="615245"/>
            </a:xfrm>
            <a:prstGeom prst="ellipse">
              <a:avLst/>
            </a:prstGeom>
            <a:solidFill>
              <a:schemeClr val="accent6">
                <a:lumMod val="20000"/>
                <a:lumOff val="80000"/>
              </a:schemeClr>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32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9" name="TextBox 8">
              <a:extLst>
                <a:ext uri="{FF2B5EF4-FFF2-40B4-BE49-F238E27FC236}">
                  <a16:creationId xmlns:a16="http://schemas.microsoft.com/office/drawing/2014/main" id="{D82E0CFE-F72B-494B-896B-58B8EAE1663C}"/>
                </a:ext>
              </a:extLst>
            </p:cNvPr>
            <p:cNvSpPr txBox="1"/>
            <p:nvPr/>
          </p:nvSpPr>
          <p:spPr>
            <a:xfrm>
              <a:off x="1343211" y="1318000"/>
              <a:ext cx="340722" cy="5136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en-US" altLang="ko-KR" sz="2400" b="0" i="0" u="none" strike="noStrike" cap="none" spc="0" normalizeH="0" baseline="0" dirty="0">
                  <a:ln>
                    <a:noFill/>
                  </a:ln>
                  <a:solidFill>
                    <a:schemeClr val="accent6"/>
                  </a:solidFill>
                  <a:effectLst/>
                  <a:uFillTx/>
                  <a:latin typeface="+mn-lt"/>
                  <a:ea typeface="+mn-ea"/>
                  <a:cs typeface="+mn-cs"/>
                  <a:sym typeface="Helvetica Light"/>
                </a:rPr>
                <a:t>1</a:t>
              </a:r>
              <a:endParaRPr kumimoji="0" lang="ko-KR" altLang="en-US" sz="2400" b="0" i="0" u="none" strike="noStrike" cap="none" spc="0" normalizeH="0" baseline="0" dirty="0">
                <a:ln>
                  <a:noFill/>
                </a:ln>
                <a:solidFill>
                  <a:schemeClr val="accent6"/>
                </a:solidFill>
                <a:effectLst/>
                <a:uFillTx/>
                <a:latin typeface="+mn-lt"/>
                <a:ea typeface="+mn-ea"/>
                <a:cs typeface="+mn-cs"/>
                <a:sym typeface="Helvetica Light"/>
              </a:endParaRPr>
            </a:p>
          </p:txBody>
        </p:sp>
      </p:grpSp>
      <p:grpSp>
        <p:nvGrpSpPr>
          <p:cNvPr id="33" name="그룹 32">
            <a:extLst>
              <a:ext uri="{FF2B5EF4-FFF2-40B4-BE49-F238E27FC236}">
                <a16:creationId xmlns:a16="http://schemas.microsoft.com/office/drawing/2014/main" id="{75D20B40-AD5B-480C-9ACD-1790EC5B289F}"/>
              </a:ext>
            </a:extLst>
          </p:cNvPr>
          <p:cNvGrpSpPr/>
          <p:nvPr/>
        </p:nvGrpSpPr>
        <p:grpSpPr>
          <a:xfrm>
            <a:off x="7973307" y="1919797"/>
            <a:ext cx="615245" cy="615245"/>
            <a:chOff x="1205949" y="1273045"/>
            <a:chExt cx="615245" cy="615245"/>
          </a:xfrm>
        </p:grpSpPr>
        <p:sp>
          <p:nvSpPr>
            <p:cNvPr id="34" name="타원 33">
              <a:extLst>
                <a:ext uri="{FF2B5EF4-FFF2-40B4-BE49-F238E27FC236}">
                  <a16:creationId xmlns:a16="http://schemas.microsoft.com/office/drawing/2014/main" id="{7DFEF8E3-E27F-4D68-91DC-DDA408EDDE3E}"/>
                </a:ext>
              </a:extLst>
            </p:cNvPr>
            <p:cNvSpPr/>
            <p:nvPr/>
          </p:nvSpPr>
          <p:spPr>
            <a:xfrm>
              <a:off x="1205949" y="1273045"/>
              <a:ext cx="615245" cy="615245"/>
            </a:xfrm>
            <a:prstGeom prst="ellipse">
              <a:avLst/>
            </a:prstGeom>
            <a:solidFill>
              <a:schemeClr val="accent6">
                <a:lumMod val="20000"/>
                <a:lumOff val="80000"/>
              </a:schemeClr>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32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35" name="TextBox 34">
              <a:extLst>
                <a:ext uri="{FF2B5EF4-FFF2-40B4-BE49-F238E27FC236}">
                  <a16:creationId xmlns:a16="http://schemas.microsoft.com/office/drawing/2014/main" id="{B850882B-0738-4D17-913D-7E29628B71B9}"/>
                </a:ext>
              </a:extLst>
            </p:cNvPr>
            <p:cNvSpPr txBox="1"/>
            <p:nvPr/>
          </p:nvSpPr>
          <p:spPr>
            <a:xfrm>
              <a:off x="1343211" y="1318000"/>
              <a:ext cx="340722" cy="5136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lang="en-US" altLang="ko-KR" sz="2400" dirty="0">
                  <a:solidFill>
                    <a:schemeClr val="accent6"/>
                  </a:solidFill>
                </a:rPr>
                <a:t>2</a:t>
              </a:r>
              <a:endParaRPr kumimoji="0" lang="ko-KR" altLang="en-US" sz="2400" b="0" i="0" u="none" strike="noStrike" cap="none" spc="0" normalizeH="0" baseline="0" dirty="0">
                <a:ln>
                  <a:noFill/>
                </a:ln>
                <a:solidFill>
                  <a:schemeClr val="accent6"/>
                </a:solidFill>
                <a:effectLst/>
                <a:uFillTx/>
                <a:latin typeface="+mn-lt"/>
                <a:ea typeface="+mn-ea"/>
                <a:cs typeface="+mn-cs"/>
                <a:sym typeface="Helvetica Light"/>
              </a:endParaRPr>
            </a:p>
          </p:txBody>
        </p:sp>
      </p:grpSp>
      <p:grpSp>
        <p:nvGrpSpPr>
          <p:cNvPr id="36" name="그룹 35">
            <a:extLst>
              <a:ext uri="{FF2B5EF4-FFF2-40B4-BE49-F238E27FC236}">
                <a16:creationId xmlns:a16="http://schemas.microsoft.com/office/drawing/2014/main" id="{E8E652FE-4900-41EC-B393-5F0DC8857C8D}"/>
              </a:ext>
            </a:extLst>
          </p:cNvPr>
          <p:cNvGrpSpPr/>
          <p:nvPr/>
        </p:nvGrpSpPr>
        <p:grpSpPr>
          <a:xfrm>
            <a:off x="1205948" y="6438123"/>
            <a:ext cx="615245" cy="615245"/>
            <a:chOff x="1205949" y="1273045"/>
            <a:chExt cx="615245" cy="615245"/>
          </a:xfrm>
        </p:grpSpPr>
        <p:sp>
          <p:nvSpPr>
            <p:cNvPr id="37" name="타원 36">
              <a:extLst>
                <a:ext uri="{FF2B5EF4-FFF2-40B4-BE49-F238E27FC236}">
                  <a16:creationId xmlns:a16="http://schemas.microsoft.com/office/drawing/2014/main" id="{F6E27576-DCE4-4764-A657-B2AE7FD13786}"/>
                </a:ext>
              </a:extLst>
            </p:cNvPr>
            <p:cNvSpPr/>
            <p:nvPr/>
          </p:nvSpPr>
          <p:spPr>
            <a:xfrm>
              <a:off x="1205949" y="1273045"/>
              <a:ext cx="615245" cy="615245"/>
            </a:xfrm>
            <a:prstGeom prst="ellipse">
              <a:avLst/>
            </a:prstGeom>
            <a:solidFill>
              <a:schemeClr val="accent6">
                <a:lumMod val="20000"/>
                <a:lumOff val="80000"/>
              </a:schemeClr>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32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38" name="TextBox 37">
              <a:extLst>
                <a:ext uri="{FF2B5EF4-FFF2-40B4-BE49-F238E27FC236}">
                  <a16:creationId xmlns:a16="http://schemas.microsoft.com/office/drawing/2014/main" id="{DDCF70B9-0416-43A6-AD72-3052C17DBC7D}"/>
                </a:ext>
              </a:extLst>
            </p:cNvPr>
            <p:cNvSpPr txBox="1"/>
            <p:nvPr/>
          </p:nvSpPr>
          <p:spPr>
            <a:xfrm>
              <a:off x="1343211" y="1318000"/>
              <a:ext cx="340722" cy="5136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lang="en-US" altLang="ko-KR" sz="2400" dirty="0">
                  <a:solidFill>
                    <a:schemeClr val="accent6"/>
                  </a:solidFill>
                </a:rPr>
                <a:t>3</a:t>
              </a:r>
              <a:endParaRPr kumimoji="0" lang="ko-KR" altLang="en-US" sz="2400" b="0" i="0" u="none" strike="noStrike" cap="none" spc="0" normalizeH="0" baseline="0" dirty="0">
                <a:ln>
                  <a:noFill/>
                </a:ln>
                <a:solidFill>
                  <a:schemeClr val="accent6"/>
                </a:solidFill>
                <a:effectLst/>
                <a:uFillTx/>
                <a:latin typeface="+mn-lt"/>
                <a:ea typeface="+mn-ea"/>
                <a:cs typeface="+mn-cs"/>
                <a:sym typeface="Helvetica Light"/>
              </a:endParaRPr>
            </a:p>
          </p:txBody>
        </p:sp>
      </p:grpSp>
      <p:grpSp>
        <p:nvGrpSpPr>
          <p:cNvPr id="43" name="그룹 42">
            <a:extLst>
              <a:ext uri="{FF2B5EF4-FFF2-40B4-BE49-F238E27FC236}">
                <a16:creationId xmlns:a16="http://schemas.microsoft.com/office/drawing/2014/main" id="{2D14A8D1-06E4-4CB0-AE3B-6EC373243783}"/>
              </a:ext>
            </a:extLst>
          </p:cNvPr>
          <p:cNvGrpSpPr/>
          <p:nvPr/>
        </p:nvGrpSpPr>
        <p:grpSpPr>
          <a:xfrm>
            <a:off x="8280929" y="7212905"/>
            <a:ext cx="615245" cy="615245"/>
            <a:chOff x="1205949" y="1273045"/>
            <a:chExt cx="615245" cy="615245"/>
          </a:xfrm>
        </p:grpSpPr>
        <p:sp>
          <p:nvSpPr>
            <p:cNvPr id="47" name="타원 46">
              <a:extLst>
                <a:ext uri="{FF2B5EF4-FFF2-40B4-BE49-F238E27FC236}">
                  <a16:creationId xmlns:a16="http://schemas.microsoft.com/office/drawing/2014/main" id="{1CF6E0BA-018A-4CA0-A5E9-FDE653379351}"/>
                </a:ext>
              </a:extLst>
            </p:cNvPr>
            <p:cNvSpPr/>
            <p:nvPr/>
          </p:nvSpPr>
          <p:spPr>
            <a:xfrm>
              <a:off x="1205949" y="1273045"/>
              <a:ext cx="615245" cy="615245"/>
            </a:xfrm>
            <a:prstGeom prst="ellipse">
              <a:avLst/>
            </a:prstGeom>
            <a:solidFill>
              <a:schemeClr val="accent6">
                <a:lumMod val="20000"/>
                <a:lumOff val="80000"/>
              </a:schemeClr>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32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48" name="TextBox 47">
              <a:extLst>
                <a:ext uri="{FF2B5EF4-FFF2-40B4-BE49-F238E27FC236}">
                  <a16:creationId xmlns:a16="http://schemas.microsoft.com/office/drawing/2014/main" id="{DBEA260F-5FD6-4038-B0F5-2576716981BF}"/>
                </a:ext>
              </a:extLst>
            </p:cNvPr>
            <p:cNvSpPr txBox="1"/>
            <p:nvPr/>
          </p:nvSpPr>
          <p:spPr>
            <a:xfrm>
              <a:off x="1343211" y="1318000"/>
              <a:ext cx="340722" cy="5136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en-US" altLang="ko-KR" sz="2400" b="0" i="0" u="none" strike="noStrike" cap="none" spc="0" normalizeH="0" baseline="0" dirty="0">
                  <a:ln>
                    <a:noFill/>
                  </a:ln>
                  <a:solidFill>
                    <a:schemeClr val="accent6"/>
                  </a:solidFill>
                  <a:effectLst/>
                  <a:uFillTx/>
                  <a:latin typeface="+mn-lt"/>
                  <a:ea typeface="+mn-ea"/>
                  <a:cs typeface="+mn-cs"/>
                  <a:sym typeface="Helvetica Light"/>
                </a:rPr>
                <a:t>1</a:t>
              </a:r>
              <a:endParaRPr kumimoji="0" lang="ko-KR" altLang="en-US" sz="2400" b="0" i="0" u="none" strike="noStrike" cap="none" spc="0" normalizeH="0" baseline="0" dirty="0">
                <a:ln>
                  <a:noFill/>
                </a:ln>
                <a:solidFill>
                  <a:schemeClr val="accent6"/>
                </a:solidFill>
                <a:effectLst/>
                <a:uFillTx/>
                <a:latin typeface="+mn-lt"/>
                <a:ea typeface="+mn-ea"/>
                <a:cs typeface="+mn-cs"/>
                <a:sym typeface="Helvetica Light"/>
              </a:endParaRPr>
            </a:p>
          </p:txBody>
        </p:sp>
      </p:grpSp>
      <p:grpSp>
        <p:nvGrpSpPr>
          <p:cNvPr id="49" name="그룹 48">
            <a:extLst>
              <a:ext uri="{FF2B5EF4-FFF2-40B4-BE49-F238E27FC236}">
                <a16:creationId xmlns:a16="http://schemas.microsoft.com/office/drawing/2014/main" id="{DD285DE5-C273-4365-8BAF-86F29A0C041E}"/>
              </a:ext>
            </a:extLst>
          </p:cNvPr>
          <p:cNvGrpSpPr/>
          <p:nvPr/>
        </p:nvGrpSpPr>
        <p:grpSpPr>
          <a:xfrm>
            <a:off x="8280928" y="8449604"/>
            <a:ext cx="615245" cy="615245"/>
            <a:chOff x="1205949" y="1273045"/>
            <a:chExt cx="615245" cy="615245"/>
          </a:xfrm>
        </p:grpSpPr>
        <p:sp>
          <p:nvSpPr>
            <p:cNvPr id="51" name="타원 50">
              <a:extLst>
                <a:ext uri="{FF2B5EF4-FFF2-40B4-BE49-F238E27FC236}">
                  <a16:creationId xmlns:a16="http://schemas.microsoft.com/office/drawing/2014/main" id="{0CB6B4A0-1F14-48C8-BD97-2AFB539AE362}"/>
                </a:ext>
              </a:extLst>
            </p:cNvPr>
            <p:cNvSpPr/>
            <p:nvPr/>
          </p:nvSpPr>
          <p:spPr>
            <a:xfrm>
              <a:off x="1205949" y="1273045"/>
              <a:ext cx="615245" cy="615245"/>
            </a:xfrm>
            <a:prstGeom prst="ellipse">
              <a:avLst/>
            </a:prstGeom>
            <a:solidFill>
              <a:schemeClr val="accent6">
                <a:lumMod val="20000"/>
                <a:lumOff val="80000"/>
              </a:schemeClr>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32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53" name="TextBox 52">
              <a:extLst>
                <a:ext uri="{FF2B5EF4-FFF2-40B4-BE49-F238E27FC236}">
                  <a16:creationId xmlns:a16="http://schemas.microsoft.com/office/drawing/2014/main" id="{70AE7E59-EA9C-4369-B50E-9189B1D8C42E}"/>
                </a:ext>
              </a:extLst>
            </p:cNvPr>
            <p:cNvSpPr txBox="1"/>
            <p:nvPr/>
          </p:nvSpPr>
          <p:spPr>
            <a:xfrm>
              <a:off x="1343211" y="1318000"/>
              <a:ext cx="340722" cy="5136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lang="en-US" altLang="ko-KR" sz="2400" dirty="0">
                  <a:solidFill>
                    <a:schemeClr val="accent6"/>
                  </a:solidFill>
                </a:rPr>
                <a:t>2</a:t>
              </a:r>
              <a:endParaRPr kumimoji="0" lang="ko-KR" altLang="en-US" sz="2400" b="0" i="0" u="none" strike="noStrike" cap="none" spc="0" normalizeH="0" baseline="0" dirty="0">
                <a:ln>
                  <a:noFill/>
                </a:ln>
                <a:solidFill>
                  <a:schemeClr val="accent6"/>
                </a:solidFill>
                <a:effectLst/>
                <a:uFillTx/>
                <a:latin typeface="+mn-lt"/>
                <a:ea typeface="+mn-ea"/>
                <a:cs typeface="+mn-cs"/>
                <a:sym typeface="Helvetica Light"/>
              </a:endParaRPr>
            </a:p>
          </p:txBody>
        </p:sp>
      </p:grpSp>
      <p:grpSp>
        <p:nvGrpSpPr>
          <p:cNvPr id="54" name="그룹 53">
            <a:extLst>
              <a:ext uri="{FF2B5EF4-FFF2-40B4-BE49-F238E27FC236}">
                <a16:creationId xmlns:a16="http://schemas.microsoft.com/office/drawing/2014/main" id="{283F11B4-3DE3-442F-A7B3-DFDEFCE325B4}"/>
              </a:ext>
            </a:extLst>
          </p:cNvPr>
          <p:cNvGrpSpPr/>
          <p:nvPr/>
        </p:nvGrpSpPr>
        <p:grpSpPr>
          <a:xfrm>
            <a:off x="8280927" y="9690704"/>
            <a:ext cx="615245" cy="615245"/>
            <a:chOff x="1205949" y="1273045"/>
            <a:chExt cx="615245" cy="615245"/>
          </a:xfrm>
        </p:grpSpPr>
        <p:sp>
          <p:nvSpPr>
            <p:cNvPr id="55" name="타원 54">
              <a:extLst>
                <a:ext uri="{FF2B5EF4-FFF2-40B4-BE49-F238E27FC236}">
                  <a16:creationId xmlns:a16="http://schemas.microsoft.com/office/drawing/2014/main" id="{86D81861-1194-4E9C-9D4F-2A4BB4434115}"/>
                </a:ext>
              </a:extLst>
            </p:cNvPr>
            <p:cNvSpPr/>
            <p:nvPr/>
          </p:nvSpPr>
          <p:spPr>
            <a:xfrm>
              <a:off x="1205949" y="1273045"/>
              <a:ext cx="615245" cy="615245"/>
            </a:xfrm>
            <a:prstGeom prst="ellipse">
              <a:avLst/>
            </a:prstGeom>
            <a:solidFill>
              <a:schemeClr val="accent6">
                <a:lumMod val="20000"/>
                <a:lumOff val="80000"/>
              </a:schemeClr>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32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57" name="TextBox 56">
              <a:extLst>
                <a:ext uri="{FF2B5EF4-FFF2-40B4-BE49-F238E27FC236}">
                  <a16:creationId xmlns:a16="http://schemas.microsoft.com/office/drawing/2014/main" id="{AA417F20-AAC6-4FDB-ABC4-C3CE88443DA2}"/>
                </a:ext>
              </a:extLst>
            </p:cNvPr>
            <p:cNvSpPr txBox="1"/>
            <p:nvPr/>
          </p:nvSpPr>
          <p:spPr>
            <a:xfrm>
              <a:off x="1343211" y="1318000"/>
              <a:ext cx="340722" cy="5136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lang="en-US" altLang="ko-KR" sz="2400" dirty="0">
                  <a:solidFill>
                    <a:schemeClr val="accent6"/>
                  </a:solidFill>
                </a:rPr>
                <a:t>3</a:t>
              </a:r>
              <a:endParaRPr kumimoji="0" lang="ko-KR" altLang="en-US" sz="2400" b="0" i="0" u="none" strike="noStrike" cap="none" spc="0" normalizeH="0" baseline="0" dirty="0">
                <a:ln>
                  <a:noFill/>
                </a:ln>
                <a:solidFill>
                  <a:schemeClr val="accent6"/>
                </a:solidFill>
                <a:effectLst/>
                <a:uFillTx/>
                <a:latin typeface="+mn-lt"/>
                <a:ea typeface="+mn-ea"/>
                <a:cs typeface="+mn-cs"/>
                <a:sym typeface="Helvetica Light"/>
              </a:endParaRPr>
            </a:p>
          </p:txBody>
        </p:sp>
      </p:grpSp>
      <p:sp>
        <p:nvSpPr>
          <p:cNvPr id="12" name="TextBox 11">
            <a:extLst>
              <a:ext uri="{FF2B5EF4-FFF2-40B4-BE49-F238E27FC236}">
                <a16:creationId xmlns:a16="http://schemas.microsoft.com/office/drawing/2014/main" id="{3546B1DF-EB77-454B-8848-1C96DE380590}"/>
              </a:ext>
            </a:extLst>
          </p:cNvPr>
          <p:cNvSpPr txBox="1"/>
          <p:nvPr/>
        </p:nvSpPr>
        <p:spPr>
          <a:xfrm>
            <a:off x="8949821" y="7257859"/>
            <a:ext cx="3189805" cy="5136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l" defTabSz="821531" rtl="0" fontAlgn="auto" latinLnBrk="0" hangingPunct="0">
              <a:lnSpc>
                <a:spcPct val="100000"/>
              </a:lnSpc>
              <a:spcBef>
                <a:spcPts val="0"/>
              </a:spcBef>
              <a:spcAft>
                <a:spcPts val="0"/>
              </a:spcAft>
              <a:buClrTx/>
              <a:buSzTx/>
              <a:buFontTx/>
              <a:buNone/>
              <a:tabLst/>
            </a:pPr>
            <a:r>
              <a:rPr kumimoji="0" lang="ko-KR" altLang="en-US" sz="2400" b="0" i="0" u="none" strike="noStrike" cap="none" spc="0" normalizeH="0" baseline="0" dirty="0">
                <a:ln>
                  <a:noFill/>
                </a:ln>
                <a:solidFill>
                  <a:schemeClr val="accent6"/>
                </a:solidFill>
                <a:effectLst/>
                <a:uFillTx/>
                <a:latin typeface="+mn-lt"/>
                <a:ea typeface="+mn-ea"/>
                <a:cs typeface="+mn-cs"/>
                <a:sym typeface="Helvetica Light"/>
              </a:rPr>
              <a:t>원본 데이터</a:t>
            </a:r>
          </a:p>
        </p:txBody>
      </p:sp>
      <p:sp>
        <p:nvSpPr>
          <p:cNvPr id="58" name="TextBox 57">
            <a:extLst>
              <a:ext uri="{FF2B5EF4-FFF2-40B4-BE49-F238E27FC236}">
                <a16:creationId xmlns:a16="http://schemas.microsoft.com/office/drawing/2014/main" id="{982F989A-C655-41A6-A752-E6E287A5F039}"/>
              </a:ext>
            </a:extLst>
          </p:cNvPr>
          <p:cNvSpPr txBox="1"/>
          <p:nvPr/>
        </p:nvSpPr>
        <p:spPr>
          <a:xfrm>
            <a:off x="8948183" y="8494558"/>
            <a:ext cx="3189805" cy="5136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l" defTabSz="821531" rtl="0" fontAlgn="auto" latinLnBrk="0" hangingPunct="0">
              <a:lnSpc>
                <a:spcPct val="100000"/>
              </a:lnSpc>
              <a:spcBef>
                <a:spcPts val="0"/>
              </a:spcBef>
              <a:spcAft>
                <a:spcPts val="0"/>
              </a:spcAft>
              <a:buClrTx/>
              <a:buSzTx/>
              <a:buFontTx/>
              <a:buNone/>
              <a:tabLst/>
            </a:pPr>
            <a:r>
              <a:rPr kumimoji="0" lang="ko-KR" altLang="en-US" sz="2400" b="0" i="0" u="none" strike="noStrike" cap="none" spc="0" normalizeH="0" baseline="0" dirty="0">
                <a:ln>
                  <a:noFill/>
                </a:ln>
                <a:solidFill>
                  <a:schemeClr val="accent6"/>
                </a:solidFill>
                <a:effectLst/>
                <a:uFillTx/>
                <a:latin typeface="+mn-lt"/>
                <a:ea typeface="+mn-ea"/>
                <a:cs typeface="+mn-cs"/>
                <a:sym typeface="Helvetica Light"/>
              </a:rPr>
              <a:t>분류된 데이터</a:t>
            </a:r>
          </a:p>
        </p:txBody>
      </p:sp>
      <p:sp>
        <p:nvSpPr>
          <p:cNvPr id="60" name="TextBox 59">
            <a:extLst>
              <a:ext uri="{FF2B5EF4-FFF2-40B4-BE49-F238E27FC236}">
                <a16:creationId xmlns:a16="http://schemas.microsoft.com/office/drawing/2014/main" id="{5B4B2416-B69F-43E4-A16A-86A25ED47F71}"/>
              </a:ext>
            </a:extLst>
          </p:cNvPr>
          <p:cNvSpPr txBox="1"/>
          <p:nvPr/>
        </p:nvSpPr>
        <p:spPr>
          <a:xfrm>
            <a:off x="8948183" y="9735659"/>
            <a:ext cx="3189805" cy="5136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l" defTabSz="821531" rtl="0" fontAlgn="auto" latinLnBrk="0" hangingPunct="0">
              <a:lnSpc>
                <a:spcPct val="100000"/>
              </a:lnSpc>
              <a:spcBef>
                <a:spcPts val="0"/>
              </a:spcBef>
              <a:spcAft>
                <a:spcPts val="0"/>
              </a:spcAft>
              <a:buClrTx/>
              <a:buSzTx/>
              <a:buFontTx/>
              <a:buNone/>
              <a:tabLst/>
            </a:pPr>
            <a:r>
              <a:rPr kumimoji="0" lang="ko-KR" altLang="en-US" sz="2400" b="0" i="0" u="none" strike="noStrike" cap="none" spc="0" normalizeH="0" baseline="0" dirty="0">
                <a:ln>
                  <a:noFill/>
                </a:ln>
                <a:solidFill>
                  <a:schemeClr val="accent6"/>
                </a:solidFill>
                <a:effectLst/>
                <a:uFillTx/>
                <a:latin typeface="+mn-lt"/>
                <a:ea typeface="+mn-ea"/>
                <a:cs typeface="+mn-cs"/>
                <a:sym typeface="Helvetica Light"/>
              </a:rPr>
              <a:t>각 지점별 데이터</a:t>
            </a:r>
          </a:p>
        </p:txBody>
      </p:sp>
    </p:spTree>
    <p:extLst>
      <p:ext uri="{BB962C8B-B14F-4D97-AF65-F5344CB8AC3E}">
        <p14:creationId xmlns:p14="http://schemas.microsoft.com/office/powerpoint/2010/main" val="388006615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Shape 125"/>
          <p:cNvSpPr/>
          <p:nvPr/>
        </p:nvSpPr>
        <p:spPr>
          <a:xfrm>
            <a:off x="2192763" y="1951735"/>
            <a:ext cx="21128211" cy="10484628"/>
          </a:xfrm>
          <a:prstGeom prst="rect">
            <a:avLst/>
          </a:prstGeom>
          <a:solidFill>
            <a:srgbClr val="C5969B"/>
          </a:solidFill>
          <a:ln w="12700">
            <a:miter lim="400000"/>
          </a:ln>
          <a:effectLst>
            <a:outerShdw blurRad="762000" dist="139322" dir="3484869" rotWithShape="0">
              <a:srgbClr val="000000">
                <a:alpha val="50000"/>
              </a:srgbClr>
            </a:outerShdw>
          </a:effectLst>
        </p:spPr>
        <p:txBody>
          <a:bodyPr lIns="71437" tIns="71437" rIns="71437" bIns="71437" anchor="ctr"/>
          <a:lstStyle/>
          <a:p>
            <a:pPr>
              <a:defRPr sz="3200">
                <a:solidFill>
                  <a:srgbClr val="FFFFFF"/>
                </a:solidFill>
              </a:defRPr>
            </a:pPr>
            <a:endParaRPr lang="ko-KR" altLang="en-US"/>
          </a:p>
        </p:txBody>
      </p:sp>
      <p:sp>
        <p:nvSpPr>
          <p:cNvPr id="126" name="Shape 126"/>
          <p:cNvSpPr/>
          <p:nvPr/>
        </p:nvSpPr>
        <p:spPr>
          <a:xfrm>
            <a:off x="1063027" y="1947505"/>
            <a:ext cx="11132602" cy="8973491"/>
          </a:xfrm>
          <a:prstGeom prst="rect">
            <a:avLst/>
          </a:prstGeom>
          <a:solidFill>
            <a:srgbClr val="FFFFFF"/>
          </a:solidFill>
          <a:ln w="12700">
            <a:miter lim="400000"/>
          </a:ln>
          <a:effectLst>
            <a:outerShdw blurRad="342900" dist="111192" dir="3484869" rotWithShape="0">
              <a:srgbClr val="000000">
                <a:alpha val="50000"/>
              </a:srgbClr>
            </a:outerShdw>
          </a:effectLst>
        </p:spPr>
        <p:txBody>
          <a:bodyPr lIns="71437" tIns="71437" rIns="71437" bIns="71437" anchor="ctr"/>
          <a:lstStyle/>
          <a:p>
            <a:pPr>
              <a:defRPr sz="3200">
                <a:solidFill>
                  <a:srgbClr val="FFFFFF"/>
                </a:solidFill>
              </a:defRPr>
            </a:pPr>
            <a:endParaRPr lang="ko-KR" altLang="en-US"/>
          </a:p>
        </p:txBody>
      </p:sp>
      <p:sp>
        <p:nvSpPr>
          <p:cNvPr id="128" name="Shape 128"/>
          <p:cNvSpPr/>
          <p:nvPr/>
        </p:nvSpPr>
        <p:spPr>
          <a:xfrm flipH="1" flipV="1">
            <a:off x="2167613" y="9998327"/>
            <a:ext cx="8923430" cy="1"/>
          </a:xfrm>
          <a:prstGeom prst="line">
            <a:avLst/>
          </a:prstGeom>
          <a:ln w="38100">
            <a:solidFill>
              <a:srgbClr val="C5969B"/>
            </a:solidFill>
            <a:miter lim="400000"/>
          </a:ln>
        </p:spPr>
        <p:txBody>
          <a:bodyPr lIns="71437" tIns="71437" rIns="71437" bIns="71437" anchor="ctr"/>
          <a:lstStyle/>
          <a:p>
            <a:pPr>
              <a:defRPr sz="3200"/>
            </a:pPr>
            <a:endParaRPr lang="ko-KR" altLang="en-US"/>
          </a:p>
        </p:txBody>
      </p:sp>
      <p:sp>
        <p:nvSpPr>
          <p:cNvPr id="129" name="Shape 129"/>
          <p:cNvSpPr/>
          <p:nvPr/>
        </p:nvSpPr>
        <p:spPr>
          <a:xfrm flipH="1" flipV="1">
            <a:off x="2167613" y="2881837"/>
            <a:ext cx="8923430" cy="1"/>
          </a:xfrm>
          <a:prstGeom prst="line">
            <a:avLst/>
          </a:prstGeom>
          <a:ln w="38100">
            <a:solidFill>
              <a:srgbClr val="C5969B"/>
            </a:solidFill>
            <a:miter lim="400000"/>
          </a:ln>
        </p:spPr>
        <p:txBody>
          <a:bodyPr lIns="71437" tIns="71437" rIns="71437" bIns="71437" anchor="ctr"/>
          <a:lstStyle/>
          <a:p>
            <a:pPr>
              <a:defRPr sz="3200"/>
            </a:pPr>
            <a:endParaRPr lang="ko-KR" altLang="en-US"/>
          </a:p>
        </p:txBody>
      </p:sp>
      <p:grpSp>
        <p:nvGrpSpPr>
          <p:cNvPr id="133" name="Group 133"/>
          <p:cNvGrpSpPr/>
          <p:nvPr/>
        </p:nvGrpSpPr>
        <p:grpSpPr>
          <a:xfrm>
            <a:off x="3028547" y="3607477"/>
            <a:ext cx="7425187" cy="1527997"/>
            <a:chOff x="77897" y="0"/>
            <a:chExt cx="7425185" cy="1527997"/>
          </a:xfrm>
        </p:grpSpPr>
        <p:sp>
          <p:nvSpPr>
            <p:cNvPr id="130" name="Shape 130"/>
            <p:cNvSpPr/>
            <p:nvPr/>
          </p:nvSpPr>
          <p:spPr>
            <a:xfrm>
              <a:off x="77897" y="90588"/>
              <a:ext cx="7425185" cy="143740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71437" tIns="71437" rIns="71437" bIns="71437" numCol="1" anchor="b">
              <a:normAutofit/>
            </a:bodyPr>
            <a:lstStyle>
              <a:lvl1pPr defTabSz="377904">
                <a:defRPr sz="6946" i="1" spc="138">
                  <a:latin typeface="Didot"/>
                  <a:ea typeface="Didot"/>
                  <a:cs typeface="Didot"/>
                  <a:sym typeface="Didot"/>
                </a:defRPr>
              </a:lvl1pPr>
            </a:lstStyle>
            <a:p>
              <a:r>
                <a:rPr lang="ko-KR" altLang="en-US" sz="4000">
                  <a:latin typeface="+mn-ea"/>
                  <a:ea typeface="+mn-ea"/>
                </a:rPr>
                <a:t>음식점 중심의 </a:t>
              </a:r>
              <a:r>
                <a:rPr lang="ko-KR" altLang="en-US" sz="4000" err="1">
                  <a:latin typeface="+mn-ea"/>
                  <a:ea typeface="+mn-ea"/>
                </a:rPr>
                <a:t>피드</a:t>
              </a:r>
              <a:r>
                <a:rPr lang="ko-KR" altLang="en-US" sz="4000">
                  <a:latin typeface="+mn-ea"/>
                  <a:ea typeface="+mn-ea"/>
                </a:rPr>
                <a:t> 데이터</a:t>
              </a:r>
            </a:p>
          </p:txBody>
        </p:sp>
        <p:sp>
          <p:nvSpPr>
            <p:cNvPr id="131" name="Shape 131"/>
            <p:cNvSpPr/>
            <p:nvPr/>
          </p:nvSpPr>
          <p:spPr>
            <a:xfrm>
              <a:off x="1312977" y="0"/>
              <a:ext cx="4941561" cy="770314"/>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71437" tIns="71437" rIns="71437" bIns="71437" numCol="1" anchor="b">
              <a:normAutofit/>
            </a:bodyPr>
            <a:lstStyle>
              <a:lvl1pPr>
                <a:defRPr sz="3000" spc="59">
                  <a:solidFill>
                    <a:srgbClr val="C5969B"/>
                  </a:solidFill>
                  <a:latin typeface="Didot"/>
                  <a:ea typeface="Didot"/>
                  <a:cs typeface="Didot"/>
                  <a:sym typeface="Didot"/>
                </a:defRPr>
              </a:lvl1pPr>
            </a:lstStyle>
            <a:p>
              <a:r>
                <a:rPr lang="ko-KR" altLang="en-US" sz="2400">
                  <a:latin typeface="+mj-ea"/>
                  <a:ea typeface="+mj-ea"/>
                </a:rPr>
                <a:t>소비자</a:t>
              </a:r>
              <a:endParaRPr sz="2400">
                <a:latin typeface="+mj-ea"/>
                <a:ea typeface="+mj-ea"/>
              </a:endParaRPr>
            </a:p>
          </p:txBody>
        </p:sp>
      </p:grpSp>
      <p:graphicFrame>
        <p:nvGraphicFramePr>
          <p:cNvPr id="2" name="표 2">
            <a:extLst>
              <a:ext uri="{FF2B5EF4-FFF2-40B4-BE49-F238E27FC236}">
                <a16:creationId xmlns:a16="http://schemas.microsoft.com/office/drawing/2014/main" id="{5C24E055-8FD4-4D5E-8654-74C293ADF92F}"/>
              </a:ext>
            </a:extLst>
          </p:cNvPr>
          <p:cNvGraphicFramePr>
            <a:graphicFrameLocks noGrp="1"/>
          </p:cNvGraphicFramePr>
          <p:nvPr>
            <p:extLst>
              <p:ext uri="{D42A27DB-BD31-4B8C-83A1-F6EECF244321}">
                <p14:modId xmlns:p14="http://schemas.microsoft.com/office/powerpoint/2010/main" val="3909058119"/>
              </p:ext>
            </p:extLst>
          </p:nvPr>
        </p:nvGraphicFramePr>
        <p:xfrm>
          <a:off x="1799826" y="5765343"/>
          <a:ext cx="9882628" cy="3202897"/>
        </p:xfrm>
        <a:graphic>
          <a:graphicData uri="http://schemas.openxmlformats.org/drawingml/2006/table">
            <a:tbl>
              <a:tblPr firstRow="1" bandRow="1">
                <a:tableStyleId>{2D5ABB26-0587-4C30-8999-92F81FD0307C}</a:tableStyleId>
              </a:tblPr>
              <a:tblGrid>
                <a:gridCol w="2470657">
                  <a:extLst>
                    <a:ext uri="{9D8B030D-6E8A-4147-A177-3AD203B41FA5}">
                      <a16:colId xmlns:a16="http://schemas.microsoft.com/office/drawing/2014/main" val="1468629026"/>
                    </a:ext>
                  </a:extLst>
                </a:gridCol>
                <a:gridCol w="2470657">
                  <a:extLst>
                    <a:ext uri="{9D8B030D-6E8A-4147-A177-3AD203B41FA5}">
                      <a16:colId xmlns:a16="http://schemas.microsoft.com/office/drawing/2014/main" val="318962554"/>
                    </a:ext>
                  </a:extLst>
                </a:gridCol>
                <a:gridCol w="2470657">
                  <a:extLst>
                    <a:ext uri="{9D8B030D-6E8A-4147-A177-3AD203B41FA5}">
                      <a16:colId xmlns:a16="http://schemas.microsoft.com/office/drawing/2014/main" val="1571613324"/>
                    </a:ext>
                  </a:extLst>
                </a:gridCol>
                <a:gridCol w="2470657">
                  <a:extLst>
                    <a:ext uri="{9D8B030D-6E8A-4147-A177-3AD203B41FA5}">
                      <a16:colId xmlns:a16="http://schemas.microsoft.com/office/drawing/2014/main" val="3884327548"/>
                    </a:ext>
                  </a:extLst>
                </a:gridCol>
              </a:tblGrid>
              <a:tr h="769314">
                <a:tc>
                  <a:txBody>
                    <a:bodyPr/>
                    <a:lstStyle/>
                    <a:p>
                      <a:pPr algn="ctr" latinLnBrk="1"/>
                      <a:r>
                        <a:rPr lang="en-US" altLang="ko-KR"/>
                        <a:t>Image</a:t>
                      </a:r>
                      <a:r>
                        <a:rPr lang="ko-KR" altLang="en-US"/>
                        <a:t> </a:t>
                      </a:r>
                      <a:r>
                        <a:rPr lang="en-US" altLang="ko-KR"/>
                        <a:t>URL</a:t>
                      </a:r>
                      <a:endParaRPr lang="ko-KR" altLang="en-US"/>
                    </a:p>
                  </a:txBody>
                  <a:tcPr anchor="ctr">
                    <a:lnL w="12700" cap="flat" cmpd="sng" algn="ctr">
                      <a:noFill/>
                      <a:prstDash val="solid"/>
                      <a:round/>
                      <a:headEnd type="none" w="med" len="med"/>
                      <a:tailEnd type="none" w="med" len="med"/>
                    </a:lnL>
                    <a:lnR w="12700" cap="flat" cmpd="sng" algn="ctr">
                      <a:solidFill>
                        <a:srgbClr val="C597A2"/>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C597A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latinLnBrk="1"/>
                      <a:r>
                        <a:rPr lang="en-US" altLang="ko-KR"/>
                        <a:t> Restaurant</a:t>
                      </a:r>
                      <a:endParaRPr lang="ko-KR" altLang="en-US"/>
                    </a:p>
                  </a:txBody>
                  <a:tcPr anchor="ctr">
                    <a:lnL w="12700" cap="flat" cmpd="sng" algn="ctr">
                      <a:solidFill>
                        <a:srgbClr val="C597A2"/>
                      </a:solidFill>
                      <a:prstDash val="solid"/>
                      <a:round/>
                      <a:headEnd type="none" w="med" len="med"/>
                      <a:tailEnd type="none" w="med" len="med"/>
                    </a:lnL>
                    <a:lnR w="12700" cap="flat" cmpd="sng" algn="ctr">
                      <a:solidFill>
                        <a:srgbClr val="C597A2"/>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C597A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latinLnBrk="1"/>
                      <a:r>
                        <a:rPr lang="en-US" altLang="ko-KR"/>
                        <a:t>HashTag</a:t>
                      </a:r>
                      <a:endParaRPr lang="ko-KR" altLang="en-US"/>
                    </a:p>
                  </a:txBody>
                  <a:tcPr anchor="ctr">
                    <a:lnL w="12700" cap="flat" cmpd="sng" algn="ctr">
                      <a:solidFill>
                        <a:srgbClr val="C597A2"/>
                      </a:solidFill>
                      <a:prstDash val="solid"/>
                      <a:round/>
                      <a:headEnd type="none" w="med" len="med"/>
                      <a:tailEnd type="none" w="med" len="med"/>
                    </a:lnL>
                    <a:lnR w="12700" cap="flat" cmpd="sng" algn="ctr">
                      <a:solidFill>
                        <a:srgbClr val="C597A2"/>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C597A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latinLnBrk="1"/>
                      <a:r>
                        <a:rPr lang="en-US" altLang="ko-KR"/>
                        <a:t>Like_reply</a:t>
                      </a:r>
                      <a:endParaRPr lang="ko-KR" altLang="en-US"/>
                    </a:p>
                  </a:txBody>
                  <a:tcPr anchor="ctr">
                    <a:lnL w="12700" cap="flat" cmpd="sng" algn="ctr">
                      <a:solidFill>
                        <a:srgbClr val="C597A2"/>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C597A2"/>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55496494"/>
                  </a:ext>
                </a:extLst>
              </a:tr>
              <a:tr h="2433583">
                <a:tc>
                  <a:txBody>
                    <a:bodyPr/>
                    <a:lstStyle/>
                    <a:p>
                      <a:pPr algn="ctr" latinLnBrk="1"/>
                      <a:r>
                        <a:rPr lang="ko-KR" altLang="en-US"/>
                        <a:t>피드 음식사진</a:t>
                      </a:r>
                    </a:p>
                  </a:txBody>
                  <a:tcPr anchor="ctr">
                    <a:lnL w="12700" cap="flat" cmpd="sng" algn="ctr">
                      <a:noFill/>
                      <a:prstDash val="solid"/>
                      <a:round/>
                      <a:headEnd type="none" w="med" len="med"/>
                      <a:tailEnd type="none" w="med" len="med"/>
                    </a:lnL>
                    <a:lnR w="12700" cap="flat" cmpd="sng" algn="ctr">
                      <a:solidFill>
                        <a:srgbClr val="C597A2"/>
                      </a:solidFill>
                      <a:prstDash val="solid"/>
                      <a:round/>
                      <a:headEnd type="none" w="med" len="med"/>
                      <a:tailEnd type="none" w="med" len="med"/>
                    </a:lnR>
                    <a:lnT w="12700" cap="flat" cmpd="sng" algn="ctr">
                      <a:solidFill>
                        <a:srgbClr val="C597A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latinLnBrk="1"/>
                      <a:r>
                        <a:rPr lang="ko-KR" altLang="en-US"/>
                        <a:t>음식점 이름</a:t>
                      </a:r>
                    </a:p>
                  </a:txBody>
                  <a:tcPr anchor="ctr">
                    <a:lnL w="12700" cap="flat" cmpd="sng" algn="ctr">
                      <a:solidFill>
                        <a:srgbClr val="C597A2"/>
                      </a:solidFill>
                      <a:prstDash val="solid"/>
                      <a:round/>
                      <a:headEnd type="none" w="med" len="med"/>
                      <a:tailEnd type="none" w="med" len="med"/>
                    </a:lnL>
                    <a:lnR w="12700" cap="flat" cmpd="sng" algn="ctr">
                      <a:solidFill>
                        <a:srgbClr val="C597A2"/>
                      </a:solidFill>
                      <a:prstDash val="solid"/>
                      <a:round/>
                      <a:headEnd type="none" w="med" len="med"/>
                      <a:tailEnd type="none" w="med" len="med"/>
                    </a:lnR>
                    <a:lnT w="12700" cap="flat" cmpd="sng" algn="ctr">
                      <a:solidFill>
                        <a:srgbClr val="C597A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latinLnBrk="1"/>
                      <a:r>
                        <a:rPr lang="ko-KR" altLang="en-US"/>
                        <a:t>피드의 해시태그</a:t>
                      </a:r>
                    </a:p>
                  </a:txBody>
                  <a:tcPr anchor="ctr">
                    <a:lnL w="12700" cap="flat" cmpd="sng" algn="ctr">
                      <a:solidFill>
                        <a:srgbClr val="C597A2"/>
                      </a:solidFill>
                      <a:prstDash val="solid"/>
                      <a:round/>
                      <a:headEnd type="none" w="med" len="med"/>
                      <a:tailEnd type="none" w="med" len="med"/>
                    </a:lnL>
                    <a:lnR w="12700" cap="flat" cmpd="sng" algn="ctr">
                      <a:solidFill>
                        <a:srgbClr val="C597A2"/>
                      </a:solidFill>
                      <a:prstDash val="solid"/>
                      <a:round/>
                      <a:headEnd type="none" w="med" len="med"/>
                      <a:tailEnd type="none" w="med" len="med"/>
                    </a:lnR>
                    <a:lnT w="12700" cap="flat" cmpd="sng" algn="ctr">
                      <a:solidFill>
                        <a:srgbClr val="C597A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latinLnBrk="1"/>
                      <a:r>
                        <a:rPr lang="ko-KR" altLang="en-US"/>
                        <a:t>해당 피드의 좋아요</a:t>
                      </a:r>
                      <a:r>
                        <a:rPr lang="en-US" altLang="ko-KR"/>
                        <a:t>, </a:t>
                      </a:r>
                      <a:r>
                        <a:rPr lang="ko-KR" altLang="en-US"/>
                        <a:t>댓글 수</a:t>
                      </a:r>
                    </a:p>
                  </a:txBody>
                  <a:tcPr anchor="ctr">
                    <a:lnL w="12700" cap="flat" cmpd="sng" algn="ctr">
                      <a:solidFill>
                        <a:srgbClr val="C597A2"/>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C597A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315884340"/>
                  </a:ext>
                </a:extLst>
              </a:tr>
            </a:tbl>
          </a:graphicData>
        </a:graphic>
      </p:graphicFrame>
      <p:sp>
        <p:nvSpPr>
          <p:cNvPr id="4" name="TextBox 3">
            <a:extLst>
              <a:ext uri="{FF2B5EF4-FFF2-40B4-BE49-F238E27FC236}">
                <a16:creationId xmlns:a16="http://schemas.microsoft.com/office/drawing/2014/main" id="{B7268453-E9DA-48F9-855A-E75CD7CB34CB}"/>
              </a:ext>
            </a:extLst>
          </p:cNvPr>
          <p:cNvSpPr txBox="1"/>
          <p:nvPr/>
        </p:nvSpPr>
        <p:spPr>
          <a:xfrm>
            <a:off x="3279638" y="5194018"/>
            <a:ext cx="6699380" cy="5136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lang="en-US" altLang="ko-KR" sz="2400" dirty="0">
                <a:solidFill>
                  <a:schemeClr val="bg1">
                    <a:lumMod val="50000"/>
                  </a:schemeClr>
                </a:solidFill>
              </a:rPr>
              <a:t>Data</a:t>
            </a:r>
            <a:r>
              <a:rPr lang="ko-KR" altLang="en-US" sz="2400" dirty="0">
                <a:solidFill>
                  <a:schemeClr val="bg1">
                    <a:lumMod val="50000"/>
                  </a:schemeClr>
                </a:solidFill>
              </a:rPr>
              <a:t> </a:t>
            </a:r>
            <a:r>
              <a:rPr lang="en-US" altLang="ko-KR" sz="2400" dirty="0">
                <a:solidFill>
                  <a:schemeClr val="bg1">
                    <a:lumMod val="50000"/>
                  </a:schemeClr>
                </a:solidFill>
              </a:rPr>
              <a:t>Size</a:t>
            </a:r>
            <a:r>
              <a:rPr lang="ko-KR" altLang="en-US" sz="2400" dirty="0">
                <a:solidFill>
                  <a:schemeClr val="bg1">
                    <a:lumMod val="50000"/>
                  </a:schemeClr>
                </a:solidFill>
              </a:rPr>
              <a:t> </a:t>
            </a:r>
            <a:r>
              <a:rPr lang="en-US" altLang="ko-KR" sz="2400" dirty="0">
                <a:solidFill>
                  <a:schemeClr val="bg1">
                    <a:lumMod val="50000"/>
                  </a:schemeClr>
                </a:solidFill>
              </a:rPr>
              <a:t>:</a:t>
            </a:r>
            <a:r>
              <a:rPr lang="ko-KR" altLang="en-US" sz="2400" dirty="0">
                <a:solidFill>
                  <a:schemeClr val="bg1">
                    <a:lumMod val="50000"/>
                  </a:schemeClr>
                </a:solidFill>
              </a:rPr>
              <a:t> </a:t>
            </a:r>
            <a:r>
              <a:rPr lang="en-US" altLang="ko-KR" sz="2400" dirty="0">
                <a:solidFill>
                  <a:schemeClr val="bg1">
                    <a:lumMod val="50000"/>
                  </a:schemeClr>
                </a:solidFill>
              </a:rPr>
              <a:t>128,792</a:t>
            </a:r>
            <a:r>
              <a:rPr lang="ko-KR" altLang="en-US" sz="2400" dirty="0">
                <a:solidFill>
                  <a:schemeClr val="bg1">
                    <a:lumMod val="50000"/>
                  </a:schemeClr>
                </a:solidFill>
              </a:rPr>
              <a:t>개</a:t>
            </a:r>
            <a:endParaRPr kumimoji="0" lang="ko-KR" altLang="en-US" sz="2400" b="0" i="0" u="none" strike="noStrike" cap="none" spc="0" normalizeH="0" baseline="0" dirty="0">
              <a:ln>
                <a:noFill/>
              </a:ln>
              <a:solidFill>
                <a:schemeClr val="bg1">
                  <a:lumMod val="50000"/>
                </a:schemeClr>
              </a:solidFill>
              <a:effectLst/>
              <a:uFillTx/>
              <a:latin typeface="+mn-lt"/>
              <a:ea typeface="+mn-ea"/>
              <a:cs typeface="+mn-cs"/>
              <a:sym typeface="Helvetica Light"/>
            </a:endParaRPr>
          </a:p>
        </p:txBody>
      </p:sp>
      <p:sp>
        <p:nvSpPr>
          <p:cNvPr id="14" name="직사각형 13">
            <a:extLst>
              <a:ext uri="{FF2B5EF4-FFF2-40B4-BE49-F238E27FC236}">
                <a16:creationId xmlns:a16="http://schemas.microsoft.com/office/drawing/2014/main" id="{034FB1FC-547B-469F-ACD6-76F0248B4A43}"/>
              </a:ext>
            </a:extLst>
          </p:cNvPr>
          <p:cNvSpPr/>
          <p:nvPr/>
        </p:nvSpPr>
        <p:spPr>
          <a:xfrm>
            <a:off x="10642600" y="13202668"/>
            <a:ext cx="3114040" cy="390491"/>
          </a:xfrm>
          <a:prstGeom prst="rect">
            <a:avLst/>
          </a:prstGeom>
          <a:solidFill>
            <a:srgbClr val="C597A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1600" b="0" i="0" u="none" strike="noStrike" cap="none" spc="0" normalizeH="0" baseline="0">
              <a:ln>
                <a:noFill/>
              </a:ln>
              <a:solidFill>
                <a:srgbClr val="FFFFFF"/>
              </a:solidFill>
              <a:effectLst/>
              <a:uFillTx/>
              <a:latin typeface="+mn-lt"/>
              <a:ea typeface="+mn-ea"/>
              <a:cs typeface="+mn-cs"/>
              <a:sym typeface="Helvetica Light"/>
            </a:endParaRPr>
          </a:p>
        </p:txBody>
      </p:sp>
      <p:sp>
        <p:nvSpPr>
          <p:cNvPr id="15" name="TextBox 14">
            <a:extLst>
              <a:ext uri="{FF2B5EF4-FFF2-40B4-BE49-F238E27FC236}">
                <a16:creationId xmlns:a16="http://schemas.microsoft.com/office/drawing/2014/main" id="{DE771216-3015-42B7-A4C5-8D20087459D0}"/>
              </a:ext>
            </a:extLst>
          </p:cNvPr>
          <p:cNvSpPr txBox="1"/>
          <p:nvPr/>
        </p:nvSpPr>
        <p:spPr>
          <a:xfrm>
            <a:off x="10605263" y="13183053"/>
            <a:ext cx="3202177"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altLang="ko-KR" sz="2400">
                <a:solidFill>
                  <a:schemeClr val="bg1"/>
                </a:solidFill>
                <a:latin typeface="+mn-ea"/>
              </a:rPr>
              <a:t>2. </a:t>
            </a:r>
            <a:r>
              <a:rPr lang="ko-KR" altLang="en-US" sz="2400">
                <a:solidFill>
                  <a:schemeClr val="bg1"/>
                </a:solidFill>
                <a:latin typeface="+mn-ea"/>
              </a:rPr>
              <a:t>데이터 수집 및 </a:t>
            </a:r>
            <a:r>
              <a:rPr lang="ko-KR" altLang="en-US" sz="2400" err="1">
                <a:solidFill>
                  <a:schemeClr val="bg1"/>
                </a:solidFill>
                <a:latin typeface="+mn-ea"/>
              </a:rPr>
              <a:t>전처리</a:t>
            </a:r>
            <a:endParaRPr lang="ko-KR" altLang="en-US" sz="2400">
              <a:solidFill>
                <a:schemeClr val="bg1"/>
              </a:solidFill>
              <a:latin typeface="+mn-ea"/>
            </a:endParaRPr>
          </a:p>
        </p:txBody>
      </p:sp>
      <p:grpSp>
        <p:nvGrpSpPr>
          <p:cNvPr id="6" name="그룹 5">
            <a:extLst>
              <a:ext uri="{FF2B5EF4-FFF2-40B4-BE49-F238E27FC236}">
                <a16:creationId xmlns:a16="http://schemas.microsoft.com/office/drawing/2014/main" id="{7479F010-4D8A-412E-9232-26C60571C5BD}"/>
              </a:ext>
            </a:extLst>
          </p:cNvPr>
          <p:cNvGrpSpPr/>
          <p:nvPr/>
        </p:nvGrpSpPr>
        <p:grpSpPr>
          <a:xfrm>
            <a:off x="12182486" y="1227284"/>
            <a:ext cx="10288281" cy="10336048"/>
            <a:chOff x="12182486" y="1227284"/>
            <a:chExt cx="10288281" cy="10336048"/>
          </a:xfrm>
        </p:grpSpPr>
        <p:sp>
          <p:nvSpPr>
            <p:cNvPr id="18" name="직사각형 17">
              <a:extLst>
                <a:ext uri="{FF2B5EF4-FFF2-40B4-BE49-F238E27FC236}">
                  <a16:creationId xmlns:a16="http://schemas.microsoft.com/office/drawing/2014/main" id="{B301121F-427B-452C-AE92-E39D56C08CFF}"/>
                </a:ext>
              </a:extLst>
            </p:cNvPr>
            <p:cNvSpPr/>
            <p:nvPr/>
          </p:nvSpPr>
          <p:spPr>
            <a:xfrm>
              <a:off x="12182486" y="1227284"/>
              <a:ext cx="10288281" cy="10336048"/>
            </a:xfrm>
            <a:prstGeom prst="rect">
              <a:avLst/>
            </a:prstGeom>
            <a:solidFill>
              <a:srgbClr val="282C34"/>
            </a:solidFill>
            <a:ln w="12700" cap="flat">
              <a:noFill/>
              <a:miter lim="400000"/>
            </a:ln>
            <a:effectLst>
              <a:outerShdw blurRad="546100" dir="366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3200" b="0" i="0" u="none" strike="noStrike" cap="none" spc="0" normalizeH="0" baseline="0">
                <a:ln>
                  <a:noFill/>
                </a:ln>
                <a:solidFill>
                  <a:srgbClr val="FFFFFF"/>
                </a:solidFill>
                <a:effectLst/>
                <a:uFillTx/>
                <a:latin typeface="+mn-lt"/>
                <a:ea typeface="+mn-ea"/>
                <a:cs typeface="+mn-cs"/>
                <a:sym typeface="Helvetica Light"/>
              </a:endParaRPr>
            </a:p>
          </p:txBody>
        </p:sp>
        <p:pic>
          <p:nvPicPr>
            <p:cNvPr id="5" name="그림 4">
              <a:extLst>
                <a:ext uri="{FF2B5EF4-FFF2-40B4-BE49-F238E27FC236}">
                  <a16:creationId xmlns:a16="http://schemas.microsoft.com/office/drawing/2014/main" id="{717B7CEB-C1CA-4200-8E90-B5DB0786097E}"/>
                </a:ext>
              </a:extLst>
            </p:cNvPr>
            <p:cNvPicPr>
              <a:picLocks noChangeAspect="1"/>
            </p:cNvPicPr>
            <p:nvPr/>
          </p:nvPicPr>
          <p:blipFill>
            <a:blip r:embed="rId3"/>
            <a:stretch>
              <a:fillRect/>
            </a:stretch>
          </p:blipFill>
          <p:spPr>
            <a:xfrm>
              <a:off x="12326123" y="1278334"/>
              <a:ext cx="10032584" cy="10233947"/>
            </a:xfrm>
            <a:prstGeom prst="rect">
              <a:avLst/>
            </a:prstGeom>
          </p:spPr>
        </p:pic>
      </p:grpSp>
    </p:spTree>
    <p:extLst>
      <p:ext uri="{BB962C8B-B14F-4D97-AF65-F5344CB8AC3E}">
        <p14:creationId xmlns:p14="http://schemas.microsoft.com/office/powerpoint/2010/main" val="2992863712"/>
      </p:ext>
    </p:extLst>
  </p:cSld>
  <p:clrMapOvr>
    <a:masterClrMapping/>
  </p:clrMapOvr>
  <mc:AlternateContent xmlns:mc="http://schemas.openxmlformats.org/markup-compatibility/2006">
    <mc:Choice xmlns:p14="http://schemas.microsoft.com/office/powerpoint/2010/main" Requires="p14">
      <p:transition spd="slow" p14:dur="1500">
        <p:push dir="u"/>
      </p:transition>
    </mc:Choice>
    <mc:Fallback>
      <p:transition spd="slow">
        <p:push dir="u"/>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직사각형 15">
            <a:extLst>
              <a:ext uri="{FF2B5EF4-FFF2-40B4-BE49-F238E27FC236}">
                <a16:creationId xmlns:a16="http://schemas.microsoft.com/office/drawing/2014/main" id="{232DF60D-4FD7-4DBD-80C0-CA90DDF8031F}"/>
              </a:ext>
            </a:extLst>
          </p:cNvPr>
          <p:cNvSpPr/>
          <p:nvPr/>
        </p:nvSpPr>
        <p:spPr>
          <a:xfrm>
            <a:off x="10642600" y="13202668"/>
            <a:ext cx="3114040" cy="390491"/>
          </a:xfrm>
          <a:prstGeom prst="rect">
            <a:avLst/>
          </a:prstGeom>
          <a:solidFill>
            <a:srgbClr val="C597A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1600" b="0" i="0" u="none" strike="noStrike" cap="none" spc="0" normalizeH="0" baseline="0">
              <a:ln>
                <a:noFill/>
              </a:ln>
              <a:solidFill>
                <a:srgbClr val="FFFFFF"/>
              </a:solidFill>
              <a:effectLst/>
              <a:uFillTx/>
              <a:latin typeface="+mn-lt"/>
              <a:ea typeface="+mn-ea"/>
              <a:cs typeface="+mn-cs"/>
              <a:sym typeface="Helvetica Light"/>
            </a:endParaRPr>
          </a:p>
        </p:txBody>
      </p:sp>
      <p:sp>
        <p:nvSpPr>
          <p:cNvPr id="17" name="TextBox 16">
            <a:extLst>
              <a:ext uri="{FF2B5EF4-FFF2-40B4-BE49-F238E27FC236}">
                <a16:creationId xmlns:a16="http://schemas.microsoft.com/office/drawing/2014/main" id="{12A90976-125D-4054-862C-A2AAEA1FE216}"/>
              </a:ext>
            </a:extLst>
          </p:cNvPr>
          <p:cNvSpPr txBox="1"/>
          <p:nvPr/>
        </p:nvSpPr>
        <p:spPr>
          <a:xfrm>
            <a:off x="10605263" y="13183053"/>
            <a:ext cx="3202177"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altLang="ko-KR" sz="2400">
                <a:solidFill>
                  <a:schemeClr val="bg1"/>
                </a:solidFill>
                <a:latin typeface="+mn-ea"/>
              </a:rPr>
              <a:t>2. </a:t>
            </a:r>
            <a:r>
              <a:rPr lang="ko-KR" altLang="en-US" sz="2400">
                <a:solidFill>
                  <a:schemeClr val="bg1"/>
                </a:solidFill>
                <a:latin typeface="+mn-ea"/>
              </a:rPr>
              <a:t>데이터 수집 및 </a:t>
            </a:r>
            <a:r>
              <a:rPr lang="ko-KR" altLang="en-US" sz="2400" err="1">
                <a:solidFill>
                  <a:schemeClr val="bg1"/>
                </a:solidFill>
                <a:latin typeface="+mn-ea"/>
              </a:rPr>
              <a:t>전처리</a:t>
            </a:r>
            <a:endParaRPr lang="ko-KR" altLang="en-US" sz="2400">
              <a:solidFill>
                <a:schemeClr val="bg1"/>
              </a:solidFill>
              <a:latin typeface="+mn-ea"/>
            </a:endParaRPr>
          </a:p>
        </p:txBody>
      </p:sp>
      <p:sp>
        <p:nvSpPr>
          <p:cNvPr id="125" name="Shape 125"/>
          <p:cNvSpPr/>
          <p:nvPr/>
        </p:nvSpPr>
        <p:spPr>
          <a:xfrm>
            <a:off x="1179170" y="1191936"/>
            <a:ext cx="21128211" cy="10484628"/>
          </a:xfrm>
          <a:prstGeom prst="rect">
            <a:avLst/>
          </a:prstGeom>
          <a:solidFill>
            <a:srgbClr val="C5969B"/>
          </a:solidFill>
          <a:ln w="12700">
            <a:miter lim="400000"/>
          </a:ln>
          <a:effectLst>
            <a:outerShdw blurRad="762000" dist="139322" dir="3484869" rotWithShape="0">
              <a:srgbClr val="000000">
                <a:alpha val="50000"/>
              </a:srgbClr>
            </a:outerShdw>
          </a:effectLst>
        </p:spPr>
        <p:txBody>
          <a:bodyPr lIns="71437" tIns="71437" rIns="71437" bIns="71437" anchor="ctr"/>
          <a:lstStyle/>
          <a:p>
            <a:pPr>
              <a:defRPr sz="3200">
                <a:solidFill>
                  <a:srgbClr val="FFFFFF"/>
                </a:solidFill>
              </a:defRPr>
            </a:pPr>
            <a:endParaRPr lang="ko-KR" altLang="en-US"/>
          </a:p>
        </p:txBody>
      </p:sp>
      <p:pic>
        <p:nvPicPr>
          <p:cNvPr id="23" name="그림 22">
            <a:extLst>
              <a:ext uri="{FF2B5EF4-FFF2-40B4-BE49-F238E27FC236}">
                <a16:creationId xmlns:a16="http://schemas.microsoft.com/office/drawing/2014/main" id="{19DEFE02-6BE3-462C-B25F-E7C179FE3270}"/>
              </a:ext>
            </a:extLst>
          </p:cNvPr>
          <p:cNvPicPr>
            <a:picLocks noChangeAspect="1"/>
          </p:cNvPicPr>
          <p:nvPr/>
        </p:nvPicPr>
        <p:blipFill>
          <a:blip r:embed="rId2"/>
          <a:stretch>
            <a:fillRect/>
          </a:stretch>
        </p:blipFill>
        <p:spPr>
          <a:xfrm>
            <a:off x="1513571" y="1539850"/>
            <a:ext cx="5487166" cy="8335538"/>
          </a:xfrm>
          <a:prstGeom prst="rect">
            <a:avLst/>
          </a:prstGeom>
        </p:spPr>
      </p:pic>
      <p:grpSp>
        <p:nvGrpSpPr>
          <p:cNvPr id="41" name="그룹 40">
            <a:extLst>
              <a:ext uri="{FF2B5EF4-FFF2-40B4-BE49-F238E27FC236}">
                <a16:creationId xmlns:a16="http://schemas.microsoft.com/office/drawing/2014/main" id="{B09CDF0C-B323-48C9-98E4-2E568E4CD84A}"/>
              </a:ext>
            </a:extLst>
          </p:cNvPr>
          <p:cNvGrpSpPr/>
          <p:nvPr/>
        </p:nvGrpSpPr>
        <p:grpSpPr>
          <a:xfrm>
            <a:off x="1205949" y="1273045"/>
            <a:ext cx="615245" cy="615245"/>
            <a:chOff x="1205949" y="1273045"/>
            <a:chExt cx="615245" cy="615245"/>
          </a:xfrm>
        </p:grpSpPr>
        <p:sp>
          <p:nvSpPr>
            <p:cNvPr id="42" name="타원 41">
              <a:extLst>
                <a:ext uri="{FF2B5EF4-FFF2-40B4-BE49-F238E27FC236}">
                  <a16:creationId xmlns:a16="http://schemas.microsoft.com/office/drawing/2014/main" id="{DE65BD36-E77A-4B8D-8477-6EF2FD0A04EB}"/>
                </a:ext>
              </a:extLst>
            </p:cNvPr>
            <p:cNvSpPr/>
            <p:nvPr/>
          </p:nvSpPr>
          <p:spPr>
            <a:xfrm>
              <a:off x="1205949" y="1273045"/>
              <a:ext cx="615245" cy="615245"/>
            </a:xfrm>
            <a:prstGeom prst="ellipse">
              <a:avLst/>
            </a:prstGeom>
            <a:solidFill>
              <a:schemeClr val="accent6">
                <a:lumMod val="20000"/>
                <a:lumOff val="80000"/>
              </a:schemeClr>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32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43" name="TextBox 42">
              <a:extLst>
                <a:ext uri="{FF2B5EF4-FFF2-40B4-BE49-F238E27FC236}">
                  <a16:creationId xmlns:a16="http://schemas.microsoft.com/office/drawing/2014/main" id="{098D8ECD-BED6-4190-94EA-5B72B6E432DB}"/>
                </a:ext>
              </a:extLst>
            </p:cNvPr>
            <p:cNvSpPr txBox="1"/>
            <p:nvPr/>
          </p:nvSpPr>
          <p:spPr>
            <a:xfrm>
              <a:off x="1343211" y="1318000"/>
              <a:ext cx="340722" cy="5136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en-US" altLang="ko-KR" sz="2400" b="0" i="0" u="none" strike="noStrike" cap="none" spc="0" normalizeH="0" baseline="0" dirty="0">
                  <a:ln>
                    <a:noFill/>
                  </a:ln>
                  <a:solidFill>
                    <a:schemeClr val="accent6"/>
                  </a:solidFill>
                  <a:effectLst/>
                  <a:uFillTx/>
                  <a:latin typeface="+mn-lt"/>
                  <a:ea typeface="+mn-ea"/>
                  <a:cs typeface="+mn-cs"/>
                  <a:sym typeface="Helvetica Light"/>
                </a:rPr>
                <a:t>1</a:t>
              </a:r>
              <a:endParaRPr kumimoji="0" lang="ko-KR" altLang="en-US" sz="2400" b="0" i="0" u="none" strike="noStrike" cap="none" spc="0" normalizeH="0" baseline="0" dirty="0">
                <a:ln>
                  <a:noFill/>
                </a:ln>
                <a:solidFill>
                  <a:schemeClr val="accent6"/>
                </a:solidFill>
                <a:effectLst/>
                <a:uFillTx/>
                <a:latin typeface="+mn-lt"/>
                <a:ea typeface="+mn-ea"/>
                <a:cs typeface="+mn-cs"/>
                <a:sym typeface="Helvetica Light"/>
              </a:endParaRPr>
            </a:p>
          </p:txBody>
        </p:sp>
      </p:grpSp>
      <p:sp>
        <p:nvSpPr>
          <p:cNvPr id="35" name="TextBox 34">
            <a:extLst>
              <a:ext uri="{FF2B5EF4-FFF2-40B4-BE49-F238E27FC236}">
                <a16:creationId xmlns:a16="http://schemas.microsoft.com/office/drawing/2014/main" id="{15B815A5-EBF9-4C30-A881-35C034017846}"/>
              </a:ext>
            </a:extLst>
          </p:cNvPr>
          <p:cNvSpPr txBox="1"/>
          <p:nvPr/>
        </p:nvSpPr>
        <p:spPr>
          <a:xfrm>
            <a:off x="1957351" y="10107968"/>
            <a:ext cx="3954702" cy="45204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l" defTabSz="821531" rtl="0" fontAlgn="auto" latinLnBrk="0" hangingPunct="0">
              <a:lnSpc>
                <a:spcPct val="100000"/>
              </a:lnSpc>
              <a:spcBef>
                <a:spcPts val="0"/>
              </a:spcBef>
              <a:spcAft>
                <a:spcPts val="0"/>
              </a:spcAft>
              <a:buClrTx/>
              <a:buSzTx/>
              <a:buFontTx/>
              <a:buNone/>
              <a:tabLst/>
            </a:pPr>
            <a:r>
              <a:rPr lang="en-US" altLang="ko-KR" sz="2000" err="1">
                <a:solidFill>
                  <a:schemeClr val="tx1"/>
                </a:solidFill>
              </a:rPr>
              <a:t>ssgi_data</a:t>
            </a:r>
            <a:r>
              <a:rPr lang="en-US" altLang="ko-KR" sz="2000">
                <a:solidFill>
                  <a:schemeClr val="tx1"/>
                </a:solidFill>
              </a:rPr>
              <a:t>_</a:t>
            </a:r>
            <a:r>
              <a:rPr lang="ko-KR" altLang="en-US" sz="2000">
                <a:solidFill>
                  <a:schemeClr val="tx1"/>
                </a:solidFill>
              </a:rPr>
              <a:t>중랑구</a:t>
            </a:r>
            <a:r>
              <a:rPr lang="en-US" altLang="ko-KR" sz="2000">
                <a:solidFill>
                  <a:schemeClr val="tx1"/>
                </a:solidFill>
              </a:rPr>
              <a:t>_</a:t>
            </a:r>
            <a:r>
              <a:rPr lang="ko-KR" altLang="en-US" sz="2000">
                <a:solidFill>
                  <a:schemeClr val="tx1"/>
                </a:solidFill>
              </a:rPr>
              <a:t>양식</a:t>
            </a:r>
            <a:r>
              <a:rPr lang="en-US" altLang="ko-KR" sz="2000">
                <a:solidFill>
                  <a:schemeClr val="tx1"/>
                </a:solidFill>
              </a:rPr>
              <a:t>.json</a:t>
            </a:r>
            <a:endParaRPr kumimoji="0" lang="ko-KR" altLang="en-US" sz="2000" b="0" i="0" u="none" strike="noStrike" cap="none" spc="0" normalizeH="0" baseline="0">
              <a:ln>
                <a:noFill/>
              </a:ln>
              <a:solidFill>
                <a:schemeClr val="tx1"/>
              </a:solidFill>
              <a:effectLst/>
              <a:uFillTx/>
              <a:latin typeface="+mn-lt"/>
              <a:ea typeface="+mn-ea"/>
              <a:cs typeface="+mn-cs"/>
              <a:sym typeface="Helvetica Light"/>
            </a:endParaRPr>
          </a:p>
        </p:txBody>
      </p:sp>
      <p:pic>
        <p:nvPicPr>
          <p:cNvPr id="33" name="그림 32">
            <a:extLst>
              <a:ext uri="{FF2B5EF4-FFF2-40B4-BE49-F238E27FC236}">
                <a16:creationId xmlns:a16="http://schemas.microsoft.com/office/drawing/2014/main" id="{CC2CA675-940C-4329-B9DD-BC6D07584DAD}"/>
              </a:ext>
            </a:extLst>
          </p:cNvPr>
          <p:cNvPicPr>
            <a:picLocks noChangeAspect="1"/>
          </p:cNvPicPr>
          <p:nvPr/>
        </p:nvPicPr>
        <p:blipFill>
          <a:blip r:embed="rId3"/>
          <a:stretch>
            <a:fillRect/>
          </a:stretch>
        </p:blipFill>
        <p:spPr>
          <a:xfrm>
            <a:off x="13030820" y="6460391"/>
            <a:ext cx="6335811" cy="3675371"/>
          </a:xfrm>
          <a:prstGeom prst="rect">
            <a:avLst/>
          </a:prstGeom>
        </p:spPr>
      </p:pic>
      <p:pic>
        <p:nvPicPr>
          <p:cNvPr id="38" name="그림 37">
            <a:extLst>
              <a:ext uri="{FF2B5EF4-FFF2-40B4-BE49-F238E27FC236}">
                <a16:creationId xmlns:a16="http://schemas.microsoft.com/office/drawing/2014/main" id="{17E3AD9B-5C47-475D-96DD-CCCF772A32FA}"/>
              </a:ext>
            </a:extLst>
          </p:cNvPr>
          <p:cNvPicPr>
            <a:picLocks noChangeAspect="1"/>
          </p:cNvPicPr>
          <p:nvPr/>
        </p:nvPicPr>
        <p:blipFill>
          <a:blip r:embed="rId4"/>
          <a:stretch>
            <a:fillRect/>
          </a:stretch>
        </p:blipFill>
        <p:spPr>
          <a:xfrm>
            <a:off x="7308359" y="7033586"/>
            <a:ext cx="6299688" cy="4129207"/>
          </a:xfrm>
          <a:prstGeom prst="rect">
            <a:avLst/>
          </a:prstGeom>
        </p:spPr>
      </p:pic>
      <p:sp>
        <p:nvSpPr>
          <p:cNvPr id="44" name="Shape 126">
            <a:extLst>
              <a:ext uri="{FF2B5EF4-FFF2-40B4-BE49-F238E27FC236}">
                <a16:creationId xmlns:a16="http://schemas.microsoft.com/office/drawing/2014/main" id="{E750231F-A7D6-4271-8256-E2F234AE45B8}"/>
              </a:ext>
            </a:extLst>
          </p:cNvPr>
          <p:cNvSpPr/>
          <p:nvPr/>
        </p:nvSpPr>
        <p:spPr>
          <a:xfrm>
            <a:off x="12988327" y="1947505"/>
            <a:ext cx="11132602" cy="8973491"/>
          </a:xfrm>
          <a:prstGeom prst="rect">
            <a:avLst/>
          </a:prstGeom>
          <a:solidFill>
            <a:srgbClr val="FFFFFF"/>
          </a:solidFill>
          <a:ln w="12700">
            <a:miter lim="400000"/>
          </a:ln>
          <a:effectLst>
            <a:outerShdw blurRad="342900" dist="111192" dir="3484869" rotWithShape="0">
              <a:srgbClr val="000000">
                <a:alpha val="50000"/>
              </a:srgbClr>
            </a:outerShdw>
          </a:effectLst>
        </p:spPr>
        <p:txBody>
          <a:bodyPr lIns="71437" tIns="71437" rIns="71437" bIns="71437" anchor="ctr"/>
          <a:lstStyle/>
          <a:p>
            <a:pPr>
              <a:defRPr sz="3200">
                <a:solidFill>
                  <a:srgbClr val="FFFFFF"/>
                </a:solidFill>
              </a:defRPr>
            </a:pPr>
            <a:endParaRPr lang="ko-KR" altLang="en-US"/>
          </a:p>
        </p:txBody>
      </p:sp>
      <p:sp>
        <p:nvSpPr>
          <p:cNvPr id="45" name="Shape 128">
            <a:extLst>
              <a:ext uri="{FF2B5EF4-FFF2-40B4-BE49-F238E27FC236}">
                <a16:creationId xmlns:a16="http://schemas.microsoft.com/office/drawing/2014/main" id="{2F9420F9-6BAC-4BB8-AE2F-EEE7DB2132FE}"/>
              </a:ext>
            </a:extLst>
          </p:cNvPr>
          <p:cNvSpPr/>
          <p:nvPr/>
        </p:nvSpPr>
        <p:spPr>
          <a:xfrm flipH="1" flipV="1">
            <a:off x="14092913" y="9998327"/>
            <a:ext cx="8923430" cy="1"/>
          </a:xfrm>
          <a:prstGeom prst="line">
            <a:avLst/>
          </a:prstGeom>
          <a:ln w="38100">
            <a:solidFill>
              <a:srgbClr val="C5969B"/>
            </a:solidFill>
            <a:miter lim="400000"/>
          </a:ln>
        </p:spPr>
        <p:txBody>
          <a:bodyPr lIns="71437" tIns="71437" rIns="71437" bIns="71437" anchor="ctr"/>
          <a:lstStyle/>
          <a:p>
            <a:pPr>
              <a:defRPr sz="3200"/>
            </a:pPr>
            <a:endParaRPr lang="ko-KR" altLang="en-US"/>
          </a:p>
        </p:txBody>
      </p:sp>
      <p:sp>
        <p:nvSpPr>
          <p:cNvPr id="46" name="Shape 129">
            <a:extLst>
              <a:ext uri="{FF2B5EF4-FFF2-40B4-BE49-F238E27FC236}">
                <a16:creationId xmlns:a16="http://schemas.microsoft.com/office/drawing/2014/main" id="{05541A41-D44F-45E1-94E8-6F30313B7A7B}"/>
              </a:ext>
            </a:extLst>
          </p:cNvPr>
          <p:cNvSpPr/>
          <p:nvPr/>
        </p:nvSpPr>
        <p:spPr>
          <a:xfrm flipH="1" flipV="1">
            <a:off x="14092913" y="2881837"/>
            <a:ext cx="8923430" cy="1"/>
          </a:xfrm>
          <a:prstGeom prst="line">
            <a:avLst/>
          </a:prstGeom>
          <a:ln w="38100">
            <a:solidFill>
              <a:srgbClr val="C5969B"/>
            </a:solidFill>
            <a:miter lim="400000"/>
          </a:ln>
        </p:spPr>
        <p:txBody>
          <a:bodyPr lIns="71437" tIns="71437" rIns="71437" bIns="71437" anchor="ctr"/>
          <a:lstStyle/>
          <a:p>
            <a:pPr>
              <a:defRPr sz="3200"/>
            </a:pPr>
            <a:endParaRPr lang="ko-KR" altLang="en-US"/>
          </a:p>
        </p:txBody>
      </p:sp>
      <p:grpSp>
        <p:nvGrpSpPr>
          <p:cNvPr id="50" name="Group 133">
            <a:extLst>
              <a:ext uri="{FF2B5EF4-FFF2-40B4-BE49-F238E27FC236}">
                <a16:creationId xmlns:a16="http://schemas.microsoft.com/office/drawing/2014/main" id="{A3553273-E38D-4A9A-8F9F-5E76F07C7D41}"/>
              </a:ext>
            </a:extLst>
          </p:cNvPr>
          <p:cNvGrpSpPr/>
          <p:nvPr/>
        </p:nvGrpSpPr>
        <p:grpSpPr>
          <a:xfrm>
            <a:off x="14953847" y="3607477"/>
            <a:ext cx="7425187" cy="1527997"/>
            <a:chOff x="77897" y="0"/>
            <a:chExt cx="7425185" cy="1527997"/>
          </a:xfrm>
        </p:grpSpPr>
        <p:sp>
          <p:nvSpPr>
            <p:cNvPr id="52" name="Shape 130">
              <a:extLst>
                <a:ext uri="{FF2B5EF4-FFF2-40B4-BE49-F238E27FC236}">
                  <a16:creationId xmlns:a16="http://schemas.microsoft.com/office/drawing/2014/main" id="{3AD999AD-B7A5-4993-BC74-A0E7D6FEC047}"/>
                </a:ext>
              </a:extLst>
            </p:cNvPr>
            <p:cNvSpPr/>
            <p:nvPr/>
          </p:nvSpPr>
          <p:spPr>
            <a:xfrm>
              <a:off x="77897" y="90588"/>
              <a:ext cx="7425185" cy="143740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71437" tIns="71437" rIns="71437" bIns="71437" numCol="1" anchor="b">
              <a:normAutofit/>
            </a:bodyPr>
            <a:lstStyle>
              <a:lvl1pPr defTabSz="377904">
                <a:defRPr sz="6946" i="1" spc="138">
                  <a:latin typeface="Didot"/>
                  <a:ea typeface="Didot"/>
                  <a:cs typeface="Didot"/>
                  <a:sym typeface="Didot"/>
                </a:defRPr>
              </a:lvl1pPr>
            </a:lstStyle>
            <a:p>
              <a:r>
                <a:rPr lang="ko-KR" altLang="en-US" sz="4000">
                  <a:latin typeface="+mn-ea"/>
                  <a:ea typeface="+mn-ea"/>
                </a:rPr>
                <a:t>음식점 중심의 </a:t>
              </a:r>
              <a:r>
                <a:rPr lang="ko-KR" altLang="en-US" sz="4000" err="1">
                  <a:latin typeface="+mn-ea"/>
                  <a:ea typeface="+mn-ea"/>
                </a:rPr>
                <a:t>피드</a:t>
              </a:r>
              <a:r>
                <a:rPr lang="ko-KR" altLang="en-US" sz="4000">
                  <a:latin typeface="+mn-ea"/>
                  <a:ea typeface="+mn-ea"/>
                </a:rPr>
                <a:t> 데이터</a:t>
              </a:r>
            </a:p>
          </p:txBody>
        </p:sp>
        <p:sp>
          <p:nvSpPr>
            <p:cNvPr id="56" name="Shape 131">
              <a:extLst>
                <a:ext uri="{FF2B5EF4-FFF2-40B4-BE49-F238E27FC236}">
                  <a16:creationId xmlns:a16="http://schemas.microsoft.com/office/drawing/2014/main" id="{6374148E-82DD-4866-B848-0720273128F8}"/>
                </a:ext>
              </a:extLst>
            </p:cNvPr>
            <p:cNvSpPr/>
            <p:nvPr/>
          </p:nvSpPr>
          <p:spPr>
            <a:xfrm>
              <a:off x="1312977" y="0"/>
              <a:ext cx="4941561" cy="770314"/>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71437" tIns="71437" rIns="71437" bIns="71437" numCol="1" anchor="b">
              <a:normAutofit/>
            </a:bodyPr>
            <a:lstStyle>
              <a:lvl1pPr>
                <a:defRPr sz="3000" spc="59">
                  <a:solidFill>
                    <a:srgbClr val="C5969B"/>
                  </a:solidFill>
                  <a:latin typeface="Didot"/>
                  <a:ea typeface="Didot"/>
                  <a:cs typeface="Didot"/>
                  <a:sym typeface="Didot"/>
                </a:defRPr>
              </a:lvl1pPr>
            </a:lstStyle>
            <a:p>
              <a:r>
                <a:rPr lang="ko-KR" altLang="en-US" sz="2400">
                  <a:latin typeface="+mj-ea"/>
                  <a:ea typeface="+mj-ea"/>
                </a:rPr>
                <a:t>소비자</a:t>
              </a:r>
              <a:endParaRPr sz="2400">
                <a:latin typeface="+mj-ea"/>
                <a:ea typeface="+mj-ea"/>
              </a:endParaRPr>
            </a:p>
          </p:txBody>
        </p:sp>
      </p:grpSp>
      <p:sp>
        <p:nvSpPr>
          <p:cNvPr id="59" name="TextBox 58">
            <a:extLst>
              <a:ext uri="{FF2B5EF4-FFF2-40B4-BE49-F238E27FC236}">
                <a16:creationId xmlns:a16="http://schemas.microsoft.com/office/drawing/2014/main" id="{A99AA020-149B-4817-88B0-8BC1D6BAAECE}"/>
              </a:ext>
            </a:extLst>
          </p:cNvPr>
          <p:cNvSpPr txBox="1"/>
          <p:nvPr/>
        </p:nvSpPr>
        <p:spPr>
          <a:xfrm>
            <a:off x="15204938" y="5194018"/>
            <a:ext cx="6699380" cy="5136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lang="en-US" altLang="ko-KR" sz="2400">
                <a:solidFill>
                  <a:schemeClr val="tx1">
                    <a:lumMod val="50000"/>
                    <a:lumOff val="50000"/>
                  </a:schemeClr>
                </a:solidFill>
              </a:rPr>
              <a:t>Data</a:t>
            </a:r>
            <a:r>
              <a:rPr lang="ko-KR" altLang="en-US" sz="2400">
                <a:solidFill>
                  <a:schemeClr val="tx1">
                    <a:lumMod val="50000"/>
                    <a:lumOff val="50000"/>
                  </a:schemeClr>
                </a:solidFill>
              </a:rPr>
              <a:t> </a:t>
            </a:r>
            <a:r>
              <a:rPr lang="en-US" altLang="ko-KR" sz="2400">
                <a:solidFill>
                  <a:schemeClr val="tx1">
                    <a:lumMod val="50000"/>
                    <a:lumOff val="50000"/>
                  </a:schemeClr>
                </a:solidFill>
              </a:rPr>
              <a:t>Size</a:t>
            </a:r>
            <a:r>
              <a:rPr lang="ko-KR" altLang="en-US" sz="2400">
                <a:solidFill>
                  <a:schemeClr val="tx1">
                    <a:lumMod val="50000"/>
                    <a:lumOff val="50000"/>
                  </a:schemeClr>
                </a:solidFill>
              </a:rPr>
              <a:t> </a:t>
            </a:r>
            <a:r>
              <a:rPr lang="en-US" altLang="ko-KR" sz="2400">
                <a:solidFill>
                  <a:schemeClr val="tx1">
                    <a:lumMod val="50000"/>
                    <a:lumOff val="50000"/>
                  </a:schemeClr>
                </a:solidFill>
              </a:rPr>
              <a:t>:</a:t>
            </a:r>
            <a:r>
              <a:rPr lang="ko-KR" altLang="en-US" sz="2400">
                <a:solidFill>
                  <a:schemeClr val="tx1">
                    <a:lumMod val="50000"/>
                    <a:lumOff val="50000"/>
                  </a:schemeClr>
                </a:solidFill>
              </a:rPr>
              <a:t> </a:t>
            </a:r>
            <a:r>
              <a:rPr lang="en-US" altLang="ko-KR" sz="2400">
                <a:solidFill>
                  <a:schemeClr val="tx1">
                    <a:lumMod val="50000"/>
                    <a:lumOff val="50000"/>
                  </a:schemeClr>
                </a:solidFill>
              </a:rPr>
              <a:t>128,792</a:t>
            </a:r>
            <a:r>
              <a:rPr lang="ko-KR" altLang="en-US" sz="2400">
                <a:solidFill>
                  <a:schemeClr val="tx1">
                    <a:lumMod val="50000"/>
                    <a:lumOff val="50000"/>
                  </a:schemeClr>
                </a:solidFill>
              </a:rPr>
              <a:t>개</a:t>
            </a:r>
            <a:endParaRPr kumimoji="0" lang="ko-KR" altLang="en-US" sz="2400" b="0" i="0" u="none" strike="noStrike" cap="none" spc="0" normalizeH="0" baseline="0">
              <a:ln>
                <a:noFill/>
              </a:ln>
              <a:solidFill>
                <a:schemeClr val="tx1">
                  <a:lumMod val="50000"/>
                  <a:lumOff val="50000"/>
                </a:schemeClr>
              </a:solidFill>
              <a:effectLst/>
              <a:uFillTx/>
              <a:latin typeface="+mn-lt"/>
              <a:ea typeface="+mn-ea"/>
              <a:cs typeface="+mn-cs"/>
              <a:sym typeface="Helvetica Light"/>
            </a:endParaRPr>
          </a:p>
        </p:txBody>
      </p:sp>
      <p:sp>
        <p:nvSpPr>
          <p:cNvPr id="73" name="TextBox 72">
            <a:extLst>
              <a:ext uri="{FF2B5EF4-FFF2-40B4-BE49-F238E27FC236}">
                <a16:creationId xmlns:a16="http://schemas.microsoft.com/office/drawing/2014/main" id="{8F7B3165-52CD-4BCA-8574-730097C8FE20}"/>
              </a:ext>
            </a:extLst>
          </p:cNvPr>
          <p:cNvSpPr txBox="1"/>
          <p:nvPr/>
        </p:nvSpPr>
        <p:spPr>
          <a:xfrm>
            <a:off x="14670053" y="5909735"/>
            <a:ext cx="8143479" cy="88293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lang="ko-KR" altLang="en-US" sz="2400" dirty="0">
                <a:solidFill>
                  <a:schemeClr val="tx1">
                    <a:lumMod val="50000"/>
                    <a:lumOff val="50000"/>
                  </a:schemeClr>
                </a:solidFill>
              </a:rPr>
              <a:t>데이터 수집 목적 </a:t>
            </a:r>
            <a:r>
              <a:rPr lang="en-US" altLang="ko-KR" sz="2400" dirty="0">
                <a:solidFill>
                  <a:schemeClr val="tx1">
                    <a:lumMod val="50000"/>
                    <a:lumOff val="50000"/>
                  </a:schemeClr>
                </a:solidFill>
              </a:rPr>
              <a:t>: </a:t>
            </a:r>
            <a:r>
              <a:rPr lang="ko-KR" altLang="en-US" sz="2400" dirty="0">
                <a:solidFill>
                  <a:schemeClr val="tx1">
                    <a:lumMod val="50000"/>
                    <a:lumOff val="50000"/>
                  </a:schemeClr>
                </a:solidFill>
              </a:rPr>
              <a:t>각 음식점 마다의 </a:t>
            </a:r>
            <a:r>
              <a:rPr lang="ko-KR" altLang="en-US" sz="2400" dirty="0" err="1">
                <a:solidFill>
                  <a:schemeClr val="tx1">
                    <a:lumMod val="50000"/>
                    <a:lumOff val="50000"/>
                  </a:schemeClr>
                </a:solidFill>
              </a:rPr>
              <a:t>피드를</a:t>
            </a:r>
            <a:r>
              <a:rPr lang="ko-KR" altLang="en-US" sz="2400" dirty="0">
                <a:solidFill>
                  <a:schemeClr val="tx1">
                    <a:lumMod val="50000"/>
                    <a:lumOff val="50000"/>
                  </a:schemeClr>
                </a:solidFill>
              </a:rPr>
              <a:t> 통해서 유저에게 비슷한 음식점을 추천하기 위해서 </a:t>
            </a:r>
            <a:endParaRPr kumimoji="0" lang="ko-KR" altLang="en-US" sz="2400" b="0" i="0" u="none" strike="noStrike" cap="none" spc="0" normalizeH="0" baseline="0" dirty="0">
              <a:ln>
                <a:noFill/>
              </a:ln>
              <a:solidFill>
                <a:schemeClr val="tx1">
                  <a:lumMod val="50000"/>
                  <a:lumOff val="50000"/>
                </a:schemeClr>
              </a:solidFill>
              <a:effectLst/>
              <a:uFillTx/>
              <a:latin typeface="+mn-lt"/>
              <a:ea typeface="+mn-ea"/>
              <a:cs typeface="+mn-cs"/>
              <a:sym typeface="Helvetica Light"/>
            </a:endParaRPr>
          </a:p>
        </p:txBody>
      </p:sp>
      <p:sp>
        <p:nvSpPr>
          <p:cNvPr id="19" name="TextBox 18">
            <a:extLst>
              <a:ext uri="{FF2B5EF4-FFF2-40B4-BE49-F238E27FC236}">
                <a16:creationId xmlns:a16="http://schemas.microsoft.com/office/drawing/2014/main" id="{03D468E1-ADC8-47EA-B6C9-78E2B03FDB08}"/>
              </a:ext>
            </a:extLst>
          </p:cNvPr>
          <p:cNvSpPr txBox="1"/>
          <p:nvPr/>
        </p:nvSpPr>
        <p:spPr>
          <a:xfrm>
            <a:off x="14673993" y="6994784"/>
            <a:ext cx="8139539" cy="236026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l" defTabSz="821531" rtl="0" fontAlgn="auto" latinLnBrk="0" hangingPunct="0">
              <a:lnSpc>
                <a:spcPct val="100000"/>
              </a:lnSpc>
              <a:spcBef>
                <a:spcPts val="0"/>
              </a:spcBef>
              <a:spcAft>
                <a:spcPts val="0"/>
              </a:spcAft>
              <a:buClrTx/>
              <a:buSzTx/>
              <a:buFontTx/>
              <a:buNone/>
              <a:tabLst/>
            </a:pPr>
            <a:r>
              <a:rPr lang="ko-KR" altLang="en-US" sz="2400" dirty="0"/>
              <a:t>데이터 수집 방법 </a:t>
            </a:r>
            <a:r>
              <a:rPr lang="en-US" altLang="ko-KR" sz="2400" dirty="0"/>
              <a:t>: </a:t>
            </a:r>
          </a:p>
          <a:p>
            <a:pPr marR="0" algn="l" defTabSz="821531" rtl="0" fontAlgn="auto" latinLnBrk="0" hangingPunct="0">
              <a:lnSpc>
                <a:spcPct val="100000"/>
              </a:lnSpc>
              <a:spcBef>
                <a:spcPts val="0"/>
              </a:spcBef>
              <a:spcAft>
                <a:spcPts val="0"/>
              </a:spcAft>
              <a:buClrTx/>
              <a:buSzTx/>
              <a:tabLst/>
            </a:pPr>
            <a:r>
              <a:rPr lang="en-US" altLang="ko-KR" sz="2400" dirty="0"/>
              <a:t>1. </a:t>
            </a:r>
            <a:r>
              <a:rPr lang="ko-KR" altLang="en-US" sz="2400" dirty="0"/>
              <a:t>음식점의 이름 중 필요하지 않는 데이터는 제거한다</a:t>
            </a:r>
            <a:r>
              <a:rPr lang="en-US" altLang="ko-KR" sz="2400" dirty="0"/>
              <a:t>. </a:t>
            </a:r>
          </a:p>
          <a:p>
            <a:pPr lvl="2" indent="0" algn="l"/>
            <a:r>
              <a:rPr lang="en-US" altLang="ko-KR" sz="2400" dirty="0"/>
              <a:t>EX) </a:t>
            </a:r>
            <a:r>
              <a:rPr lang="ko-KR" altLang="en-US" sz="2400" dirty="0"/>
              <a:t>음식점의 이름이 보통명사인 경우 </a:t>
            </a:r>
            <a:r>
              <a:rPr lang="en-US" altLang="ko-KR" sz="2400" dirty="0"/>
              <a:t>: </a:t>
            </a:r>
            <a:r>
              <a:rPr lang="ko-KR" altLang="en-US" sz="2400" dirty="0"/>
              <a:t>돼지고기</a:t>
            </a:r>
            <a:endParaRPr lang="en-US" altLang="ko-KR" sz="2400" dirty="0"/>
          </a:p>
          <a:p>
            <a:pPr marL="0" marR="0" indent="0" algn="l" defTabSz="821531" rtl="0" fontAlgn="auto" latinLnBrk="0" hangingPunct="0">
              <a:lnSpc>
                <a:spcPct val="100000"/>
              </a:lnSpc>
              <a:spcBef>
                <a:spcPts val="0"/>
              </a:spcBef>
              <a:spcAft>
                <a:spcPts val="0"/>
              </a:spcAft>
              <a:buClrTx/>
              <a:buSzTx/>
              <a:buFontTx/>
              <a:buNone/>
              <a:tabLst/>
            </a:pPr>
            <a:r>
              <a:rPr lang="en-US" altLang="ko-KR" sz="2400" dirty="0"/>
              <a:t>2. Instagram</a:t>
            </a:r>
            <a:r>
              <a:rPr lang="ko-KR" altLang="en-US" sz="2400" dirty="0"/>
              <a:t>에서 음식점 이름으로 태그를 건 게시물과 </a:t>
            </a:r>
            <a:r>
              <a:rPr lang="ko-KR" altLang="en-US" sz="2400" dirty="0" err="1"/>
              <a:t>피드개수를</a:t>
            </a:r>
            <a:r>
              <a:rPr lang="ko-KR" altLang="en-US" sz="2400" dirty="0"/>
              <a:t> </a:t>
            </a:r>
            <a:r>
              <a:rPr lang="ko-KR" altLang="en-US" sz="2400" dirty="0" err="1"/>
              <a:t>크롤링</a:t>
            </a:r>
            <a:r>
              <a:rPr lang="ko-KR" altLang="en-US" sz="2400" dirty="0"/>
              <a:t> 한다</a:t>
            </a:r>
            <a:r>
              <a:rPr lang="en-US" altLang="ko-KR" sz="2400" dirty="0"/>
              <a:t>.</a:t>
            </a:r>
          </a:p>
          <a:p>
            <a:pPr marL="0" marR="0" indent="0" algn="l" defTabSz="821531" rtl="0" fontAlgn="auto" latinLnBrk="0" hangingPunct="0">
              <a:lnSpc>
                <a:spcPct val="100000"/>
              </a:lnSpc>
              <a:spcBef>
                <a:spcPts val="0"/>
              </a:spcBef>
              <a:spcAft>
                <a:spcPts val="0"/>
              </a:spcAft>
              <a:buClrTx/>
              <a:buSzTx/>
              <a:buFontTx/>
              <a:buNone/>
              <a:tabLst/>
            </a:pPr>
            <a:r>
              <a:rPr kumimoji="0" lang="en-US" altLang="ko-KR" sz="2400" b="0" i="0" u="none" strike="noStrike" cap="none" spc="0" normalizeH="0" baseline="0" dirty="0">
                <a:ln>
                  <a:noFill/>
                </a:ln>
                <a:solidFill>
                  <a:srgbClr val="000000"/>
                </a:solidFill>
                <a:effectLst/>
                <a:uFillTx/>
                <a:latin typeface="+mn-lt"/>
                <a:ea typeface="+mn-ea"/>
                <a:cs typeface="+mn-cs"/>
                <a:sym typeface="Helvetica Light"/>
              </a:rPr>
              <a:t>3. </a:t>
            </a:r>
            <a:r>
              <a:rPr kumimoji="0" lang="ko-KR" altLang="en-US" sz="2400" b="0" i="0" u="none" strike="noStrike" cap="none" spc="0" normalizeH="0" baseline="0" dirty="0">
                <a:ln>
                  <a:noFill/>
                </a:ln>
                <a:solidFill>
                  <a:srgbClr val="000000"/>
                </a:solidFill>
                <a:effectLst/>
                <a:uFillTx/>
                <a:latin typeface="+mn-lt"/>
                <a:ea typeface="+mn-ea"/>
                <a:cs typeface="+mn-cs"/>
                <a:sym typeface="Helvetica Light"/>
              </a:rPr>
              <a:t>음식점이름별 </a:t>
            </a:r>
            <a:r>
              <a:rPr lang="ko-KR" altLang="en-US" sz="2400" dirty="0" err="1"/>
              <a:t>피드개수와</a:t>
            </a:r>
            <a:r>
              <a:rPr lang="ko-KR" altLang="en-US" sz="2400" dirty="0"/>
              <a:t> 각 </a:t>
            </a:r>
            <a:r>
              <a:rPr lang="ko-KR" altLang="en-US" sz="2400" dirty="0" err="1"/>
              <a:t>피드를</a:t>
            </a:r>
            <a:r>
              <a:rPr lang="ko-KR" altLang="en-US" sz="2400" dirty="0"/>
              <a:t> 음식점과 매칭한다</a:t>
            </a:r>
            <a:r>
              <a:rPr lang="en-US" altLang="ko-KR" sz="2400" dirty="0"/>
              <a:t>.</a:t>
            </a:r>
            <a:endParaRPr kumimoji="0" lang="ko-KR" altLang="en-US" sz="2400" b="0" i="0" u="none" strike="noStrike" cap="none" spc="0" normalizeH="0" baseline="0" dirty="0">
              <a:ln>
                <a:noFill/>
              </a:ln>
              <a:solidFill>
                <a:srgbClr val="000000"/>
              </a:solidFill>
              <a:effectLst/>
              <a:uFillTx/>
              <a:latin typeface="+mn-lt"/>
              <a:ea typeface="+mn-ea"/>
              <a:cs typeface="+mn-cs"/>
              <a:sym typeface="Helvetica Light"/>
            </a:endParaRPr>
          </a:p>
        </p:txBody>
      </p:sp>
      <p:sp>
        <p:nvSpPr>
          <p:cNvPr id="62" name="TextBox 61">
            <a:extLst>
              <a:ext uri="{FF2B5EF4-FFF2-40B4-BE49-F238E27FC236}">
                <a16:creationId xmlns:a16="http://schemas.microsoft.com/office/drawing/2014/main" id="{587C68E8-B9DE-494D-A350-33873FAB8828}"/>
              </a:ext>
            </a:extLst>
          </p:cNvPr>
          <p:cNvSpPr txBox="1"/>
          <p:nvPr/>
        </p:nvSpPr>
        <p:spPr>
          <a:xfrm>
            <a:off x="1957351" y="11125085"/>
            <a:ext cx="3362231" cy="45204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l" defTabSz="821531" rtl="0" fontAlgn="auto" latinLnBrk="0" hangingPunct="0">
              <a:lnSpc>
                <a:spcPct val="100000"/>
              </a:lnSpc>
              <a:spcBef>
                <a:spcPts val="0"/>
              </a:spcBef>
              <a:spcAft>
                <a:spcPts val="0"/>
              </a:spcAft>
              <a:buClrTx/>
              <a:buSzTx/>
              <a:buFontTx/>
              <a:buNone/>
              <a:tabLst/>
            </a:pPr>
            <a:r>
              <a:rPr lang="ko-KR" altLang="en-US" sz="2000">
                <a:solidFill>
                  <a:schemeClr val="tx1"/>
                </a:solidFill>
              </a:rPr>
              <a:t>중랑구</a:t>
            </a:r>
            <a:r>
              <a:rPr lang="en-US" altLang="ko-KR" sz="2000">
                <a:solidFill>
                  <a:schemeClr val="tx1"/>
                </a:solidFill>
              </a:rPr>
              <a:t>_</a:t>
            </a:r>
            <a:r>
              <a:rPr lang="ko-KR" altLang="en-US" sz="2000">
                <a:solidFill>
                  <a:schemeClr val="tx1"/>
                </a:solidFill>
              </a:rPr>
              <a:t>양식</a:t>
            </a:r>
            <a:r>
              <a:rPr lang="en-US" altLang="ko-KR" sz="2000">
                <a:solidFill>
                  <a:schemeClr val="tx1"/>
                </a:solidFill>
              </a:rPr>
              <a:t>_</a:t>
            </a:r>
            <a:r>
              <a:rPr lang="en-US" altLang="ko-KR" sz="2000" err="1">
                <a:solidFill>
                  <a:schemeClr val="tx1"/>
                </a:solidFill>
              </a:rPr>
              <a:t>posts.json</a:t>
            </a:r>
            <a:endParaRPr kumimoji="0" lang="ko-KR" altLang="en-US" sz="2000" b="0" i="0" u="none" strike="noStrike" cap="none" spc="0" normalizeH="0" baseline="0">
              <a:ln>
                <a:noFill/>
              </a:ln>
              <a:solidFill>
                <a:schemeClr val="tx1"/>
              </a:solidFill>
              <a:effectLst/>
              <a:uFillTx/>
              <a:latin typeface="+mn-lt"/>
              <a:ea typeface="+mn-ea"/>
              <a:cs typeface="+mn-cs"/>
              <a:sym typeface="Helvetica Light"/>
            </a:endParaRPr>
          </a:p>
        </p:txBody>
      </p:sp>
      <p:grpSp>
        <p:nvGrpSpPr>
          <p:cNvPr id="63" name="그룹 62">
            <a:extLst>
              <a:ext uri="{FF2B5EF4-FFF2-40B4-BE49-F238E27FC236}">
                <a16:creationId xmlns:a16="http://schemas.microsoft.com/office/drawing/2014/main" id="{0FF596DC-9272-4226-984A-E6F3BD8B57C4}"/>
              </a:ext>
            </a:extLst>
          </p:cNvPr>
          <p:cNvGrpSpPr/>
          <p:nvPr/>
        </p:nvGrpSpPr>
        <p:grpSpPr>
          <a:xfrm>
            <a:off x="1478962" y="10112403"/>
            <a:ext cx="445109" cy="445109"/>
            <a:chOff x="1205949" y="1273045"/>
            <a:chExt cx="615245" cy="615245"/>
          </a:xfrm>
        </p:grpSpPr>
        <p:sp>
          <p:nvSpPr>
            <p:cNvPr id="64" name="타원 63">
              <a:extLst>
                <a:ext uri="{FF2B5EF4-FFF2-40B4-BE49-F238E27FC236}">
                  <a16:creationId xmlns:a16="http://schemas.microsoft.com/office/drawing/2014/main" id="{0D8E3459-72E3-40B8-A1B4-6C6969C5453A}"/>
                </a:ext>
              </a:extLst>
            </p:cNvPr>
            <p:cNvSpPr/>
            <p:nvPr/>
          </p:nvSpPr>
          <p:spPr>
            <a:xfrm>
              <a:off x="1205949" y="1273045"/>
              <a:ext cx="615245" cy="615245"/>
            </a:xfrm>
            <a:prstGeom prst="ellipse">
              <a:avLst/>
            </a:prstGeom>
            <a:solidFill>
              <a:schemeClr val="accent6">
                <a:lumMod val="20000"/>
                <a:lumOff val="80000"/>
              </a:schemeClr>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3200" b="0" i="0" u="none" strike="noStrike" cap="none" spc="0" normalizeH="0" baseline="0">
                <a:ln>
                  <a:noFill/>
                </a:ln>
                <a:solidFill>
                  <a:srgbClr val="FFFFFF"/>
                </a:solidFill>
                <a:effectLst/>
                <a:uFillTx/>
                <a:latin typeface="+mn-lt"/>
                <a:ea typeface="+mn-ea"/>
                <a:cs typeface="+mn-cs"/>
                <a:sym typeface="Helvetica Light"/>
              </a:endParaRPr>
            </a:p>
          </p:txBody>
        </p:sp>
        <p:sp>
          <p:nvSpPr>
            <p:cNvPr id="65" name="TextBox 64">
              <a:extLst>
                <a:ext uri="{FF2B5EF4-FFF2-40B4-BE49-F238E27FC236}">
                  <a16:creationId xmlns:a16="http://schemas.microsoft.com/office/drawing/2014/main" id="{1C84DFC4-C6AE-4D21-9FBB-C9ECE2E1BF3E}"/>
                </a:ext>
              </a:extLst>
            </p:cNvPr>
            <p:cNvSpPr txBox="1"/>
            <p:nvPr/>
          </p:nvSpPr>
          <p:spPr>
            <a:xfrm>
              <a:off x="1343210" y="1317998"/>
              <a:ext cx="340722" cy="5136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en-US" altLang="ko-KR" sz="2400" b="0" i="0" u="none" strike="noStrike" cap="none" spc="0" normalizeH="0" baseline="0">
                  <a:ln>
                    <a:noFill/>
                  </a:ln>
                  <a:solidFill>
                    <a:schemeClr val="accent6"/>
                  </a:solidFill>
                  <a:effectLst/>
                  <a:uFillTx/>
                  <a:latin typeface="+mn-lt"/>
                  <a:ea typeface="+mn-ea"/>
                  <a:cs typeface="+mn-cs"/>
                  <a:sym typeface="Helvetica Light"/>
                </a:rPr>
                <a:t>1</a:t>
              </a:r>
              <a:endParaRPr kumimoji="0" lang="ko-KR" altLang="en-US" sz="2400" b="0" i="0" u="none" strike="noStrike" cap="none" spc="0" normalizeH="0" baseline="0">
                <a:ln>
                  <a:noFill/>
                </a:ln>
                <a:solidFill>
                  <a:schemeClr val="accent6"/>
                </a:solidFill>
                <a:effectLst/>
                <a:uFillTx/>
                <a:latin typeface="+mn-lt"/>
                <a:ea typeface="+mn-ea"/>
                <a:cs typeface="+mn-cs"/>
                <a:sym typeface="Helvetica Light"/>
              </a:endParaRPr>
            </a:p>
          </p:txBody>
        </p:sp>
      </p:grpSp>
      <p:grpSp>
        <p:nvGrpSpPr>
          <p:cNvPr id="77" name="그룹 76">
            <a:extLst>
              <a:ext uri="{FF2B5EF4-FFF2-40B4-BE49-F238E27FC236}">
                <a16:creationId xmlns:a16="http://schemas.microsoft.com/office/drawing/2014/main" id="{91761CA3-E9AB-4E3A-981E-613F030332F7}"/>
              </a:ext>
            </a:extLst>
          </p:cNvPr>
          <p:cNvGrpSpPr/>
          <p:nvPr/>
        </p:nvGrpSpPr>
        <p:grpSpPr>
          <a:xfrm>
            <a:off x="1478962" y="10590312"/>
            <a:ext cx="445109" cy="513601"/>
            <a:chOff x="1205949" y="1219840"/>
            <a:chExt cx="615245" cy="709917"/>
          </a:xfrm>
        </p:grpSpPr>
        <p:sp>
          <p:nvSpPr>
            <p:cNvPr id="78" name="타원 77">
              <a:extLst>
                <a:ext uri="{FF2B5EF4-FFF2-40B4-BE49-F238E27FC236}">
                  <a16:creationId xmlns:a16="http://schemas.microsoft.com/office/drawing/2014/main" id="{4B3B4AED-88B7-437C-885A-1CEBF6A0CB71}"/>
                </a:ext>
              </a:extLst>
            </p:cNvPr>
            <p:cNvSpPr/>
            <p:nvPr/>
          </p:nvSpPr>
          <p:spPr>
            <a:xfrm>
              <a:off x="1205949" y="1273045"/>
              <a:ext cx="615245" cy="615245"/>
            </a:xfrm>
            <a:prstGeom prst="ellipse">
              <a:avLst/>
            </a:prstGeom>
            <a:solidFill>
              <a:schemeClr val="accent6">
                <a:lumMod val="20000"/>
                <a:lumOff val="80000"/>
              </a:schemeClr>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3200" b="0" i="0" u="none" strike="noStrike" cap="none" spc="0" normalizeH="0" baseline="0">
                <a:ln>
                  <a:noFill/>
                </a:ln>
                <a:solidFill>
                  <a:srgbClr val="FFFFFF"/>
                </a:solidFill>
                <a:effectLst/>
                <a:uFillTx/>
                <a:latin typeface="+mn-lt"/>
                <a:ea typeface="+mn-ea"/>
                <a:cs typeface="+mn-cs"/>
                <a:sym typeface="Helvetica Light"/>
              </a:endParaRPr>
            </a:p>
          </p:txBody>
        </p:sp>
        <p:sp>
          <p:nvSpPr>
            <p:cNvPr id="79" name="TextBox 78">
              <a:extLst>
                <a:ext uri="{FF2B5EF4-FFF2-40B4-BE49-F238E27FC236}">
                  <a16:creationId xmlns:a16="http://schemas.microsoft.com/office/drawing/2014/main" id="{5559196C-CE04-4702-8561-1586B9EB0991}"/>
                </a:ext>
              </a:extLst>
            </p:cNvPr>
            <p:cNvSpPr txBox="1"/>
            <p:nvPr/>
          </p:nvSpPr>
          <p:spPr>
            <a:xfrm>
              <a:off x="1343210" y="1219840"/>
              <a:ext cx="340722" cy="70991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lang="en-US" altLang="ko-KR" sz="2400">
                  <a:solidFill>
                    <a:schemeClr val="accent6"/>
                  </a:solidFill>
                </a:rPr>
                <a:t>2</a:t>
              </a:r>
              <a:endParaRPr kumimoji="0" lang="ko-KR" altLang="en-US" sz="2400" b="0" i="0" u="none" strike="noStrike" cap="none" spc="0" normalizeH="0" baseline="0">
                <a:ln>
                  <a:noFill/>
                </a:ln>
                <a:solidFill>
                  <a:schemeClr val="accent6"/>
                </a:solidFill>
                <a:effectLst/>
                <a:uFillTx/>
                <a:latin typeface="+mn-lt"/>
                <a:ea typeface="+mn-ea"/>
                <a:cs typeface="+mn-cs"/>
                <a:sym typeface="Helvetica Light"/>
              </a:endParaRPr>
            </a:p>
          </p:txBody>
        </p:sp>
      </p:grpSp>
      <p:grpSp>
        <p:nvGrpSpPr>
          <p:cNvPr id="80" name="그룹 79">
            <a:extLst>
              <a:ext uri="{FF2B5EF4-FFF2-40B4-BE49-F238E27FC236}">
                <a16:creationId xmlns:a16="http://schemas.microsoft.com/office/drawing/2014/main" id="{362DF00E-E53C-4B0F-B1E7-7C81D513BF83}"/>
              </a:ext>
            </a:extLst>
          </p:cNvPr>
          <p:cNvGrpSpPr/>
          <p:nvPr/>
        </p:nvGrpSpPr>
        <p:grpSpPr>
          <a:xfrm>
            <a:off x="1487587" y="11124308"/>
            <a:ext cx="445109" cy="513601"/>
            <a:chOff x="1205949" y="1219840"/>
            <a:chExt cx="615245" cy="709917"/>
          </a:xfrm>
        </p:grpSpPr>
        <p:sp>
          <p:nvSpPr>
            <p:cNvPr id="81" name="타원 80">
              <a:extLst>
                <a:ext uri="{FF2B5EF4-FFF2-40B4-BE49-F238E27FC236}">
                  <a16:creationId xmlns:a16="http://schemas.microsoft.com/office/drawing/2014/main" id="{D7E15BA1-DB3E-4AB2-B5FD-36176263590D}"/>
                </a:ext>
              </a:extLst>
            </p:cNvPr>
            <p:cNvSpPr/>
            <p:nvPr/>
          </p:nvSpPr>
          <p:spPr>
            <a:xfrm>
              <a:off x="1205949" y="1273045"/>
              <a:ext cx="615245" cy="615245"/>
            </a:xfrm>
            <a:prstGeom prst="ellipse">
              <a:avLst/>
            </a:prstGeom>
            <a:solidFill>
              <a:schemeClr val="accent6">
                <a:lumMod val="20000"/>
                <a:lumOff val="80000"/>
              </a:schemeClr>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3200" b="0" i="0" u="none" strike="noStrike" cap="none" spc="0" normalizeH="0" baseline="0">
                <a:ln>
                  <a:noFill/>
                </a:ln>
                <a:solidFill>
                  <a:srgbClr val="FFFFFF"/>
                </a:solidFill>
                <a:effectLst/>
                <a:uFillTx/>
                <a:latin typeface="+mn-lt"/>
                <a:ea typeface="+mn-ea"/>
                <a:cs typeface="+mn-cs"/>
                <a:sym typeface="Helvetica Light"/>
              </a:endParaRPr>
            </a:p>
          </p:txBody>
        </p:sp>
        <p:sp>
          <p:nvSpPr>
            <p:cNvPr id="82" name="TextBox 81">
              <a:extLst>
                <a:ext uri="{FF2B5EF4-FFF2-40B4-BE49-F238E27FC236}">
                  <a16:creationId xmlns:a16="http://schemas.microsoft.com/office/drawing/2014/main" id="{3379728F-4048-4D18-82AE-0661721D4927}"/>
                </a:ext>
              </a:extLst>
            </p:cNvPr>
            <p:cNvSpPr txBox="1"/>
            <p:nvPr/>
          </p:nvSpPr>
          <p:spPr>
            <a:xfrm>
              <a:off x="1343210" y="1219840"/>
              <a:ext cx="340722" cy="70991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lang="en-US" altLang="ko-KR" sz="2400">
                  <a:solidFill>
                    <a:schemeClr val="accent6"/>
                  </a:solidFill>
                </a:rPr>
                <a:t>3</a:t>
              </a:r>
              <a:endParaRPr kumimoji="0" lang="ko-KR" altLang="en-US" sz="2400" b="0" i="0" u="none" strike="noStrike" cap="none" spc="0" normalizeH="0" baseline="0">
                <a:ln>
                  <a:noFill/>
                </a:ln>
                <a:solidFill>
                  <a:schemeClr val="accent6"/>
                </a:solidFill>
                <a:effectLst/>
                <a:uFillTx/>
                <a:latin typeface="+mn-lt"/>
                <a:ea typeface="+mn-ea"/>
                <a:cs typeface="+mn-cs"/>
                <a:sym typeface="Helvetica Light"/>
              </a:endParaRPr>
            </a:p>
          </p:txBody>
        </p:sp>
      </p:grpSp>
      <p:sp>
        <p:nvSpPr>
          <p:cNvPr id="83" name="TextBox 82">
            <a:extLst>
              <a:ext uri="{FF2B5EF4-FFF2-40B4-BE49-F238E27FC236}">
                <a16:creationId xmlns:a16="http://schemas.microsoft.com/office/drawing/2014/main" id="{B3CC7AB3-1824-4459-A470-0DF119D6F726}"/>
              </a:ext>
            </a:extLst>
          </p:cNvPr>
          <p:cNvSpPr txBox="1"/>
          <p:nvPr/>
        </p:nvSpPr>
        <p:spPr>
          <a:xfrm>
            <a:off x="1179170" y="11831115"/>
            <a:ext cx="3557553" cy="5136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l" defTabSz="821531" rtl="0" fontAlgn="auto" latinLnBrk="0" hangingPunct="0">
              <a:lnSpc>
                <a:spcPct val="100000"/>
              </a:lnSpc>
              <a:spcBef>
                <a:spcPts val="0"/>
              </a:spcBef>
              <a:spcAft>
                <a:spcPts val="0"/>
              </a:spcAft>
              <a:buClrTx/>
              <a:buSzTx/>
              <a:buFontTx/>
              <a:buNone/>
              <a:tabLst/>
            </a:pPr>
            <a:r>
              <a:rPr kumimoji="0" lang="en-US" altLang="ko-KR" sz="2400" b="0" i="0" u="none" strike="noStrike" cap="none" spc="0" normalizeH="0" baseline="0" dirty="0">
                <a:ln>
                  <a:noFill/>
                </a:ln>
                <a:solidFill>
                  <a:schemeClr val="tx1">
                    <a:lumMod val="75000"/>
                    <a:lumOff val="25000"/>
                  </a:schemeClr>
                </a:solidFill>
                <a:effectLst/>
                <a:uFillTx/>
                <a:latin typeface="+mn-lt"/>
                <a:ea typeface="+mn-ea"/>
                <a:cs typeface="+mn-cs"/>
                <a:sym typeface="Helvetica Light"/>
              </a:rPr>
              <a:t>*</a:t>
            </a:r>
            <a:r>
              <a:rPr kumimoji="0" lang="en-US" altLang="ko-KR" sz="2400" b="0" i="0" u="none" strike="noStrike" cap="none" spc="0" normalizeH="0" baseline="0" dirty="0" err="1">
                <a:ln>
                  <a:noFill/>
                </a:ln>
                <a:solidFill>
                  <a:schemeClr val="tx1">
                    <a:lumMod val="75000"/>
                    <a:lumOff val="25000"/>
                  </a:schemeClr>
                </a:solidFill>
                <a:effectLst/>
                <a:uFillTx/>
                <a:latin typeface="+mn-lt"/>
                <a:ea typeface="+mn-ea"/>
                <a:cs typeface="+mn-cs"/>
                <a:sym typeface="Helvetica Light"/>
              </a:rPr>
              <a:t>ssgi</a:t>
            </a:r>
            <a:r>
              <a:rPr kumimoji="0" lang="en-US" altLang="ko-KR" sz="2400" b="0" i="0" u="none" strike="noStrike" cap="none" spc="0" normalizeH="0" baseline="0" dirty="0">
                <a:ln>
                  <a:noFill/>
                </a:ln>
                <a:solidFill>
                  <a:schemeClr val="tx1">
                    <a:lumMod val="75000"/>
                    <a:lumOff val="25000"/>
                  </a:schemeClr>
                </a:solidFill>
                <a:effectLst/>
                <a:uFillTx/>
                <a:latin typeface="+mn-lt"/>
                <a:ea typeface="+mn-ea"/>
                <a:cs typeface="+mn-cs"/>
                <a:sym typeface="Helvetica Light"/>
              </a:rPr>
              <a:t> : </a:t>
            </a:r>
            <a:r>
              <a:rPr kumimoji="0" lang="ko-KR" altLang="en-US" sz="2400" b="0" i="0" u="none" strike="noStrike" cap="none" spc="0" normalizeH="0" baseline="0" dirty="0">
                <a:ln>
                  <a:noFill/>
                </a:ln>
                <a:solidFill>
                  <a:schemeClr val="tx1">
                    <a:lumMod val="75000"/>
                    <a:lumOff val="25000"/>
                  </a:schemeClr>
                </a:solidFill>
                <a:effectLst/>
                <a:uFillTx/>
                <a:latin typeface="+mn-lt"/>
                <a:ea typeface="+mn-ea"/>
                <a:cs typeface="+mn-cs"/>
                <a:sym typeface="Helvetica Light"/>
              </a:rPr>
              <a:t>소상공인의 줄임말</a:t>
            </a:r>
          </a:p>
        </p:txBody>
      </p:sp>
      <p:pic>
        <p:nvPicPr>
          <p:cNvPr id="86" name="그림 85">
            <a:extLst>
              <a:ext uri="{FF2B5EF4-FFF2-40B4-BE49-F238E27FC236}">
                <a16:creationId xmlns:a16="http://schemas.microsoft.com/office/drawing/2014/main" id="{4809F394-A87F-4411-AAAB-AF94149079B4}"/>
              </a:ext>
            </a:extLst>
          </p:cNvPr>
          <p:cNvPicPr>
            <a:picLocks noChangeAspect="1"/>
          </p:cNvPicPr>
          <p:nvPr/>
        </p:nvPicPr>
        <p:blipFill>
          <a:blip r:embed="rId5"/>
          <a:stretch>
            <a:fillRect/>
          </a:stretch>
        </p:blipFill>
        <p:spPr>
          <a:xfrm>
            <a:off x="7520136" y="1451132"/>
            <a:ext cx="3722839" cy="958083"/>
          </a:xfrm>
          <a:prstGeom prst="rect">
            <a:avLst/>
          </a:prstGeom>
        </p:spPr>
      </p:pic>
      <p:pic>
        <p:nvPicPr>
          <p:cNvPr id="22" name="그림 21">
            <a:extLst>
              <a:ext uri="{FF2B5EF4-FFF2-40B4-BE49-F238E27FC236}">
                <a16:creationId xmlns:a16="http://schemas.microsoft.com/office/drawing/2014/main" id="{E86C2025-AE6A-44BE-AA17-E429673DFD42}"/>
              </a:ext>
            </a:extLst>
          </p:cNvPr>
          <p:cNvPicPr>
            <a:picLocks noChangeAspect="1"/>
          </p:cNvPicPr>
          <p:nvPr/>
        </p:nvPicPr>
        <p:blipFill>
          <a:blip r:embed="rId6"/>
          <a:stretch>
            <a:fillRect/>
          </a:stretch>
        </p:blipFill>
        <p:spPr>
          <a:xfrm>
            <a:off x="7837770" y="2514723"/>
            <a:ext cx="3119007" cy="1090800"/>
          </a:xfrm>
          <a:prstGeom prst="rect">
            <a:avLst/>
          </a:prstGeom>
        </p:spPr>
      </p:pic>
      <p:sp>
        <p:nvSpPr>
          <p:cNvPr id="88" name="화살표: 왼쪽으로 구부러짐 87">
            <a:extLst>
              <a:ext uri="{FF2B5EF4-FFF2-40B4-BE49-F238E27FC236}">
                <a16:creationId xmlns:a16="http://schemas.microsoft.com/office/drawing/2014/main" id="{CF268428-D0EA-4C69-BB26-68C71116FACC}"/>
              </a:ext>
            </a:extLst>
          </p:cNvPr>
          <p:cNvSpPr/>
          <p:nvPr/>
        </p:nvSpPr>
        <p:spPr>
          <a:xfrm>
            <a:off x="11024783" y="1867534"/>
            <a:ext cx="741781" cy="1280770"/>
          </a:xfrm>
          <a:prstGeom prst="curvedLeftArrow">
            <a:avLst/>
          </a:prstGeom>
          <a:solidFill>
            <a:schemeClr val="accent6">
              <a:lumMod val="20000"/>
              <a:lumOff val="80000"/>
            </a:schemeClr>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3200" b="0" i="0" u="none" strike="noStrike" cap="none" spc="0" normalizeH="0" baseline="0">
              <a:ln>
                <a:noFill/>
              </a:ln>
              <a:solidFill>
                <a:srgbClr val="FFFFFF"/>
              </a:solidFill>
              <a:effectLst/>
              <a:uFillTx/>
              <a:latin typeface="+mn-lt"/>
              <a:ea typeface="+mn-ea"/>
              <a:cs typeface="+mn-cs"/>
              <a:sym typeface="Helvetica Light"/>
            </a:endParaRPr>
          </a:p>
        </p:txBody>
      </p:sp>
      <p:grpSp>
        <p:nvGrpSpPr>
          <p:cNvPr id="47" name="그룹 46">
            <a:extLst>
              <a:ext uri="{FF2B5EF4-FFF2-40B4-BE49-F238E27FC236}">
                <a16:creationId xmlns:a16="http://schemas.microsoft.com/office/drawing/2014/main" id="{3C3AA54E-E0FE-4562-83CC-07EB432843FC}"/>
              </a:ext>
            </a:extLst>
          </p:cNvPr>
          <p:cNvGrpSpPr/>
          <p:nvPr/>
        </p:nvGrpSpPr>
        <p:grpSpPr>
          <a:xfrm>
            <a:off x="7135554" y="1304595"/>
            <a:ext cx="615245" cy="615245"/>
            <a:chOff x="1205949" y="1273045"/>
            <a:chExt cx="615245" cy="615245"/>
          </a:xfrm>
        </p:grpSpPr>
        <p:sp>
          <p:nvSpPr>
            <p:cNvPr id="48" name="타원 47">
              <a:extLst>
                <a:ext uri="{FF2B5EF4-FFF2-40B4-BE49-F238E27FC236}">
                  <a16:creationId xmlns:a16="http://schemas.microsoft.com/office/drawing/2014/main" id="{E670C4F7-A85B-4C40-B05B-D5142FF14E7F}"/>
                </a:ext>
              </a:extLst>
            </p:cNvPr>
            <p:cNvSpPr/>
            <p:nvPr/>
          </p:nvSpPr>
          <p:spPr>
            <a:xfrm>
              <a:off x="1205949" y="1273045"/>
              <a:ext cx="615245" cy="615245"/>
            </a:xfrm>
            <a:prstGeom prst="ellipse">
              <a:avLst/>
            </a:prstGeom>
            <a:solidFill>
              <a:schemeClr val="accent6">
                <a:lumMod val="20000"/>
                <a:lumOff val="80000"/>
              </a:schemeClr>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3200" b="0" i="0" u="none" strike="noStrike" cap="none" spc="0" normalizeH="0" baseline="0">
                <a:ln>
                  <a:noFill/>
                </a:ln>
                <a:solidFill>
                  <a:srgbClr val="FFFFFF"/>
                </a:solidFill>
                <a:effectLst/>
                <a:uFillTx/>
                <a:latin typeface="+mn-lt"/>
                <a:ea typeface="+mn-ea"/>
                <a:cs typeface="+mn-cs"/>
                <a:sym typeface="Helvetica Light"/>
              </a:endParaRPr>
            </a:p>
          </p:txBody>
        </p:sp>
        <p:sp>
          <p:nvSpPr>
            <p:cNvPr id="49" name="TextBox 48">
              <a:extLst>
                <a:ext uri="{FF2B5EF4-FFF2-40B4-BE49-F238E27FC236}">
                  <a16:creationId xmlns:a16="http://schemas.microsoft.com/office/drawing/2014/main" id="{05820BF9-1675-41B4-8897-3B97120D0DA8}"/>
                </a:ext>
              </a:extLst>
            </p:cNvPr>
            <p:cNvSpPr txBox="1"/>
            <p:nvPr/>
          </p:nvSpPr>
          <p:spPr>
            <a:xfrm>
              <a:off x="1343211" y="1318000"/>
              <a:ext cx="340722" cy="5136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lang="en-US" altLang="ko-KR" sz="2400">
                  <a:solidFill>
                    <a:schemeClr val="accent6"/>
                  </a:solidFill>
                </a:rPr>
                <a:t>2</a:t>
              </a:r>
              <a:endParaRPr kumimoji="0" lang="ko-KR" altLang="en-US" sz="2400" b="0" i="0" u="none" strike="noStrike" cap="none" spc="0" normalizeH="0" baseline="0">
                <a:ln>
                  <a:noFill/>
                </a:ln>
                <a:solidFill>
                  <a:schemeClr val="accent6"/>
                </a:solidFill>
                <a:effectLst/>
                <a:uFillTx/>
                <a:latin typeface="+mn-lt"/>
                <a:ea typeface="+mn-ea"/>
                <a:cs typeface="+mn-cs"/>
                <a:sym typeface="Helvetica Light"/>
              </a:endParaRPr>
            </a:p>
          </p:txBody>
        </p:sp>
      </p:grpSp>
      <p:pic>
        <p:nvPicPr>
          <p:cNvPr id="29" name="그림 28">
            <a:extLst>
              <a:ext uri="{FF2B5EF4-FFF2-40B4-BE49-F238E27FC236}">
                <a16:creationId xmlns:a16="http://schemas.microsoft.com/office/drawing/2014/main" id="{CE0E8B17-FD45-48FD-9074-9E258A05D5EE}"/>
              </a:ext>
            </a:extLst>
          </p:cNvPr>
          <p:cNvPicPr>
            <a:picLocks noChangeAspect="1"/>
          </p:cNvPicPr>
          <p:nvPr/>
        </p:nvPicPr>
        <p:blipFill>
          <a:blip r:embed="rId7"/>
          <a:stretch>
            <a:fillRect/>
          </a:stretch>
        </p:blipFill>
        <p:spPr>
          <a:xfrm>
            <a:off x="7308360" y="3890887"/>
            <a:ext cx="5372346" cy="3038036"/>
          </a:xfrm>
          <a:prstGeom prst="rect">
            <a:avLst/>
          </a:prstGeom>
        </p:spPr>
      </p:pic>
      <p:sp>
        <p:nvSpPr>
          <p:cNvPr id="9" name="TextBox 8">
            <a:extLst>
              <a:ext uri="{FF2B5EF4-FFF2-40B4-BE49-F238E27FC236}">
                <a16:creationId xmlns:a16="http://schemas.microsoft.com/office/drawing/2014/main" id="{58097F8E-6239-47D6-8A10-2BD18E28F1E6}"/>
              </a:ext>
            </a:extLst>
          </p:cNvPr>
          <p:cNvSpPr txBox="1"/>
          <p:nvPr/>
        </p:nvSpPr>
        <p:spPr>
          <a:xfrm>
            <a:off x="1957351" y="10621569"/>
            <a:ext cx="6007346" cy="45204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l" defTabSz="821531" rtl="0" fontAlgn="auto" latinLnBrk="0" hangingPunct="0">
              <a:lnSpc>
                <a:spcPct val="100000"/>
              </a:lnSpc>
              <a:spcBef>
                <a:spcPts val="0"/>
              </a:spcBef>
              <a:spcAft>
                <a:spcPts val="0"/>
              </a:spcAft>
              <a:buClrTx/>
              <a:buSzTx/>
              <a:buFontTx/>
              <a:buNone/>
              <a:tabLst/>
            </a:pPr>
            <a:r>
              <a:rPr lang="en-US" altLang="ko-KR" sz="2000" err="1">
                <a:solidFill>
                  <a:schemeClr val="tx1"/>
                </a:solidFill>
              </a:rPr>
              <a:t>ssgi_data_search_result</a:t>
            </a:r>
            <a:r>
              <a:rPr lang="en-US" altLang="ko-KR" sz="2000">
                <a:solidFill>
                  <a:schemeClr val="tx1"/>
                </a:solidFill>
              </a:rPr>
              <a:t>_</a:t>
            </a:r>
            <a:r>
              <a:rPr lang="ko-KR" altLang="en-US" sz="2000">
                <a:solidFill>
                  <a:schemeClr val="tx1"/>
                </a:solidFill>
              </a:rPr>
              <a:t>중랑구</a:t>
            </a:r>
            <a:r>
              <a:rPr lang="en-US" altLang="ko-KR" sz="2000">
                <a:solidFill>
                  <a:schemeClr val="tx1"/>
                </a:solidFill>
              </a:rPr>
              <a:t>_</a:t>
            </a:r>
            <a:r>
              <a:rPr lang="ko-KR" altLang="en-US" sz="2000">
                <a:solidFill>
                  <a:schemeClr val="tx1"/>
                </a:solidFill>
              </a:rPr>
              <a:t>양식</a:t>
            </a:r>
            <a:r>
              <a:rPr lang="en-US" altLang="ko-KR" sz="2000">
                <a:solidFill>
                  <a:schemeClr val="tx1"/>
                </a:solidFill>
              </a:rPr>
              <a:t>.json</a:t>
            </a:r>
            <a:endParaRPr kumimoji="0" lang="ko-KR" altLang="en-US" sz="2000" b="0" i="0" u="none" strike="noStrike" cap="none" spc="0" normalizeH="0" baseline="0">
              <a:ln>
                <a:noFill/>
              </a:ln>
              <a:solidFill>
                <a:schemeClr val="tx1"/>
              </a:solidFill>
              <a:effectLst/>
              <a:uFillTx/>
              <a:latin typeface="+mn-lt"/>
              <a:ea typeface="+mn-ea"/>
              <a:cs typeface="+mn-cs"/>
              <a:sym typeface="Helvetica Light"/>
            </a:endParaRPr>
          </a:p>
        </p:txBody>
      </p:sp>
      <p:sp>
        <p:nvSpPr>
          <p:cNvPr id="53" name="화살표: 왼쪽으로 구부러짐 52">
            <a:extLst>
              <a:ext uri="{FF2B5EF4-FFF2-40B4-BE49-F238E27FC236}">
                <a16:creationId xmlns:a16="http://schemas.microsoft.com/office/drawing/2014/main" id="{806DE6B6-1923-4297-B85B-D0C48448DE7E}"/>
              </a:ext>
            </a:extLst>
          </p:cNvPr>
          <p:cNvSpPr/>
          <p:nvPr/>
        </p:nvSpPr>
        <p:spPr>
          <a:xfrm>
            <a:off x="12147112" y="6162221"/>
            <a:ext cx="741781" cy="1280770"/>
          </a:xfrm>
          <a:prstGeom prst="curvedLeftArrow">
            <a:avLst/>
          </a:prstGeom>
          <a:solidFill>
            <a:schemeClr val="accent6">
              <a:lumMod val="20000"/>
              <a:lumOff val="80000"/>
            </a:schemeClr>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3200" b="0" i="0" u="none" strike="noStrike" cap="none" spc="0" normalizeH="0" baseline="0">
              <a:ln>
                <a:noFill/>
              </a:ln>
              <a:solidFill>
                <a:srgbClr val="FFFFFF"/>
              </a:solidFill>
              <a:effectLst/>
              <a:uFillTx/>
              <a:latin typeface="+mn-lt"/>
              <a:ea typeface="+mn-ea"/>
              <a:cs typeface="+mn-cs"/>
              <a:sym typeface="Helvetica Light"/>
            </a:endParaRPr>
          </a:p>
        </p:txBody>
      </p:sp>
      <p:grpSp>
        <p:nvGrpSpPr>
          <p:cNvPr id="58" name="그룹 57">
            <a:extLst>
              <a:ext uri="{FF2B5EF4-FFF2-40B4-BE49-F238E27FC236}">
                <a16:creationId xmlns:a16="http://schemas.microsoft.com/office/drawing/2014/main" id="{BE6C60D6-D8E1-4B2F-B090-D3CB3B773260}"/>
              </a:ext>
            </a:extLst>
          </p:cNvPr>
          <p:cNvGrpSpPr/>
          <p:nvPr/>
        </p:nvGrpSpPr>
        <p:grpSpPr>
          <a:xfrm>
            <a:off x="7102123" y="3809439"/>
            <a:ext cx="615245" cy="615245"/>
            <a:chOff x="1205949" y="1273045"/>
            <a:chExt cx="615245" cy="615245"/>
          </a:xfrm>
        </p:grpSpPr>
        <p:sp>
          <p:nvSpPr>
            <p:cNvPr id="60" name="타원 59">
              <a:extLst>
                <a:ext uri="{FF2B5EF4-FFF2-40B4-BE49-F238E27FC236}">
                  <a16:creationId xmlns:a16="http://schemas.microsoft.com/office/drawing/2014/main" id="{97EFC2B5-42BE-456E-BC74-29BF7A412B3B}"/>
                </a:ext>
              </a:extLst>
            </p:cNvPr>
            <p:cNvSpPr/>
            <p:nvPr/>
          </p:nvSpPr>
          <p:spPr>
            <a:xfrm>
              <a:off x="1205949" y="1273045"/>
              <a:ext cx="615245" cy="615245"/>
            </a:xfrm>
            <a:prstGeom prst="ellipse">
              <a:avLst/>
            </a:prstGeom>
            <a:solidFill>
              <a:schemeClr val="accent6">
                <a:lumMod val="20000"/>
                <a:lumOff val="80000"/>
              </a:schemeClr>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3200" b="0" i="0" u="none" strike="noStrike" cap="none" spc="0" normalizeH="0" baseline="0">
                <a:ln>
                  <a:noFill/>
                </a:ln>
                <a:solidFill>
                  <a:srgbClr val="FFFFFF"/>
                </a:solidFill>
                <a:effectLst/>
                <a:uFillTx/>
                <a:latin typeface="+mn-lt"/>
                <a:ea typeface="+mn-ea"/>
                <a:cs typeface="+mn-cs"/>
                <a:sym typeface="Helvetica Light"/>
              </a:endParaRPr>
            </a:p>
          </p:txBody>
        </p:sp>
        <p:sp>
          <p:nvSpPr>
            <p:cNvPr id="61" name="TextBox 60">
              <a:extLst>
                <a:ext uri="{FF2B5EF4-FFF2-40B4-BE49-F238E27FC236}">
                  <a16:creationId xmlns:a16="http://schemas.microsoft.com/office/drawing/2014/main" id="{2A57C0C5-7AE6-449E-B707-FD2C55361904}"/>
                </a:ext>
              </a:extLst>
            </p:cNvPr>
            <p:cNvSpPr txBox="1"/>
            <p:nvPr/>
          </p:nvSpPr>
          <p:spPr>
            <a:xfrm>
              <a:off x="1343211" y="1318000"/>
              <a:ext cx="340722" cy="5136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en-US" altLang="ko-KR" sz="2400" b="0" i="0" u="none" strike="noStrike" cap="none" spc="0" normalizeH="0" baseline="0">
                  <a:ln>
                    <a:noFill/>
                  </a:ln>
                  <a:solidFill>
                    <a:schemeClr val="accent6"/>
                  </a:solidFill>
                  <a:effectLst/>
                  <a:uFillTx/>
                  <a:latin typeface="+mn-lt"/>
                  <a:ea typeface="+mn-ea"/>
                  <a:cs typeface="+mn-cs"/>
                  <a:sym typeface="Helvetica Light"/>
                </a:rPr>
                <a:t>3</a:t>
              </a:r>
              <a:endParaRPr kumimoji="0" lang="ko-KR" altLang="en-US" sz="2400" b="0" i="0" u="none" strike="noStrike" cap="none" spc="0" normalizeH="0" baseline="0">
                <a:ln>
                  <a:noFill/>
                </a:ln>
                <a:solidFill>
                  <a:schemeClr val="accent6"/>
                </a:solidFill>
                <a:effectLst/>
                <a:uFillTx/>
                <a:latin typeface="+mn-lt"/>
                <a:ea typeface="+mn-ea"/>
                <a:cs typeface="+mn-cs"/>
                <a:sym typeface="Helvetica Light"/>
              </a:endParaRPr>
            </a:p>
          </p:txBody>
        </p:sp>
      </p:grpSp>
      <p:sp>
        <p:nvSpPr>
          <p:cNvPr id="90" name="직사각형 89">
            <a:extLst>
              <a:ext uri="{FF2B5EF4-FFF2-40B4-BE49-F238E27FC236}">
                <a16:creationId xmlns:a16="http://schemas.microsoft.com/office/drawing/2014/main" id="{90169150-DA1F-43ED-ACF3-DB91DDD222EE}"/>
              </a:ext>
            </a:extLst>
          </p:cNvPr>
          <p:cNvSpPr/>
          <p:nvPr/>
        </p:nvSpPr>
        <p:spPr>
          <a:xfrm>
            <a:off x="1683933" y="4424684"/>
            <a:ext cx="5139560" cy="2796731"/>
          </a:xfrm>
          <a:prstGeom prst="rect">
            <a:avLst/>
          </a:prstGeom>
          <a:noFill/>
          <a:ln w="57150" cap="flat">
            <a:solidFill>
              <a:srgbClr val="EACEF2"/>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3200" b="0" i="0" u="none" strike="noStrike" cap="none" spc="0" normalizeH="0" baseline="0">
              <a:ln>
                <a:noFill/>
              </a:ln>
              <a:solidFill>
                <a:srgbClr val="FFFFFF"/>
              </a:solidFill>
              <a:effectLst/>
              <a:uFillTx/>
              <a:latin typeface="+mn-lt"/>
              <a:ea typeface="+mn-ea"/>
              <a:cs typeface="+mn-cs"/>
              <a:sym typeface="Helvetica Light"/>
            </a:endParaRPr>
          </a:p>
        </p:txBody>
      </p:sp>
      <p:sp>
        <p:nvSpPr>
          <p:cNvPr id="32" name="폭발: 8pt 31">
            <a:extLst>
              <a:ext uri="{FF2B5EF4-FFF2-40B4-BE49-F238E27FC236}">
                <a16:creationId xmlns:a16="http://schemas.microsoft.com/office/drawing/2014/main" id="{8C86C66B-3887-47CA-B15A-017021D9F7C0}"/>
              </a:ext>
            </a:extLst>
          </p:cNvPr>
          <p:cNvSpPr/>
          <p:nvPr/>
        </p:nvSpPr>
        <p:spPr>
          <a:xfrm>
            <a:off x="5454943" y="3890887"/>
            <a:ext cx="1505812" cy="1399235"/>
          </a:xfrm>
          <a:prstGeom prst="irregularSeal1">
            <a:avLst/>
          </a:prstGeom>
          <a:solidFill>
            <a:schemeClr val="accent5"/>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ko-KR" altLang="en-US" sz="2300" b="0" i="0" u="none" strike="noStrike" cap="none" spc="0" normalizeH="0" baseline="0">
                <a:ln>
                  <a:noFill/>
                </a:ln>
                <a:solidFill>
                  <a:srgbClr val="FFFFFF"/>
                </a:solidFill>
                <a:effectLst/>
                <a:uFillTx/>
                <a:latin typeface="+mn-lt"/>
                <a:ea typeface="+mn-ea"/>
                <a:cs typeface="+mn-cs"/>
                <a:sym typeface="Helvetica Light"/>
              </a:rPr>
              <a:t>제거</a:t>
            </a:r>
          </a:p>
        </p:txBody>
      </p:sp>
    </p:spTree>
    <p:extLst>
      <p:ext uri="{BB962C8B-B14F-4D97-AF65-F5344CB8AC3E}">
        <p14:creationId xmlns:p14="http://schemas.microsoft.com/office/powerpoint/2010/main" val="101570804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직사각형 15">
            <a:extLst>
              <a:ext uri="{FF2B5EF4-FFF2-40B4-BE49-F238E27FC236}">
                <a16:creationId xmlns:a16="http://schemas.microsoft.com/office/drawing/2014/main" id="{232DF60D-4FD7-4DBD-80C0-CA90DDF8031F}"/>
              </a:ext>
            </a:extLst>
          </p:cNvPr>
          <p:cNvSpPr/>
          <p:nvPr/>
        </p:nvSpPr>
        <p:spPr>
          <a:xfrm>
            <a:off x="10642600" y="13202668"/>
            <a:ext cx="3114040" cy="390491"/>
          </a:xfrm>
          <a:prstGeom prst="rect">
            <a:avLst/>
          </a:prstGeom>
          <a:solidFill>
            <a:srgbClr val="C597A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1600" b="0" i="0" u="none" strike="noStrike" cap="none" spc="0" normalizeH="0" baseline="0">
              <a:ln>
                <a:noFill/>
              </a:ln>
              <a:solidFill>
                <a:srgbClr val="FFFFFF"/>
              </a:solidFill>
              <a:effectLst/>
              <a:uFillTx/>
              <a:latin typeface="+mn-lt"/>
              <a:ea typeface="+mn-ea"/>
              <a:cs typeface="+mn-cs"/>
              <a:sym typeface="Helvetica Light"/>
            </a:endParaRPr>
          </a:p>
        </p:txBody>
      </p:sp>
      <p:sp>
        <p:nvSpPr>
          <p:cNvPr id="17" name="TextBox 16">
            <a:extLst>
              <a:ext uri="{FF2B5EF4-FFF2-40B4-BE49-F238E27FC236}">
                <a16:creationId xmlns:a16="http://schemas.microsoft.com/office/drawing/2014/main" id="{12A90976-125D-4054-862C-A2AAEA1FE216}"/>
              </a:ext>
            </a:extLst>
          </p:cNvPr>
          <p:cNvSpPr txBox="1"/>
          <p:nvPr/>
        </p:nvSpPr>
        <p:spPr>
          <a:xfrm>
            <a:off x="10605263" y="13183053"/>
            <a:ext cx="3202177"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altLang="ko-KR" sz="2400">
                <a:solidFill>
                  <a:schemeClr val="bg1"/>
                </a:solidFill>
                <a:latin typeface="+mn-ea"/>
              </a:rPr>
              <a:t>2. </a:t>
            </a:r>
            <a:r>
              <a:rPr lang="ko-KR" altLang="en-US" sz="2400">
                <a:solidFill>
                  <a:schemeClr val="bg1"/>
                </a:solidFill>
                <a:latin typeface="+mn-ea"/>
              </a:rPr>
              <a:t>데이터 수집 및 </a:t>
            </a:r>
            <a:r>
              <a:rPr lang="ko-KR" altLang="en-US" sz="2400" err="1">
                <a:solidFill>
                  <a:schemeClr val="bg1"/>
                </a:solidFill>
                <a:latin typeface="+mn-ea"/>
              </a:rPr>
              <a:t>전처리</a:t>
            </a:r>
            <a:endParaRPr lang="ko-KR" altLang="en-US" sz="2400">
              <a:solidFill>
                <a:schemeClr val="bg1"/>
              </a:solidFill>
              <a:latin typeface="+mn-ea"/>
            </a:endParaRPr>
          </a:p>
        </p:txBody>
      </p:sp>
      <p:sp>
        <p:nvSpPr>
          <p:cNvPr id="125" name="Shape 125"/>
          <p:cNvSpPr/>
          <p:nvPr/>
        </p:nvSpPr>
        <p:spPr>
          <a:xfrm>
            <a:off x="1179170" y="1191936"/>
            <a:ext cx="21128211" cy="10484628"/>
          </a:xfrm>
          <a:prstGeom prst="rect">
            <a:avLst/>
          </a:prstGeom>
          <a:solidFill>
            <a:srgbClr val="C5969B"/>
          </a:solidFill>
          <a:ln w="12700">
            <a:miter lim="400000"/>
          </a:ln>
          <a:effectLst>
            <a:outerShdw blurRad="762000" dist="139322" dir="3484869" rotWithShape="0">
              <a:srgbClr val="000000">
                <a:alpha val="50000"/>
              </a:srgbClr>
            </a:outerShdw>
          </a:effectLst>
        </p:spPr>
        <p:txBody>
          <a:bodyPr lIns="71437" tIns="71437" rIns="71437" bIns="71437" anchor="ctr"/>
          <a:lstStyle/>
          <a:p>
            <a:pPr>
              <a:defRPr sz="3200">
                <a:solidFill>
                  <a:srgbClr val="FFFFFF"/>
                </a:solidFill>
              </a:defRPr>
            </a:pPr>
            <a:endParaRPr lang="ko-KR" altLang="en-US"/>
          </a:p>
        </p:txBody>
      </p:sp>
      <p:sp>
        <p:nvSpPr>
          <p:cNvPr id="44" name="Shape 126">
            <a:extLst>
              <a:ext uri="{FF2B5EF4-FFF2-40B4-BE49-F238E27FC236}">
                <a16:creationId xmlns:a16="http://schemas.microsoft.com/office/drawing/2014/main" id="{E750231F-A7D6-4271-8256-E2F234AE45B8}"/>
              </a:ext>
            </a:extLst>
          </p:cNvPr>
          <p:cNvSpPr/>
          <p:nvPr/>
        </p:nvSpPr>
        <p:spPr>
          <a:xfrm>
            <a:off x="12988327" y="1947505"/>
            <a:ext cx="11132602" cy="8973491"/>
          </a:xfrm>
          <a:prstGeom prst="rect">
            <a:avLst/>
          </a:prstGeom>
          <a:solidFill>
            <a:srgbClr val="FFFFFF"/>
          </a:solidFill>
          <a:ln w="12700">
            <a:miter lim="400000"/>
          </a:ln>
          <a:effectLst>
            <a:outerShdw blurRad="342900" dist="111192" dir="3484869" rotWithShape="0">
              <a:srgbClr val="000000">
                <a:alpha val="50000"/>
              </a:srgbClr>
            </a:outerShdw>
          </a:effectLst>
        </p:spPr>
        <p:txBody>
          <a:bodyPr lIns="71437" tIns="71437" rIns="71437" bIns="71437" anchor="ctr"/>
          <a:lstStyle/>
          <a:p>
            <a:pPr>
              <a:defRPr sz="3200">
                <a:solidFill>
                  <a:srgbClr val="FFFFFF"/>
                </a:solidFill>
              </a:defRPr>
            </a:pPr>
            <a:endParaRPr lang="ko-KR" altLang="en-US"/>
          </a:p>
        </p:txBody>
      </p:sp>
      <p:sp>
        <p:nvSpPr>
          <p:cNvPr id="45" name="Shape 128">
            <a:extLst>
              <a:ext uri="{FF2B5EF4-FFF2-40B4-BE49-F238E27FC236}">
                <a16:creationId xmlns:a16="http://schemas.microsoft.com/office/drawing/2014/main" id="{2F9420F9-6BAC-4BB8-AE2F-EEE7DB2132FE}"/>
              </a:ext>
            </a:extLst>
          </p:cNvPr>
          <p:cNvSpPr/>
          <p:nvPr/>
        </p:nvSpPr>
        <p:spPr>
          <a:xfrm flipH="1" flipV="1">
            <a:off x="14092913" y="9998327"/>
            <a:ext cx="8923430" cy="1"/>
          </a:xfrm>
          <a:prstGeom prst="line">
            <a:avLst/>
          </a:prstGeom>
          <a:ln w="38100">
            <a:solidFill>
              <a:srgbClr val="C5969B"/>
            </a:solidFill>
            <a:miter lim="400000"/>
          </a:ln>
        </p:spPr>
        <p:txBody>
          <a:bodyPr lIns="71437" tIns="71437" rIns="71437" bIns="71437" anchor="ctr"/>
          <a:lstStyle/>
          <a:p>
            <a:pPr>
              <a:defRPr sz="3200"/>
            </a:pPr>
            <a:endParaRPr lang="ko-KR" altLang="en-US"/>
          </a:p>
        </p:txBody>
      </p:sp>
      <p:sp>
        <p:nvSpPr>
          <p:cNvPr id="46" name="Shape 129">
            <a:extLst>
              <a:ext uri="{FF2B5EF4-FFF2-40B4-BE49-F238E27FC236}">
                <a16:creationId xmlns:a16="http://schemas.microsoft.com/office/drawing/2014/main" id="{05541A41-D44F-45E1-94E8-6F30313B7A7B}"/>
              </a:ext>
            </a:extLst>
          </p:cNvPr>
          <p:cNvSpPr/>
          <p:nvPr/>
        </p:nvSpPr>
        <p:spPr>
          <a:xfrm flipH="1" flipV="1">
            <a:off x="14092913" y="2881837"/>
            <a:ext cx="8923430" cy="1"/>
          </a:xfrm>
          <a:prstGeom prst="line">
            <a:avLst/>
          </a:prstGeom>
          <a:ln w="38100">
            <a:solidFill>
              <a:srgbClr val="C5969B"/>
            </a:solidFill>
            <a:miter lim="400000"/>
          </a:ln>
        </p:spPr>
        <p:txBody>
          <a:bodyPr lIns="71437" tIns="71437" rIns="71437" bIns="71437" anchor="ctr"/>
          <a:lstStyle/>
          <a:p>
            <a:pPr>
              <a:defRPr sz="3200"/>
            </a:pPr>
            <a:endParaRPr lang="ko-KR" altLang="en-US"/>
          </a:p>
        </p:txBody>
      </p:sp>
      <p:grpSp>
        <p:nvGrpSpPr>
          <p:cNvPr id="50" name="Group 133">
            <a:extLst>
              <a:ext uri="{FF2B5EF4-FFF2-40B4-BE49-F238E27FC236}">
                <a16:creationId xmlns:a16="http://schemas.microsoft.com/office/drawing/2014/main" id="{A3553273-E38D-4A9A-8F9F-5E76F07C7D41}"/>
              </a:ext>
            </a:extLst>
          </p:cNvPr>
          <p:cNvGrpSpPr/>
          <p:nvPr/>
        </p:nvGrpSpPr>
        <p:grpSpPr>
          <a:xfrm>
            <a:off x="14953847" y="3607477"/>
            <a:ext cx="7425187" cy="1527997"/>
            <a:chOff x="77897" y="0"/>
            <a:chExt cx="7425185" cy="1527997"/>
          </a:xfrm>
        </p:grpSpPr>
        <p:sp>
          <p:nvSpPr>
            <p:cNvPr id="52" name="Shape 130">
              <a:extLst>
                <a:ext uri="{FF2B5EF4-FFF2-40B4-BE49-F238E27FC236}">
                  <a16:creationId xmlns:a16="http://schemas.microsoft.com/office/drawing/2014/main" id="{3AD999AD-B7A5-4993-BC74-A0E7D6FEC047}"/>
                </a:ext>
              </a:extLst>
            </p:cNvPr>
            <p:cNvSpPr/>
            <p:nvPr/>
          </p:nvSpPr>
          <p:spPr>
            <a:xfrm>
              <a:off x="77897" y="90588"/>
              <a:ext cx="7425185" cy="143740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71437" tIns="71437" rIns="71437" bIns="71437" numCol="1" anchor="b">
              <a:normAutofit/>
            </a:bodyPr>
            <a:lstStyle>
              <a:lvl1pPr defTabSz="377904">
                <a:defRPr sz="6946" i="1" spc="138">
                  <a:latin typeface="Didot"/>
                  <a:ea typeface="Didot"/>
                  <a:cs typeface="Didot"/>
                  <a:sym typeface="Didot"/>
                </a:defRPr>
              </a:lvl1pPr>
            </a:lstStyle>
            <a:p>
              <a:r>
                <a:rPr lang="ko-KR" altLang="en-US" sz="4000">
                  <a:latin typeface="+mn-ea"/>
                  <a:ea typeface="+mn-ea"/>
                </a:rPr>
                <a:t>음식점 중심의 </a:t>
              </a:r>
              <a:r>
                <a:rPr lang="ko-KR" altLang="en-US" sz="4000" err="1">
                  <a:latin typeface="+mn-ea"/>
                  <a:ea typeface="+mn-ea"/>
                </a:rPr>
                <a:t>피드</a:t>
              </a:r>
              <a:r>
                <a:rPr lang="ko-KR" altLang="en-US" sz="4000">
                  <a:latin typeface="+mn-ea"/>
                  <a:ea typeface="+mn-ea"/>
                </a:rPr>
                <a:t> 데이터</a:t>
              </a:r>
            </a:p>
          </p:txBody>
        </p:sp>
        <p:sp>
          <p:nvSpPr>
            <p:cNvPr id="56" name="Shape 131">
              <a:extLst>
                <a:ext uri="{FF2B5EF4-FFF2-40B4-BE49-F238E27FC236}">
                  <a16:creationId xmlns:a16="http://schemas.microsoft.com/office/drawing/2014/main" id="{6374148E-82DD-4866-B848-0720273128F8}"/>
                </a:ext>
              </a:extLst>
            </p:cNvPr>
            <p:cNvSpPr/>
            <p:nvPr/>
          </p:nvSpPr>
          <p:spPr>
            <a:xfrm>
              <a:off x="1312977" y="0"/>
              <a:ext cx="4941561" cy="770314"/>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71437" tIns="71437" rIns="71437" bIns="71437" numCol="1" anchor="b">
              <a:normAutofit/>
            </a:bodyPr>
            <a:lstStyle>
              <a:lvl1pPr>
                <a:defRPr sz="3000" spc="59">
                  <a:solidFill>
                    <a:srgbClr val="C5969B"/>
                  </a:solidFill>
                  <a:latin typeface="Didot"/>
                  <a:ea typeface="Didot"/>
                  <a:cs typeface="Didot"/>
                  <a:sym typeface="Didot"/>
                </a:defRPr>
              </a:lvl1pPr>
            </a:lstStyle>
            <a:p>
              <a:r>
                <a:rPr lang="ko-KR" altLang="en-US" sz="2400">
                  <a:latin typeface="+mj-ea"/>
                  <a:ea typeface="+mj-ea"/>
                </a:rPr>
                <a:t>소비자</a:t>
              </a:r>
              <a:endParaRPr sz="2400">
                <a:latin typeface="+mj-ea"/>
                <a:ea typeface="+mj-ea"/>
              </a:endParaRPr>
            </a:p>
          </p:txBody>
        </p:sp>
      </p:grpSp>
      <p:sp>
        <p:nvSpPr>
          <p:cNvPr id="59" name="TextBox 58">
            <a:extLst>
              <a:ext uri="{FF2B5EF4-FFF2-40B4-BE49-F238E27FC236}">
                <a16:creationId xmlns:a16="http://schemas.microsoft.com/office/drawing/2014/main" id="{A99AA020-149B-4817-88B0-8BC1D6BAAECE}"/>
              </a:ext>
            </a:extLst>
          </p:cNvPr>
          <p:cNvSpPr txBox="1"/>
          <p:nvPr/>
        </p:nvSpPr>
        <p:spPr>
          <a:xfrm>
            <a:off x="15204938" y="5194018"/>
            <a:ext cx="6699380" cy="5136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lang="en-US" altLang="ko-KR" sz="2400">
                <a:solidFill>
                  <a:schemeClr val="tx1">
                    <a:lumMod val="50000"/>
                    <a:lumOff val="50000"/>
                  </a:schemeClr>
                </a:solidFill>
              </a:rPr>
              <a:t>Data</a:t>
            </a:r>
            <a:r>
              <a:rPr lang="ko-KR" altLang="en-US" sz="2400">
                <a:solidFill>
                  <a:schemeClr val="tx1">
                    <a:lumMod val="50000"/>
                    <a:lumOff val="50000"/>
                  </a:schemeClr>
                </a:solidFill>
              </a:rPr>
              <a:t> </a:t>
            </a:r>
            <a:r>
              <a:rPr lang="en-US" altLang="ko-KR" sz="2400">
                <a:solidFill>
                  <a:schemeClr val="tx1">
                    <a:lumMod val="50000"/>
                    <a:lumOff val="50000"/>
                  </a:schemeClr>
                </a:solidFill>
              </a:rPr>
              <a:t>Size</a:t>
            </a:r>
            <a:r>
              <a:rPr lang="ko-KR" altLang="en-US" sz="2400">
                <a:solidFill>
                  <a:schemeClr val="tx1">
                    <a:lumMod val="50000"/>
                    <a:lumOff val="50000"/>
                  </a:schemeClr>
                </a:solidFill>
              </a:rPr>
              <a:t> </a:t>
            </a:r>
            <a:r>
              <a:rPr lang="en-US" altLang="ko-KR" sz="2400">
                <a:solidFill>
                  <a:schemeClr val="tx1">
                    <a:lumMod val="50000"/>
                    <a:lumOff val="50000"/>
                  </a:schemeClr>
                </a:solidFill>
              </a:rPr>
              <a:t>:</a:t>
            </a:r>
            <a:r>
              <a:rPr lang="ko-KR" altLang="en-US" sz="2400">
                <a:solidFill>
                  <a:schemeClr val="tx1">
                    <a:lumMod val="50000"/>
                    <a:lumOff val="50000"/>
                  </a:schemeClr>
                </a:solidFill>
              </a:rPr>
              <a:t> </a:t>
            </a:r>
            <a:r>
              <a:rPr lang="en-US" altLang="ko-KR" sz="2400">
                <a:solidFill>
                  <a:schemeClr val="tx1">
                    <a:lumMod val="50000"/>
                    <a:lumOff val="50000"/>
                  </a:schemeClr>
                </a:solidFill>
              </a:rPr>
              <a:t>128,792</a:t>
            </a:r>
            <a:r>
              <a:rPr lang="ko-KR" altLang="en-US" sz="2400">
                <a:solidFill>
                  <a:schemeClr val="tx1">
                    <a:lumMod val="50000"/>
                    <a:lumOff val="50000"/>
                  </a:schemeClr>
                </a:solidFill>
              </a:rPr>
              <a:t>개</a:t>
            </a:r>
            <a:endParaRPr kumimoji="0" lang="ko-KR" altLang="en-US" sz="2400" b="0" i="0" u="none" strike="noStrike" cap="none" spc="0" normalizeH="0" baseline="0">
              <a:ln>
                <a:noFill/>
              </a:ln>
              <a:solidFill>
                <a:schemeClr val="tx1">
                  <a:lumMod val="50000"/>
                  <a:lumOff val="50000"/>
                </a:schemeClr>
              </a:solidFill>
              <a:effectLst/>
              <a:uFillTx/>
              <a:latin typeface="+mn-lt"/>
              <a:ea typeface="+mn-ea"/>
              <a:cs typeface="+mn-cs"/>
              <a:sym typeface="Helvetica Light"/>
            </a:endParaRPr>
          </a:p>
        </p:txBody>
      </p:sp>
      <p:sp>
        <p:nvSpPr>
          <p:cNvPr id="73" name="TextBox 72">
            <a:extLst>
              <a:ext uri="{FF2B5EF4-FFF2-40B4-BE49-F238E27FC236}">
                <a16:creationId xmlns:a16="http://schemas.microsoft.com/office/drawing/2014/main" id="{8F7B3165-52CD-4BCA-8574-730097C8FE20}"/>
              </a:ext>
            </a:extLst>
          </p:cNvPr>
          <p:cNvSpPr txBox="1"/>
          <p:nvPr/>
        </p:nvSpPr>
        <p:spPr>
          <a:xfrm>
            <a:off x="14670053" y="5909735"/>
            <a:ext cx="8143479" cy="88293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lang="ko-KR" altLang="en-US" sz="2400" dirty="0">
                <a:solidFill>
                  <a:schemeClr val="tx1">
                    <a:lumMod val="50000"/>
                    <a:lumOff val="50000"/>
                  </a:schemeClr>
                </a:solidFill>
              </a:rPr>
              <a:t>데이터 수집 목적 </a:t>
            </a:r>
            <a:r>
              <a:rPr lang="en-US" altLang="ko-KR" sz="2400" dirty="0">
                <a:solidFill>
                  <a:schemeClr val="tx1">
                    <a:lumMod val="50000"/>
                    <a:lumOff val="50000"/>
                  </a:schemeClr>
                </a:solidFill>
              </a:rPr>
              <a:t>: </a:t>
            </a:r>
            <a:r>
              <a:rPr lang="ko-KR" altLang="en-US" sz="2400" dirty="0">
                <a:solidFill>
                  <a:schemeClr val="tx1">
                    <a:lumMod val="50000"/>
                    <a:lumOff val="50000"/>
                  </a:schemeClr>
                </a:solidFill>
              </a:rPr>
              <a:t>각 음식점 마다의 </a:t>
            </a:r>
            <a:r>
              <a:rPr lang="ko-KR" altLang="en-US" sz="2400" dirty="0" err="1">
                <a:solidFill>
                  <a:schemeClr val="tx1">
                    <a:lumMod val="50000"/>
                    <a:lumOff val="50000"/>
                  </a:schemeClr>
                </a:solidFill>
              </a:rPr>
              <a:t>피드를</a:t>
            </a:r>
            <a:r>
              <a:rPr lang="ko-KR" altLang="en-US" sz="2400" dirty="0">
                <a:solidFill>
                  <a:schemeClr val="tx1">
                    <a:lumMod val="50000"/>
                    <a:lumOff val="50000"/>
                  </a:schemeClr>
                </a:solidFill>
              </a:rPr>
              <a:t> 통해서 유저에게 비슷한 음식점을 추천하기 위해서 </a:t>
            </a:r>
            <a:endParaRPr kumimoji="0" lang="ko-KR" altLang="en-US" sz="2400" b="0" i="0" u="none" strike="noStrike" cap="none" spc="0" normalizeH="0" baseline="0" dirty="0">
              <a:ln>
                <a:noFill/>
              </a:ln>
              <a:solidFill>
                <a:schemeClr val="tx1">
                  <a:lumMod val="50000"/>
                  <a:lumOff val="50000"/>
                </a:schemeClr>
              </a:solidFill>
              <a:effectLst/>
              <a:uFillTx/>
              <a:latin typeface="+mn-lt"/>
              <a:ea typeface="+mn-ea"/>
              <a:cs typeface="+mn-cs"/>
              <a:sym typeface="Helvetica Light"/>
            </a:endParaRPr>
          </a:p>
        </p:txBody>
      </p:sp>
      <p:sp>
        <p:nvSpPr>
          <p:cNvPr id="19" name="TextBox 18">
            <a:extLst>
              <a:ext uri="{FF2B5EF4-FFF2-40B4-BE49-F238E27FC236}">
                <a16:creationId xmlns:a16="http://schemas.microsoft.com/office/drawing/2014/main" id="{03D468E1-ADC8-47EA-B6C9-78E2B03FDB08}"/>
              </a:ext>
            </a:extLst>
          </p:cNvPr>
          <p:cNvSpPr txBox="1"/>
          <p:nvPr/>
        </p:nvSpPr>
        <p:spPr>
          <a:xfrm>
            <a:off x="14673993" y="6759661"/>
            <a:ext cx="8139539" cy="3098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l" defTabSz="821531" rtl="0" fontAlgn="auto" latinLnBrk="0" hangingPunct="0">
              <a:lnSpc>
                <a:spcPct val="100000"/>
              </a:lnSpc>
              <a:spcBef>
                <a:spcPts val="0"/>
              </a:spcBef>
              <a:spcAft>
                <a:spcPts val="0"/>
              </a:spcAft>
              <a:buClrTx/>
              <a:buSzTx/>
              <a:buFontTx/>
              <a:buNone/>
              <a:tabLst/>
            </a:pPr>
            <a:r>
              <a:rPr lang="ko-KR" altLang="en-US" sz="2400" dirty="0"/>
              <a:t>데이터 </a:t>
            </a:r>
            <a:r>
              <a:rPr lang="ko-KR" altLang="en-US" sz="2400" dirty="0" err="1"/>
              <a:t>전처리</a:t>
            </a:r>
            <a:r>
              <a:rPr lang="ko-KR" altLang="en-US" sz="2400" dirty="0"/>
              <a:t> 방법 </a:t>
            </a:r>
            <a:r>
              <a:rPr lang="en-US" altLang="ko-KR" sz="2400" dirty="0"/>
              <a:t>: </a:t>
            </a:r>
          </a:p>
          <a:p>
            <a:pPr marL="457200" marR="0" indent="-457200" algn="l" defTabSz="821531" rtl="0" fontAlgn="auto" latinLnBrk="0" hangingPunct="0">
              <a:lnSpc>
                <a:spcPct val="100000"/>
              </a:lnSpc>
              <a:spcBef>
                <a:spcPts val="0"/>
              </a:spcBef>
              <a:spcAft>
                <a:spcPts val="0"/>
              </a:spcAft>
              <a:buClrTx/>
              <a:buSzTx/>
              <a:buAutoNum type="arabicPeriod"/>
              <a:tabLst/>
            </a:pPr>
            <a:r>
              <a:rPr lang="ko-KR" altLang="en-US" sz="2400" dirty="0"/>
              <a:t>음식점의 이름 해시태그가 실제 음식점과 무관한 데이터는 제거한다</a:t>
            </a:r>
            <a:r>
              <a:rPr lang="en-US" altLang="ko-KR" sz="2400" dirty="0"/>
              <a:t>.</a:t>
            </a:r>
          </a:p>
          <a:p>
            <a:pPr marL="457200" marR="0" indent="-457200" algn="l" defTabSz="821531" rtl="0" fontAlgn="auto" latinLnBrk="0" hangingPunct="0">
              <a:lnSpc>
                <a:spcPct val="100000"/>
              </a:lnSpc>
              <a:spcBef>
                <a:spcPts val="0"/>
              </a:spcBef>
              <a:spcAft>
                <a:spcPts val="0"/>
              </a:spcAft>
              <a:buClrTx/>
              <a:buSzTx/>
              <a:buAutoNum type="arabicPeriod"/>
              <a:tabLst/>
            </a:pPr>
            <a:r>
              <a:rPr lang="ko-KR" altLang="en-US" sz="2400" dirty="0"/>
              <a:t>프랜차이즈의 경우 지점이 여러 개가 있으므로 지점의 개수에 따라서 게시글의 개수를 나눠서 처리한다</a:t>
            </a:r>
            <a:r>
              <a:rPr lang="en-US" altLang="ko-KR" sz="2400" dirty="0"/>
              <a:t>.</a:t>
            </a:r>
          </a:p>
          <a:p>
            <a:pPr marL="457200" marR="0" indent="-457200" algn="l" defTabSz="821531" rtl="0" fontAlgn="auto" latinLnBrk="0" hangingPunct="0">
              <a:lnSpc>
                <a:spcPct val="100000"/>
              </a:lnSpc>
              <a:spcBef>
                <a:spcPts val="0"/>
              </a:spcBef>
              <a:spcAft>
                <a:spcPts val="0"/>
              </a:spcAft>
              <a:buClrTx/>
              <a:buSzTx/>
              <a:buAutoNum type="arabicPeriod"/>
              <a:tabLst/>
            </a:pPr>
            <a:r>
              <a:rPr lang="ko-KR" altLang="en-US" sz="2400" dirty="0"/>
              <a:t>음식점 추천을 위해서는 사진을 포함한 </a:t>
            </a:r>
            <a:r>
              <a:rPr lang="ko-KR" altLang="en-US" sz="2400" dirty="0" err="1"/>
              <a:t>피드만을</a:t>
            </a:r>
            <a:r>
              <a:rPr lang="ko-KR" altLang="en-US" sz="2400" dirty="0"/>
              <a:t> </a:t>
            </a:r>
            <a:r>
              <a:rPr lang="ko-KR" altLang="en-US" sz="2400" dirty="0" err="1"/>
              <a:t>크롤링</a:t>
            </a:r>
            <a:r>
              <a:rPr lang="ko-KR" altLang="en-US" sz="2400" dirty="0"/>
              <a:t> 한다</a:t>
            </a:r>
            <a:r>
              <a:rPr lang="en-US" altLang="ko-KR" sz="2400" dirty="0"/>
              <a:t>.</a:t>
            </a:r>
          </a:p>
          <a:p>
            <a:pPr marL="457200" marR="0" indent="-457200" algn="l" defTabSz="821531" rtl="0" fontAlgn="auto" latinLnBrk="0" hangingPunct="0">
              <a:lnSpc>
                <a:spcPct val="100000"/>
              </a:lnSpc>
              <a:spcBef>
                <a:spcPts val="0"/>
              </a:spcBef>
              <a:spcAft>
                <a:spcPts val="0"/>
              </a:spcAft>
              <a:buClrTx/>
              <a:buSzTx/>
              <a:buAutoNum type="arabicPeriod"/>
              <a:tabLst/>
            </a:pPr>
            <a:r>
              <a:rPr kumimoji="0" lang="ko-KR" altLang="en-US" sz="2400" b="0" i="0" u="none" strike="noStrike" cap="none" spc="0" normalizeH="0" baseline="0" dirty="0">
                <a:ln>
                  <a:noFill/>
                </a:ln>
                <a:solidFill>
                  <a:srgbClr val="000000"/>
                </a:solidFill>
                <a:effectLst/>
                <a:uFillTx/>
                <a:latin typeface="+mn-lt"/>
                <a:ea typeface="+mn-ea"/>
                <a:cs typeface="+mn-cs"/>
                <a:sym typeface="Helvetica Light"/>
              </a:rPr>
              <a:t>해시 태그가 비슷한 음식점을 추천하기 때문에 </a:t>
            </a:r>
            <a:r>
              <a:rPr lang="ko-KR" altLang="en-US" sz="2400" dirty="0"/>
              <a:t>해시태그를 포함하여 크롤링한다</a:t>
            </a:r>
            <a:r>
              <a:rPr lang="en-US" altLang="ko-KR" sz="2400" dirty="0"/>
              <a:t>.</a:t>
            </a:r>
            <a:endParaRPr kumimoji="0" lang="ko-KR" altLang="en-US" sz="2400" b="0" i="0" u="none" strike="noStrike" cap="none" spc="0" normalizeH="0" baseline="0" dirty="0">
              <a:ln>
                <a:noFill/>
              </a:ln>
              <a:solidFill>
                <a:srgbClr val="000000"/>
              </a:solidFill>
              <a:effectLst/>
              <a:uFillTx/>
              <a:latin typeface="+mn-lt"/>
              <a:ea typeface="+mn-ea"/>
              <a:cs typeface="+mn-cs"/>
              <a:sym typeface="Helvetica Light"/>
            </a:endParaRPr>
          </a:p>
        </p:txBody>
      </p:sp>
      <p:pic>
        <p:nvPicPr>
          <p:cNvPr id="33" name="그림 32">
            <a:extLst>
              <a:ext uri="{FF2B5EF4-FFF2-40B4-BE49-F238E27FC236}">
                <a16:creationId xmlns:a16="http://schemas.microsoft.com/office/drawing/2014/main" id="{CC2CA675-940C-4329-B9DD-BC6D07584DAD}"/>
              </a:ext>
            </a:extLst>
          </p:cNvPr>
          <p:cNvPicPr>
            <a:picLocks noChangeAspect="1"/>
          </p:cNvPicPr>
          <p:nvPr/>
        </p:nvPicPr>
        <p:blipFill rotWithShape="1">
          <a:blip r:embed="rId2"/>
          <a:srcRect r="31898"/>
          <a:stretch/>
        </p:blipFill>
        <p:spPr>
          <a:xfrm>
            <a:off x="6550465" y="1702166"/>
            <a:ext cx="4314825" cy="3675371"/>
          </a:xfrm>
          <a:prstGeom prst="rect">
            <a:avLst/>
          </a:prstGeom>
        </p:spPr>
      </p:pic>
      <p:pic>
        <p:nvPicPr>
          <p:cNvPr id="36" name="그림 35">
            <a:extLst>
              <a:ext uri="{FF2B5EF4-FFF2-40B4-BE49-F238E27FC236}">
                <a16:creationId xmlns:a16="http://schemas.microsoft.com/office/drawing/2014/main" id="{CEF1BF65-03AB-4460-8055-8BE1F9CBD0CE}"/>
              </a:ext>
            </a:extLst>
          </p:cNvPr>
          <p:cNvPicPr>
            <a:picLocks noChangeAspect="1"/>
          </p:cNvPicPr>
          <p:nvPr/>
        </p:nvPicPr>
        <p:blipFill rotWithShape="1">
          <a:blip r:embed="rId3"/>
          <a:srcRect r="32780" b="5927"/>
          <a:stretch/>
        </p:blipFill>
        <p:spPr>
          <a:xfrm>
            <a:off x="1714127" y="1702166"/>
            <a:ext cx="4561409" cy="3675371"/>
          </a:xfrm>
          <a:prstGeom prst="rect">
            <a:avLst/>
          </a:prstGeom>
        </p:spPr>
      </p:pic>
      <p:sp>
        <p:nvSpPr>
          <p:cNvPr id="5" name="직사각형 4">
            <a:extLst>
              <a:ext uri="{FF2B5EF4-FFF2-40B4-BE49-F238E27FC236}">
                <a16:creationId xmlns:a16="http://schemas.microsoft.com/office/drawing/2014/main" id="{FECAF187-4244-4489-8C2E-A787F4B7818A}"/>
              </a:ext>
            </a:extLst>
          </p:cNvPr>
          <p:cNvSpPr/>
          <p:nvPr/>
        </p:nvSpPr>
        <p:spPr>
          <a:xfrm>
            <a:off x="1690912" y="1686770"/>
            <a:ext cx="4606028" cy="3675371"/>
          </a:xfrm>
          <a:prstGeom prst="rect">
            <a:avLst/>
          </a:prstGeom>
          <a:solidFill>
            <a:schemeClr val="tx1">
              <a:alpha val="20000"/>
            </a:schemeClr>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3200" b="0" i="0" u="none" strike="noStrike" cap="none" spc="0" normalizeH="0" baseline="0">
              <a:ln>
                <a:noFill/>
              </a:ln>
              <a:solidFill>
                <a:srgbClr val="FFFFFF"/>
              </a:solidFill>
              <a:effectLst/>
              <a:uFillTx/>
              <a:latin typeface="+mn-lt"/>
              <a:ea typeface="+mn-ea"/>
              <a:cs typeface="+mn-cs"/>
              <a:sym typeface="Helvetica Light"/>
            </a:endParaRPr>
          </a:p>
        </p:txBody>
      </p:sp>
      <p:sp>
        <p:nvSpPr>
          <p:cNvPr id="4" name="TextBox 3">
            <a:extLst>
              <a:ext uri="{FF2B5EF4-FFF2-40B4-BE49-F238E27FC236}">
                <a16:creationId xmlns:a16="http://schemas.microsoft.com/office/drawing/2014/main" id="{7964442C-D617-42C1-B569-374AA804CCA8}"/>
              </a:ext>
            </a:extLst>
          </p:cNvPr>
          <p:cNvSpPr txBox="1"/>
          <p:nvPr/>
        </p:nvSpPr>
        <p:spPr>
          <a:xfrm>
            <a:off x="3653250" y="1913439"/>
            <a:ext cx="792480" cy="3222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en-US" altLang="ko-KR" sz="20000" b="1" i="0" u="none" strike="noStrike" cap="none" spc="0" normalizeH="0" baseline="0" dirty="0">
                <a:ln>
                  <a:noFill/>
                </a:ln>
                <a:solidFill>
                  <a:schemeClr val="accent2">
                    <a:lumMod val="40000"/>
                    <a:lumOff val="60000"/>
                  </a:schemeClr>
                </a:solidFill>
                <a:effectLst/>
                <a:uFillTx/>
                <a:latin typeface="+mn-lt"/>
                <a:ea typeface="+mn-ea"/>
                <a:cs typeface="+mn-cs"/>
                <a:sym typeface="Helvetica Light"/>
              </a:rPr>
              <a:t>O</a:t>
            </a:r>
            <a:endParaRPr kumimoji="0" lang="ko-KR" altLang="en-US" sz="20000" b="1" i="0" u="none" strike="noStrike" cap="none" spc="0" normalizeH="0" baseline="0" dirty="0">
              <a:ln>
                <a:noFill/>
              </a:ln>
              <a:solidFill>
                <a:schemeClr val="accent2">
                  <a:lumMod val="40000"/>
                  <a:lumOff val="60000"/>
                </a:schemeClr>
              </a:solidFill>
              <a:effectLst/>
              <a:uFillTx/>
              <a:latin typeface="+mn-lt"/>
              <a:ea typeface="+mn-ea"/>
              <a:cs typeface="+mn-cs"/>
              <a:sym typeface="Helvetica Light"/>
            </a:endParaRPr>
          </a:p>
        </p:txBody>
      </p:sp>
      <p:sp>
        <p:nvSpPr>
          <p:cNvPr id="37" name="직사각형 36">
            <a:extLst>
              <a:ext uri="{FF2B5EF4-FFF2-40B4-BE49-F238E27FC236}">
                <a16:creationId xmlns:a16="http://schemas.microsoft.com/office/drawing/2014/main" id="{BDF72D45-5CAE-4AC2-B996-E27240C80FD1}"/>
              </a:ext>
            </a:extLst>
          </p:cNvPr>
          <p:cNvSpPr/>
          <p:nvPr/>
        </p:nvSpPr>
        <p:spPr>
          <a:xfrm>
            <a:off x="6557307" y="1703558"/>
            <a:ext cx="4314825" cy="3675371"/>
          </a:xfrm>
          <a:prstGeom prst="rect">
            <a:avLst/>
          </a:prstGeom>
          <a:solidFill>
            <a:schemeClr val="tx1">
              <a:alpha val="20000"/>
            </a:schemeClr>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3200" b="0" i="0" u="none" strike="noStrike" cap="none" spc="0" normalizeH="0" baseline="0">
              <a:ln>
                <a:noFill/>
              </a:ln>
              <a:solidFill>
                <a:srgbClr val="FFFFFF"/>
              </a:solidFill>
              <a:effectLst/>
              <a:uFillTx/>
              <a:latin typeface="+mn-lt"/>
              <a:ea typeface="+mn-ea"/>
              <a:cs typeface="+mn-cs"/>
              <a:sym typeface="Helvetica Light"/>
            </a:endParaRPr>
          </a:p>
        </p:txBody>
      </p:sp>
      <p:sp>
        <p:nvSpPr>
          <p:cNvPr id="34" name="TextBox 33">
            <a:extLst>
              <a:ext uri="{FF2B5EF4-FFF2-40B4-BE49-F238E27FC236}">
                <a16:creationId xmlns:a16="http://schemas.microsoft.com/office/drawing/2014/main" id="{9577E47D-7DA9-4EC4-9A20-F550FD746FE0}"/>
              </a:ext>
            </a:extLst>
          </p:cNvPr>
          <p:cNvSpPr txBox="1"/>
          <p:nvPr/>
        </p:nvSpPr>
        <p:spPr>
          <a:xfrm>
            <a:off x="8311637" y="1947505"/>
            <a:ext cx="792480" cy="3222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lang="en-US" altLang="ko-KR" sz="20000" b="1" dirty="0">
                <a:solidFill>
                  <a:schemeClr val="accent5"/>
                </a:solidFill>
              </a:rPr>
              <a:t>X</a:t>
            </a:r>
            <a:endParaRPr kumimoji="0" lang="ko-KR" altLang="en-US" sz="20000" b="1" i="0" u="none" strike="noStrike" cap="none" spc="0" normalizeH="0" baseline="0" dirty="0">
              <a:ln>
                <a:noFill/>
              </a:ln>
              <a:solidFill>
                <a:schemeClr val="accent5"/>
              </a:solidFill>
              <a:effectLst/>
              <a:uFillTx/>
              <a:latin typeface="+mn-lt"/>
              <a:ea typeface="+mn-ea"/>
              <a:cs typeface="+mn-cs"/>
              <a:sym typeface="Helvetica Light"/>
            </a:endParaRPr>
          </a:p>
        </p:txBody>
      </p:sp>
      <p:grpSp>
        <p:nvGrpSpPr>
          <p:cNvPr id="6" name="그룹 5">
            <a:extLst>
              <a:ext uri="{FF2B5EF4-FFF2-40B4-BE49-F238E27FC236}">
                <a16:creationId xmlns:a16="http://schemas.microsoft.com/office/drawing/2014/main" id="{D03B8F32-A74B-4206-AA54-75B4A92E78F3}"/>
              </a:ext>
            </a:extLst>
          </p:cNvPr>
          <p:cNvGrpSpPr/>
          <p:nvPr/>
        </p:nvGrpSpPr>
        <p:grpSpPr>
          <a:xfrm>
            <a:off x="1227169" y="1293902"/>
            <a:ext cx="641579" cy="641579"/>
            <a:chOff x="1227169" y="1293902"/>
            <a:chExt cx="641579" cy="641579"/>
          </a:xfrm>
        </p:grpSpPr>
        <p:sp>
          <p:nvSpPr>
            <p:cNvPr id="2" name="타원 1">
              <a:extLst>
                <a:ext uri="{FF2B5EF4-FFF2-40B4-BE49-F238E27FC236}">
                  <a16:creationId xmlns:a16="http://schemas.microsoft.com/office/drawing/2014/main" id="{E93A2089-D1F8-4311-A047-7FD06CBF5190}"/>
                </a:ext>
              </a:extLst>
            </p:cNvPr>
            <p:cNvSpPr/>
            <p:nvPr/>
          </p:nvSpPr>
          <p:spPr>
            <a:xfrm>
              <a:off x="1227169" y="1293902"/>
              <a:ext cx="641579" cy="641579"/>
            </a:xfrm>
            <a:prstGeom prst="ellipse">
              <a:avLst/>
            </a:prstGeom>
            <a:solidFill>
              <a:schemeClr val="bg1">
                <a:lumMod val="95000"/>
              </a:schemeClr>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3200" b="0" i="0" u="none" strike="noStrike" cap="none" spc="0" normalizeH="0" baseline="0">
                <a:ln>
                  <a:noFill/>
                </a:ln>
                <a:solidFill>
                  <a:srgbClr val="FFFFFF"/>
                </a:solidFill>
                <a:effectLst/>
                <a:uFillTx/>
                <a:latin typeface="+mn-lt"/>
                <a:ea typeface="+mn-ea"/>
                <a:cs typeface="+mn-cs"/>
                <a:sym typeface="Helvetica Light"/>
              </a:endParaRPr>
            </a:p>
          </p:txBody>
        </p:sp>
        <p:sp>
          <p:nvSpPr>
            <p:cNvPr id="3" name="TextBox 2">
              <a:extLst>
                <a:ext uri="{FF2B5EF4-FFF2-40B4-BE49-F238E27FC236}">
                  <a16:creationId xmlns:a16="http://schemas.microsoft.com/office/drawing/2014/main" id="{E5935995-040A-4EF2-8680-CD898C91C8A6}"/>
                </a:ext>
              </a:extLst>
            </p:cNvPr>
            <p:cNvSpPr txBox="1"/>
            <p:nvPr/>
          </p:nvSpPr>
          <p:spPr>
            <a:xfrm>
              <a:off x="1395931" y="1357890"/>
              <a:ext cx="273577" cy="5136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en-US" altLang="ko-KR" sz="2400" b="0" i="0" u="none" strike="noStrike" cap="none" spc="0" normalizeH="0" baseline="0" dirty="0">
                  <a:ln>
                    <a:noFill/>
                  </a:ln>
                  <a:solidFill>
                    <a:srgbClr val="000000"/>
                  </a:solidFill>
                  <a:effectLst/>
                  <a:uFillTx/>
                  <a:latin typeface="+mn-lt"/>
                  <a:ea typeface="+mn-ea"/>
                  <a:cs typeface="+mn-cs"/>
                  <a:sym typeface="Helvetica Light"/>
                </a:rPr>
                <a:t>1</a:t>
              </a:r>
              <a:endParaRPr kumimoji="0" lang="ko-KR" altLang="en-US" sz="2400" b="0" i="0" u="none" strike="noStrike" cap="none" spc="0" normalizeH="0" baseline="0" dirty="0">
                <a:ln>
                  <a:noFill/>
                </a:ln>
                <a:solidFill>
                  <a:srgbClr val="000000"/>
                </a:solidFill>
                <a:effectLst/>
                <a:uFillTx/>
                <a:latin typeface="+mn-lt"/>
                <a:ea typeface="+mn-ea"/>
                <a:cs typeface="+mn-cs"/>
                <a:sym typeface="Helvetica Light"/>
              </a:endParaRPr>
            </a:p>
          </p:txBody>
        </p:sp>
      </p:grpSp>
      <p:grpSp>
        <p:nvGrpSpPr>
          <p:cNvPr id="40" name="그룹 39">
            <a:extLst>
              <a:ext uri="{FF2B5EF4-FFF2-40B4-BE49-F238E27FC236}">
                <a16:creationId xmlns:a16="http://schemas.microsoft.com/office/drawing/2014/main" id="{8ADEC40D-D7A2-4B03-8B6D-9BBC91D5E277}"/>
              </a:ext>
            </a:extLst>
          </p:cNvPr>
          <p:cNvGrpSpPr/>
          <p:nvPr/>
        </p:nvGrpSpPr>
        <p:grpSpPr>
          <a:xfrm>
            <a:off x="1370122" y="5794596"/>
            <a:ext cx="641579" cy="641579"/>
            <a:chOff x="1227169" y="1293902"/>
            <a:chExt cx="641579" cy="641579"/>
          </a:xfrm>
        </p:grpSpPr>
        <p:sp>
          <p:nvSpPr>
            <p:cNvPr id="53" name="타원 52">
              <a:extLst>
                <a:ext uri="{FF2B5EF4-FFF2-40B4-BE49-F238E27FC236}">
                  <a16:creationId xmlns:a16="http://schemas.microsoft.com/office/drawing/2014/main" id="{1EC64281-A11D-471B-BC63-5B12B9D8AA0D}"/>
                </a:ext>
              </a:extLst>
            </p:cNvPr>
            <p:cNvSpPr/>
            <p:nvPr/>
          </p:nvSpPr>
          <p:spPr>
            <a:xfrm>
              <a:off x="1227169" y="1293902"/>
              <a:ext cx="641579" cy="641579"/>
            </a:xfrm>
            <a:prstGeom prst="ellipse">
              <a:avLst/>
            </a:prstGeom>
            <a:solidFill>
              <a:schemeClr val="bg1">
                <a:lumMod val="95000"/>
              </a:schemeClr>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3200" b="0" i="0" u="none" strike="noStrike" cap="none" spc="0" normalizeH="0" baseline="0">
                <a:ln>
                  <a:noFill/>
                </a:ln>
                <a:solidFill>
                  <a:srgbClr val="FFFFFF"/>
                </a:solidFill>
                <a:effectLst/>
                <a:uFillTx/>
                <a:latin typeface="+mn-lt"/>
                <a:ea typeface="+mn-ea"/>
                <a:cs typeface="+mn-cs"/>
                <a:sym typeface="Helvetica Light"/>
              </a:endParaRPr>
            </a:p>
          </p:txBody>
        </p:sp>
        <p:sp>
          <p:nvSpPr>
            <p:cNvPr id="54" name="TextBox 53">
              <a:extLst>
                <a:ext uri="{FF2B5EF4-FFF2-40B4-BE49-F238E27FC236}">
                  <a16:creationId xmlns:a16="http://schemas.microsoft.com/office/drawing/2014/main" id="{30B06B48-8613-46ED-88AF-F1CB871B19CA}"/>
                </a:ext>
              </a:extLst>
            </p:cNvPr>
            <p:cNvSpPr txBox="1"/>
            <p:nvPr/>
          </p:nvSpPr>
          <p:spPr>
            <a:xfrm>
              <a:off x="1395931" y="1357890"/>
              <a:ext cx="273577" cy="5136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lang="en-US" altLang="ko-KR" sz="2400" dirty="0"/>
                <a:t>2</a:t>
              </a:r>
              <a:endParaRPr kumimoji="0" lang="ko-KR" altLang="en-US" sz="2400" b="0" i="0" u="none" strike="noStrike" cap="none" spc="0" normalizeH="0" baseline="0" dirty="0">
                <a:ln>
                  <a:noFill/>
                </a:ln>
                <a:solidFill>
                  <a:srgbClr val="000000"/>
                </a:solidFill>
                <a:effectLst/>
                <a:uFillTx/>
                <a:latin typeface="+mn-lt"/>
                <a:ea typeface="+mn-ea"/>
                <a:cs typeface="+mn-cs"/>
                <a:sym typeface="Helvetica Light"/>
              </a:endParaRPr>
            </a:p>
          </p:txBody>
        </p:sp>
      </p:grpSp>
      <p:sp>
        <p:nvSpPr>
          <p:cNvPr id="7" name="TextBox 6">
            <a:extLst>
              <a:ext uri="{FF2B5EF4-FFF2-40B4-BE49-F238E27FC236}">
                <a16:creationId xmlns:a16="http://schemas.microsoft.com/office/drawing/2014/main" id="{65C22C42-6AFE-45B1-B2B8-C2D9B296DC45}"/>
              </a:ext>
            </a:extLst>
          </p:cNvPr>
          <p:cNvSpPr txBox="1"/>
          <p:nvPr/>
        </p:nvSpPr>
        <p:spPr>
          <a:xfrm>
            <a:off x="1877259" y="5884344"/>
            <a:ext cx="4116477" cy="5136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ko-KR" altLang="en-US" sz="2400" b="0" i="0" u="none" strike="noStrike" cap="none" spc="0" normalizeH="0" baseline="0" dirty="0">
                <a:ln>
                  <a:noFill/>
                </a:ln>
                <a:solidFill>
                  <a:srgbClr val="000000"/>
                </a:solidFill>
                <a:effectLst/>
                <a:uFillTx/>
                <a:latin typeface="+mn-lt"/>
                <a:ea typeface="+mn-ea"/>
                <a:cs typeface="+mn-cs"/>
                <a:sym typeface="Helvetica Light"/>
              </a:rPr>
              <a:t>굽네 치킨 </a:t>
            </a:r>
            <a:r>
              <a:rPr kumimoji="0" lang="en-US" altLang="ko-KR" sz="2400" b="0" i="0" u="none" strike="noStrike" cap="none" spc="0" normalizeH="0" baseline="0" dirty="0">
                <a:ln>
                  <a:noFill/>
                </a:ln>
                <a:solidFill>
                  <a:srgbClr val="000000"/>
                </a:solidFill>
                <a:effectLst/>
                <a:uFillTx/>
                <a:latin typeface="+mn-lt"/>
                <a:ea typeface="+mn-ea"/>
                <a:cs typeface="+mn-cs"/>
                <a:sym typeface="Helvetica Light"/>
              </a:rPr>
              <a:t>: 4,500/9 = 500</a:t>
            </a:r>
            <a:endParaRPr kumimoji="0" lang="ko-KR" altLang="en-US" sz="2400" b="0" i="0" u="none" strike="noStrike" cap="none" spc="0" normalizeH="0" baseline="0" dirty="0">
              <a:ln>
                <a:noFill/>
              </a:ln>
              <a:solidFill>
                <a:srgbClr val="000000"/>
              </a:solidFill>
              <a:effectLst/>
              <a:uFillTx/>
              <a:latin typeface="+mn-lt"/>
              <a:ea typeface="+mn-ea"/>
              <a:cs typeface="+mn-cs"/>
              <a:sym typeface="Helvetica Light"/>
            </a:endParaRPr>
          </a:p>
        </p:txBody>
      </p:sp>
      <p:pic>
        <p:nvPicPr>
          <p:cNvPr id="11" name="그림 10">
            <a:extLst>
              <a:ext uri="{FF2B5EF4-FFF2-40B4-BE49-F238E27FC236}">
                <a16:creationId xmlns:a16="http://schemas.microsoft.com/office/drawing/2014/main" id="{C8123F72-E8B3-4DBA-A033-959588404829}"/>
              </a:ext>
            </a:extLst>
          </p:cNvPr>
          <p:cNvPicPr>
            <a:picLocks noChangeAspect="1"/>
          </p:cNvPicPr>
          <p:nvPr/>
        </p:nvPicPr>
        <p:blipFill>
          <a:blip r:embed="rId4"/>
          <a:stretch>
            <a:fillRect/>
          </a:stretch>
        </p:blipFill>
        <p:spPr>
          <a:xfrm>
            <a:off x="6202516" y="7086072"/>
            <a:ext cx="4116478" cy="4073978"/>
          </a:xfrm>
          <a:prstGeom prst="rect">
            <a:avLst/>
          </a:prstGeom>
        </p:spPr>
      </p:pic>
      <p:pic>
        <p:nvPicPr>
          <p:cNvPr id="13" name="그림 12">
            <a:extLst>
              <a:ext uri="{FF2B5EF4-FFF2-40B4-BE49-F238E27FC236}">
                <a16:creationId xmlns:a16="http://schemas.microsoft.com/office/drawing/2014/main" id="{2D9F0A68-3603-4EBA-AA69-7D5542E3ADA5}"/>
              </a:ext>
            </a:extLst>
          </p:cNvPr>
          <p:cNvPicPr>
            <a:picLocks noChangeAspect="1"/>
          </p:cNvPicPr>
          <p:nvPr/>
        </p:nvPicPr>
        <p:blipFill>
          <a:blip r:embed="rId5"/>
          <a:stretch>
            <a:fillRect/>
          </a:stretch>
        </p:blipFill>
        <p:spPr>
          <a:xfrm>
            <a:off x="1812461" y="7080068"/>
            <a:ext cx="4116478" cy="4085987"/>
          </a:xfrm>
          <a:prstGeom prst="rect">
            <a:avLst/>
          </a:prstGeom>
        </p:spPr>
      </p:pic>
      <p:sp>
        <p:nvSpPr>
          <p:cNvPr id="60" name="직사각형 59">
            <a:extLst>
              <a:ext uri="{FF2B5EF4-FFF2-40B4-BE49-F238E27FC236}">
                <a16:creationId xmlns:a16="http://schemas.microsoft.com/office/drawing/2014/main" id="{A00BF8B5-BE3F-4D89-8DB4-D140DD215165}"/>
              </a:ext>
            </a:extLst>
          </p:cNvPr>
          <p:cNvSpPr/>
          <p:nvPr/>
        </p:nvSpPr>
        <p:spPr>
          <a:xfrm>
            <a:off x="1824882" y="7069284"/>
            <a:ext cx="4104057" cy="4085987"/>
          </a:xfrm>
          <a:prstGeom prst="rect">
            <a:avLst/>
          </a:prstGeom>
          <a:solidFill>
            <a:schemeClr val="tx1">
              <a:alpha val="20000"/>
            </a:schemeClr>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3200" b="0" i="0" u="none" strike="noStrike" cap="none" spc="0" normalizeH="0" baseline="0">
              <a:ln>
                <a:noFill/>
              </a:ln>
              <a:solidFill>
                <a:srgbClr val="FFFFFF"/>
              </a:solidFill>
              <a:effectLst/>
              <a:uFillTx/>
              <a:latin typeface="+mn-lt"/>
              <a:ea typeface="+mn-ea"/>
              <a:cs typeface="+mn-cs"/>
              <a:sym typeface="Helvetica Light"/>
            </a:endParaRPr>
          </a:p>
        </p:txBody>
      </p:sp>
      <p:grpSp>
        <p:nvGrpSpPr>
          <p:cNvPr id="55" name="그룹 54">
            <a:extLst>
              <a:ext uri="{FF2B5EF4-FFF2-40B4-BE49-F238E27FC236}">
                <a16:creationId xmlns:a16="http://schemas.microsoft.com/office/drawing/2014/main" id="{00506819-CCCE-402A-9994-B97A292C9562}"/>
              </a:ext>
            </a:extLst>
          </p:cNvPr>
          <p:cNvGrpSpPr/>
          <p:nvPr/>
        </p:nvGrpSpPr>
        <p:grpSpPr>
          <a:xfrm>
            <a:off x="1370122" y="6856675"/>
            <a:ext cx="641579" cy="641579"/>
            <a:chOff x="1227169" y="1293902"/>
            <a:chExt cx="641579" cy="641579"/>
          </a:xfrm>
        </p:grpSpPr>
        <p:sp>
          <p:nvSpPr>
            <p:cNvPr id="57" name="타원 56">
              <a:extLst>
                <a:ext uri="{FF2B5EF4-FFF2-40B4-BE49-F238E27FC236}">
                  <a16:creationId xmlns:a16="http://schemas.microsoft.com/office/drawing/2014/main" id="{A205144C-8FD8-4369-BCAA-BB54B52E0AAF}"/>
                </a:ext>
              </a:extLst>
            </p:cNvPr>
            <p:cNvSpPr/>
            <p:nvPr/>
          </p:nvSpPr>
          <p:spPr>
            <a:xfrm>
              <a:off x="1227169" y="1293902"/>
              <a:ext cx="641579" cy="641579"/>
            </a:xfrm>
            <a:prstGeom prst="ellipse">
              <a:avLst/>
            </a:prstGeom>
            <a:solidFill>
              <a:schemeClr val="bg1">
                <a:lumMod val="95000"/>
              </a:schemeClr>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3200" b="0" i="0" u="none" strike="noStrike" cap="none" spc="0" normalizeH="0" baseline="0">
                <a:ln>
                  <a:noFill/>
                </a:ln>
                <a:solidFill>
                  <a:srgbClr val="FFFFFF"/>
                </a:solidFill>
                <a:effectLst/>
                <a:uFillTx/>
                <a:latin typeface="+mn-lt"/>
                <a:ea typeface="+mn-ea"/>
                <a:cs typeface="+mn-cs"/>
                <a:sym typeface="Helvetica Light"/>
              </a:endParaRPr>
            </a:p>
          </p:txBody>
        </p:sp>
        <p:sp>
          <p:nvSpPr>
            <p:cNvPr id="58" name="TextBox 57">
              <a:extLst>
                <a:ext uri="{FF2B5EF4-FFF2-40B4-BE49-F238E27FC236}">
                  <a16:creationId xmlns:a16="http://schemas.microsoft.com/office/drawing/2014/main" id="{8C186287-A126-4E24-9E81-2D7D22B3AC11}"/>
                </a:ext>
              </a:extLst>
            </p:cNvPr>
            <p:cNvSpPr txBox="1"/>
            <p:nvPr/>
          </p:nvSpPr>
          <p:spPr>
            <a:xfrm>
              <a:off x="1395931" y="1357890"/>
              <a:ext cx="273577" cy="5136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en-US" altLang="ko-KR" sz="2400" b="0" i="0" u="none" strike="noStrike" cap="none" spc="0" normalizeH="0" baseline="0" dirty="0">
                  <a:ln>
                    <a:noFill/>
                  </a:ln>
                  <a:solidFill>
                    <a:srgbClr val="000000"/>
                  </a:solidFill>
                  <a:effectLst/>
                  <a:uFillTx/>
                  <a:latin typeface="+mn-lt"/>
                  <a:ea typeface="+mn-ea"/>
                  <a:cs typeface="+mn-cs"/>
                  <a:sym typeface="Helvetica Light"/>
                </a:rPr>
                <a:t>3</a:t>
              </a:r>
              <a:endParaRPr kumimoji="0" lang="ko-KR" altLang="en-US" sz="2400" b="0" i="0" u="none" strike="noStrike" cap="none" spc="0" normalizeH="0" baseline="0" dirty="0">
                <a:ln>
                  <a:noFill/>
                </a:ln>
                <a:solidFill>
                  <a:srgbClr val="000000"/>
                </a:solidFill>
                <a:effectLst/>
                <a:uFillTx/>
                <a:latin typeface="+mn-lt"/>
                <a:ea typeface="+mn-ea"/>
                <a:cs typeface="+mn-cs"/>
                <a:sym typeface="Helvetica Light"/>
              </a:endParaRPr>
            </a:p>
          </p:txBody>
        </p:sp>
      </p:grpSp>
      <p:sp>
        <p:nvSpPr>
          <p:cNvPr id="61" name="직사각형 60">
            <a:extLst>
              <a:ext uri="{FF2B5EF4-FFF2-40B4-BE49-F238E27FC236}">
                <a16:creationId xmlns:a16="http://schemas.microsoft.com/office/drawing/2014/main" id="{02E40496-74C0-4D65-8914-AC88FE72A7E0}"/>
              </a:ext>
            </a:extLst>
          </p:cNvPr>
          <p:cNvSpPr/>
          <p:nvPr/>
        </p:nvSpPr>
        <p:spPr>
          <a:xfrm>
            <a:off x="6190427" y="7114185"/>
            <a:ext cx="4104057" cy="4085987"/>
          </a:xfrm>
          <a:prstGeom prst="rect">
            <a:avLst/>
          </a:prstGeom>
          <a:solidFill>
            <a:schemeClr val="tx1">
              <a:alpha val="20000"/>
            </a:schemeClr>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3200" b="0" i="0" u="none" strike="noStrike" cap="none" spc="0" normalizeH="0" baseline="0">
              <a:ln>
                <a:noFill/>
              </a:ln>
              <a:solidFill>
                <a:srgbClr val="FFFFFF"/>
              </a:solidFill>
              <a:effectLst/>
              <a:uFillTx/>
              <a:latin typeface="+mn-lt"/>
              <a:ea typeface="+mn-ea"/>
              <a:cs typeface="+mn-cs"/>
              <a:sym typeface="Helvetica Light"/>
            </a:endParaRPr>
          </a:p>
        </p:txBody>
      </p:sp>
      <p:sp>
        <p:nvSpPr>
          <p:cNvPr id="62" name="TextBox 61">
            <a:extLst>
              <a:ext uri="{FF2B5EF4-FFF2-40B4-BE49-F238E27FC236}">
                <a16:creationId xmlns:a16="http://schemas.microsoft.com/office/drawing/2014/main" id="{97231893-BA8D-44F0-95D1-3235416C8700}"/>
              </a:ext>
            </a:extLst>
          </p:cNvPr>
          <p:cNvSpPr txBox="1"/>
          <p:nvPr/>
        </p:nvSpPr>
        <p:spPr>
          <a:xfrm>
            <a:off x="3543135" y="7546160"/>
            <a:ext cx="792480" cy="3222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en-US" altLang="ko-KR" sz="20000" b="1" i="0" u="none" strike="noStrike" cap="none" spc="0" normalizeH="0" baseline="0" dirty="0">
                <a:ln>
                  <a:noFill/>
                </a:ln>
                <a:solidFill>
                  <a:schemeClr val="accent2">
                    <a:lumMod val="40000"/>
                    <a:lumOff val="60000"/>
                  </a:schemeClr>
                </a:solidFill>
                <a:effectLst/>
                <a:uFillTx/>
                <a:latin typeface="+mn-lt"/>
                <a:ea typeface="+mn-ea"/>
                <a:cs typeface="+mn-cs"/>
                <a:sym typeface="Helvetica Light"/>
              </a:rPr>
              <a:t>O</a:t>
            </a:r>
            <a:endParaRPr kumimoji="0" lang="ko-KR" altLang="en-US" sz="20000" b="1" i="0" u="none" strike="noStrike" cap="none" spc="0" normalizeH="0" baseline="0" dirty="0">
              <a:ln>
                <a:noFill/>
              </a:ln>
              <a:solidFill>
                <a:schemeClr val="accent2">
                  <a:lumMod val="40000"/>
                  <a:lumOff val="60000"/>
                </a:schemeClr>
              </a:solidFill>
              <a:effectLst/>
              <a:uFillTx/>
              <a:latin typeface="+mn-lt"/>
              <a:ea typeface="+mn-ea"/>
              <a:cs typeface="+mn-cs"/>
              <a:sym typeface="Helvetica Light"/>
            </a:endParaRPr>
          </a:p>
        </p:txBody>
      </p:sp>
      <p:sp>
        <p:nvSpPr>
          <p:cNvPr id="63" name="TextBox 62">
            <a:extLst>
              <a:ext uri="{FF2B5EF4-FFF2-40B4-BE49-F238E27FC236}">
                <a16:creationId xmlns:a16="http://schemas.microsoft.com/office/drawing/2014/main" id="{1A5781C3-C481-4A3D-AFE3-8D1170C2B827}"/>
              </a:ext>
            </a:extLst>
          </p:cNvPr>
          <p:cNvSpPr txBox="1"/>
          <p:nvPr/>
        </p:nvSpPr>
        <p:spPr>
          <a:xfrm>
            <a:off x="7846215" y="7596756"/>
            <a:ext cx="792480" cy="3222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lang="en-US" altLang="ko-KR" sz="20000" b="1" dirty="0">
                <a:solidFill>
                  <a:schemeClr val="accent5"/>
                </a:solidFill>
              </a:rPr>
              <a:t>X</a:t>
            </a:r>
            <a:endParaRPr kumimoji="0" lang="ko-KR" altLang="en-US" sz="20000" b="1" i="0" u="none" strike="noStrike" cap="none" spc="0" normalizeH="0" baseline="0" dirty="0">
              <a:ln>
                <a:noFill/>
              </a:ln>
              <a:solidFill>
                <a:schemeClr val="accent5"/>
              </a:solidFill>
              <a:effectLst/>
              <a:uFillTx/>
              <a:latin typeface="+mn-lt"/>
              <a:ea typeface="+mn-ea"/>
              <a:cs typeface="+mn-cs"/>
              <a:sym typeface="Helvetica Light"/>
            </a:endParaRPr>
          </a:p>
        </p:txBody>
      </p:sp>
    </p:spTree>
    <p:extLst>
      <p:ext uri="{BB962C8B-B14F-4D97-AF65-F5344CB8AC3E}">
        <p14:creationId xmlns:p14="http://schemas.microsoft.com/office/powerpoint/2010/main" val="16174421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Shape 125"/>
          <p:cNvSpPr/>
          <p:nvPr/>
        </p:nvSpPr>
        <p:spPr>
          <a:xfrm>
            <a:off x="2192763" y="1951735"/>
            <a:ext cx="21128211" cy="10484628"/>
          </a:xfrm>
          <a:prstGeom prst="rect">
            <a:avLst/>
          </a:prstGeom>
          <a:solidFill>
            <a:srgbClr val="C5969B"/>
          </a:solidFill>
          <a:ln w="12700">
            <a:miter lim="400000"/>
          </a:ln>
          <a:effectLst>
            <a:outerShdw blurRad="762000" dist="139322" dir="3484869" rotWithShape="0">
              <a:srgbClr val="000000">
                <a:alpha val="50000"/>
              </a:srgbClr>
            </a:outerShdw>
          </a:effectLst>
        </p:spPr>
        <p:txBody>
          <a:bodyPr lIns="71437" tIns="71437" rIns="71437" bIns="71437" anchor="ctr"/>
          <a:lstStyle/>
          <a:p>
            <a:pPr>
              <a:defRPr sz="3200">
                <a:solidFill>
                  <a:srgbClr val="FFFFFF"/>
                </a:solidFill>
              </a:defRPr>
            </a:pPr>
            <a:endParaRPr lang="ko-KR" altLang="en-US"/>
          </a:p>
        </p:txBody>
      </p:sp>
      <p:sp>
        <p:nvSpPr>
          <p:cNvPr id="126" name="Shape 126"/>
          <p:cNvSpPr/>
          <p:nvPr/>
        </p:nvSpPr>
        <p:spPr>
          <a:xfrm>
            <a:off x="1063027" y="1947505"/>
            <a:ext cx="11132602" cy="8973491"/>
          </a:xfrm>
          <a:prstGeom prst="rect">
            <a:avLst/>
          </a:prstGeom>
          <a:solidFill>
            <a:srgbClr val="FFFFFF"/>
          </a:solidFill>
          <a:ln w="12700">
            <a:miter lim="400000"/>
          </a:ln>
          <a:effectLst>
            <a:outerShdw blurRad="342900" dist="111192" dir="3484869" rotWithShape="0">
              <a:srgbClr val="000000">
                <a:alpha val="50000"/>
              </a:srgbClr>
            </a:outerShdw>
          </a:effectLst>
        </p:spPr>
        <p:txBody>
          <a:bodyPr lIns="71437" tIns="71437" rIns="71437" bIns="71437" anchor="ctr"/>
          <a:lstStyle/>
          <a:p>
            <a:pPr>
              <a:defRPr sz="3200">
                <a:solidFill>
                  <a:srgbClr val="FFFFFF"/>
                </a:solidFill>
              </a:defRPr>
            </a:pPr>
            <a:endParaRPr lang="ko-KR" altLang="en-US"/>
          </a:p>
        </p:txBody>
      </p:sp>
      <p:sp>
        <p:nvSpPr>
          <p:cNvPr id="128" name="Shape 128"/>
          <p:cNvSpPr/>
          <p:nvPr/>
        </p:nvSpPr>
        <p:spPr>
          <a:xfrm flipH="1" flipV="1">
            <a:off x="2167613" y="9998327"/>
            <a:ext cx="8923430" cy="1"/>
          </a:xfrm>
          <a:prstGeom prst="line">
            <a:avLst/>
          </a:prstGeom>
          <a:ln w="38100">
            <a:solidFill>
              <a:srgbClr val="C5969B"/>
            </a:solidFill>
            <a:miter lim="400000"/>
          </a:ln>
        </p:spPr>
        <p:txBody>
          <a:bodyPr lIns="71437" tIns="71437" rIns="71437" bIns="71437" anchor="ctr"/>
          <a:lstStyle/>
          <a:p>
            <a:pPr>
              <a:defRPr sz="3200"/>
            </a:pPr>
            <a:endParaRPr lang="ko-KR" altLang="en-US"/>
          </a:p>
        </p:txBody>
      </p:sp>
      <p:sp>
        <p:nvSpPr>
          <p:cNvPr id="129" name="Shape 129"/>
          <p:cNvSpPr/>
          <p:nvPr/>
        </p:nvSpPr>
        <p:spPr>
          <a:xfrm flipH="1" flipV="1">
            <a:off x="2167613" y="2881837"/>
            <a:ext cx="8923430" cy="1"/>
          </a:xfrm>
          <a:prstGeom prst="line">
            <a:avLst/>
          </a:prstGeom>
          <a:ln w="38100">
            <a:solidFill>
              <a:srgbClr val="C5969B"/>
            </a:solidFill>
            <a:miter lim="400000"/>
          </a:ln>
        </p:spPr>
        <p:txBody>
          <a:bodyPr lIns="71437" tIns="71437" rIns="71437" bIns="71437" anchor="ctr"/>
          <a:lstStyle/>
          <a:p>
            <a:pPr>
              <a:defRPr sz="3200"/>
            </a:pPr>
            <a:endParaRPr lang="ko-KR" altLang="en-US"/>
          </a:p>
        </p:txBody>
      </p:sp>
      <p:grpSp>
        <p:nvGrpSpPr>
          <p:cNvPr id="133" name="Group 133"/>
          <p:cNvGrpSpPr/>
          <p:nvPr/>
        </p:nvGrpSpPr>
        <p:grpSpPr>
          <a:xfrm>
            <a:off x="3028547" y="3607477"/>
            <a:ext cx="7425187" cy="1527997"/>
            <a:chOff x="77897" y="0"/>
            <a:chExt cx="7425185" cy="1527997"/>
          </a:xfrm>
        </p:grpSpPr>
        <p:sp>
          <p:nvSpPr>
            <p:cNvPr id="130" name="Shape 130"/>
            <p:cNvSpPr/>
            <p:nvPr/>
          </p:nvSpPr>
          <p:spPr>
            <a:xfrm>
              <a:off x="77897" y="90588"/>
              <a:ext cx="7425185" cy="143740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71437" tIns="71437" rIns="71437" bIns="71437" numCol="1" anchor="b">
              <a:normAutofit/>
            </a:bodyPr>
            <a:lstStyle>
              <a:lvl1pPr defTabSz="377904">
                <a:defRPr sz="6946" i="1" spc="138">
                  <a:latin typeface="Didot"/>
                  <a:ea typeface="Didot"/>
                  <a:cs typeface="Didot"/>
                  <a:sym typeface="Didot"/>
                </a:defRPr>
              </a:lvl1pPr>
            </a:lstStyle>
            <a:p>
              <a:r>
                <a:rPr lang="ko-KR" altLang="en-US" sz="4000">
                  <a:latin typeface="+mn-ea"/>
                  <a:ea typeface="+mn-ea"/>
                </a:rPr>
                <a:t>지역별 음식관심도</a:t>
              </a:r>
              <a:endParaRPr lang="en-US" altLang="ko-KR" sz="4000">
                <a:latin typeface="+mn-ea"/>
                <a:ea typeface="+mn-ea"/>
              </a:endParaRPr>
            </a:p>
          </p:txBody>
        </p:sp>
        <p:sp>
          <p:nvSpPr>
            <p:cNvPr id="131" name="Shape 131"/>
            <p:cNvSpPr/>
            <p:nvPr/>
          </p:nvSpPr>
          <p:spPr>
            <a:xfrm>
              <a:off x="1312977" y="0"/>
              <a:ext cx="4941561" cy="770314"/>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71437" tIns="71437" rIns="71437" bIns="71437" numCol="1" anchor="b">
              <a:normAutofit/>
            </a:bodyPr>
            <a:lstStyle>
              <a:lvl1pPr>
                <a:defRPr sz="3000" spc="59">
                  <a:solidFill>
                    <a:srgbClr val="C5969B"/>
                  </a:solidFill>
                  <a:latin typeface="Didot"/>
                  <a:ea typeface="Didot"/>
                  <a:cs typeface="Didot"/>
                  <a:sym typeface="Didot"/>
                </a:defRPr>
              </a:lvl1pPr>
            </a:lstStyle>
            <a:p>
              <a:r>
                <a:rPr lang="ko-KR" altLang="en-US" sz="2400">
                  <a:latin typeface="+mj-ea"/>
                  <a:ea typeface="+mj-ea"/>
                </a:rPr>
                <a:t>요식업계 </a:t>
              </a:r>
              <a:r>
                <a:rPr lang="en-US" altLang="ko-KR" sz="2400">
                  <a:latin typeface="+mj-ea"/>
                  <a:ea typeface="+mj-ea"/>
                </a:rPr>
                <a:t>(</a:t>
              </a:r>
              <a:r>
                <a:rPr lang="ko-KR" altLang="en-US" sz="2400">
                  <a:latin typeface="+mj-ea"/>
                  <a:ea typeface="+mj-ea"/>
                </a:rPr>
                <a:t>예비</a:t>
              </a:r>
              <a:r>
                <a:rPr lang="en-US" altLang="ko-KR" sz="2400">
                  <a:latin typeface="+mj-ea"/>
                  <a:ea typeface="+mj-ea"/>
                </a:rPr>
                <a:t>)</a:t>
              </a:r>
              <a:r>
                <a:rPr lang="ko-KR" altLang="en-US" sz="2400">
                  <a:latin typeface="+mj-ea"/>
                  <a:ea typeface="+mj-ea"/>
                </a:rPr>
                <a:t>종사자</a:t>
              </a:r>
              <a:endParaRPr sz="2400">
                <a:latin typeface="+mj-ea"/>
                <a:ea typeface="+mj-ea"/>
              </a:endParaRPr>
            </a:p>
          </p:txBody>
        </p:sp>
      </p:grpSp>
      <p:graphicFrame>
        <p:nvGraphicFramePr>
          <p:cNvPr id="2" name="표 2">
            <a:extLst>
              <a:ext uri="{FF2B5EF4-FFF2-40B4-BE49-F238E27FC236}">
                <a16:creationId xmlns:a16="http://schemas.microsoft.com/office/drawing/2014/main" id="{5C24E055-8FD4-4D5E-8654-74C293ADF92F}"/>
              </a:ext>
            </a:extLst>
          </p:cNvPr>
          <p:cNvGraphicFramePr>
            <a:graphicFrameLocks noGrp="1"/>
          </p:cNvGraphicFramePr>
          <p:nvPr>
            <p:extLst>
              <p:ext uri="{D42A27DB-BD31-4B8C-83A1-F6EECF244321}">
                <p14:modId xmlns:p14="http://schemas.microsoft.com/office/powerpoint/2010/main" val="1519394115"/>
              </p:ext>
            </p:extLst>
          </p:nvPr>
        </p:nvGraphicFramePr>
        <p:xfrm>
          <a:off x="1799826" y="5765343"/>
          <a:ext cx="9714150" cy="3202897"/>
        </p:xfrm>
        <a:graphic>
          <a:graphicData uri="http://schemas.openxmlformats.org/drawingml/2006/table">
            <a:tbl>
              <a:tblPr firstRow="1" bandRow="1">
                <a:tableStyleId>{2D5ABB26-0587-4C30-8999-92F81FD0307C}</a:tableStyleId>
              </a:tblPr>
              <a:tblGrid>
                <a:gridCol w="3238050">
                  <a:extLst>
                    <a:ext uri="{9D8B030D-6E8A-4147-A177-3AD203B41FA5}">
                      <a16:colId xmlns:a16="http://schemas.microsoft.com/office/drawing/2014/main" val="1468629026"/>
                    </a:ext>
                  </a:extLst>
                </a:gridCol>
                <a:gridCol w="3238050">
                  <a:extLst>
                    <a:ext uri="{9D8B030D-6E8A-4147-A177-3AD203B41FA5}">
                      <a16:colId xmlns:a16="http://schemas.microsoft.com/office/drawing/2014/main" val="318962554"/>
                    </a:ext>
                  </a:extLst>
                </a:gridCol>
                <a:gridCol w="3238050">
                  <a:extLst>
                    <a:ext uri="{9D8B030D-6E8A-4147-A177-3AD203B41FA5}">
                      <a16:colId xmlns:a16="http://schemas.microsoft.com/office/drawing/2014/main" val="1571613324"/>
                    </a:ext>
                  </a:extLst>
                </a:gridCol>
              </a:tblGrid>
              <a:tr h="769314">
                <a:tc>
                  <a:txBody>
                    <a:bodyPr/>
                    <a:lstStyle/>
                    <a:p>
                      <a:pPr algn="ctr" latinLnBrk="1"/>
                      <a:r>
                        <a:rPr lang="ko-KR" altLang="en-US" err="1"/>
                        <a:t>지역명</a:t>
                      </a:r>
                      <a:endParaRPr lang="ko-KR" altLang="en-US"/>
                    </a:p>
                  </a:txBody>
                  <a:tcPr anchor="ctr">
                    <a:lnL w="12700" cap="flat" cmpd="sng" algn="ctr">
                      <a:noFill/>
                      <a:prstDash val="solid"/>
                      <a:round/>
                      <a:headEnd type="none" w="med" len="med"/>
                      <a:tailEnd type="none" w="med" len="med"/>
                    </a:lnL>
                    <a:lnR w="12700" cap="flat" cmpd="sng" algn="ctr">
                      <a:solidFill>
                        <a:srgbClr val="C5969B"/>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C5969B"/>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latinLnBrk="1"/>
                      <a:r>
                        <a:rPr lang="en-US" altLang="ko-KR"/>
                        <a:t> </a:t>
                      </a:r>
                      <a:r>
                        <a:rPr lang="ko-KR" altLang="en-US"/>
                        <a:t>일자</a:t>
                      </a:r>
                    </a:p>
                  </a:txBody>
                  <a:tcPr anchor="ctr">
                    <a:lnL w="12700" cap="flat" cmpd="sng" algn="ctr">
                      <a:solidFill>
                        <a:srgbClr val="C5969B"/>
                      </a:solidFill>
                      <a:prstDash val="solid"/>
                      <a:round/>
                      <a:headEnd type="none" w="med" len="med"/>
                      <a:tailEnd type="none" w="med" len="med"/>
                    </a:lnL>
                    <a:lnR w="12700" cap="flat" cmpd="sng" algn="ctr">
                      <a:solidFill>
                        <a:srgbClr val="C5969B"/>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C5969B"/>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latinLnBrk="1"/>
                      <a:r>
                        <a:rPr lang="ko-KR" altLang="en-US"/>
                        <a:t>데이터</a:t>
                      </a:r>
                    </a:p>
                  </a:txBody>
                  <a:tcPr anchor="ctr">
                    <a:lnL w="12700" cap="flat" cmpd="sng" algn="ctr">
                      <a:solidFill>
                        <a:srgbClr val="C5969B"/>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C5969B"/>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55496494"/>
                  </a:ext>
                </a:extLst>
              </a:tr>
              <a:tr h="2433583">
                <a:tc>
                  <a:txBody>
                    <a:bodyPr/>
                    <a:lstStyle/>
                    <a:p>
                      <a:pPr algn="ctr" latinLnBrk="1"/>
                      <a:r>
                        <a:rPr lang="ko-KR" altLang="en-US"/>
                        <a:t>음식점의 이름</a:t>
                      </a:r>
                    </a:p>
                  </a:txBody>
                  <a:tcPr anchor="ctr">
                    <a:lnL w="12700" cap="flat" cmpd="sng" algn="ctr">
                      <a:noFill/>
                      <a:prstDash val="solid"/>
                      <a:round/>
                      <a:headEnd type="none" w="med" len="med"/>
                      <a:tailEnd type="none" w="med" len="med"/>
                    </a:lnL>
                    <a:lnR w="12700" cap="flat" cmpd="sng" algn="ctr">
                      <a:solidFill>
                        <a:srgbClr val="C5969B"/>
                      </a:solidFill>
                      <a:prstDash val="solid"/>
                      <a:round/>
                      <a:headEnd type="none" w="med" len="med"/>
                      <a:tailEnd type="none" w="med" len="med"/>
                    </a:lnR>
                    <a:lnT w="12700" cap="flat" cmpd="sng" algn="ctr">
                      <a:solidFill>
                        <a:srgbClr val="C5969B"/>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latinLnBrk="1"/>
                      <a:r>
                        <a:rPr lang="ko-KR" altLang="en-US"/>
                        <a:t>주 단위 날짜</a:t>
                      </a:r>
                    </a:p>
                  </a:txBody>
                  <a:tcPr anchor="ctr">
                    <a:lnL w="12700" cap="flat" cmpd="sng" algn="ctr">
                      <a:solidFill>
                        <a:srgbClr val="C5969B"/>
                      </a:solidFill>
                      <a:prstDash val="solid"/>
                      <a:round/>
                      <a:headEnd type="none" w="med" len="med"/>
                      <a:tailEnd type="none" w="med" len="med"/>
                    </a:lnL>
                    <a:lnR w="12700" cap="flat" cmpd="sng" algn="ctr">
                      <a:solidFill>
                        <a:srgbClr val="C5969B"/>
                      </a:solidFill>
                      <a:prstDash val="solid"/>
                      <a:round/>
                      <a:headEnd type="none" w="med" len="med"/>
                      <a:tailEnd type="none" w="med" len="med"/>
                    </a:lnR>
                    <a:lnT w="12700" cap="flat" cmpd="sng" algn="ctr">
                      <a:solidFill>
                        <a:srgbClr val="C5969B"/>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latinLnBrk="1"/>
                      <a:r>
                        <a:rPr lang="ko-KR" altLang="en-US"/>
                        <a:t>음식점의 주소</a:t>
                      </a:r>
                    </a:p>
                  </a:txBody>
                  <a:tcPr anchor="ctr">
                    <a:lnL w="12700" cap="flat" cmpd="sng" algn="ctr">
                      <a:solidFill>
                        <a:srgbClr val="C5969B"/>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C5969B"/>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315884340"/>
                  </a:ext>
                </a:extLst>
              </a:tr>
            </a:tbl>
          </a:graphicData>
        </a:graphic>
      </p:graphicFrame>
      <p:sp>
        <p:nvSpPr>
          <p:cNvPr id="4" name="TextBox 3">
            <a:extLst>
              <a:ext uri="{FF2B5EF4-FFF2-40B4-BE49-F238E27FC236}">
                <a16:creationId xmlns:a16="http://schemas.microsoft.com/office/drawing/2014/main" id="{B7268453-E9DA-48F9-855A-E75CD7CB34CB}"/>
              </a:ext>
            </a:extLst>
          </p:cNvPr>
          <p:cNvSpPr txBox="1"/>
          <p:nvPr/>
        </p:nvSpPr>
        <p:spPr>
          <a:xfrm>
            <a:off x="3279638" y="5194018"/>
            <a:ext cx="6699380" cy="5136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lang="en-US" altLang="ko-KR" sz="2400">
                <a:solidFill>
                  <a:schemeClr val="bg1">
                    <a:lumMod val="50000"/>
                  </a:schemeClr>
                </a:solidFill>
              </a:rPr>
              <a:t>Data</a:t>
            </a:r>
            <a:r>
              <a:rPr lang="ko-KR" altLang="en-US" sz="2400">
                <a:solidFill>
                  <a:schemeClr val="bg1">
                    <a:lumMod val="50000"/>
                  </a:schemeClr>
                </a:solidFill>
              </a:rPr>
              <a:t> </a:t>
            </a:r>
            <a:r>
              <a:rPr lang="en-US" altLang="ko-KR" sz="2400">
                <a:solidFill>
                  <a:schemeClr val="bg1">
                    <a:lumMod val="50000"/>
                  </a:schemeClr>
                </a:solidFill>
              </a:rPr>
              <a:t>Size</a:t>
            </a:r>
            <a:r>
              <a:rPr lang="ko-KR" altLang="en-US" sz="2400">
                <a:solidFill>
                  <a:schemeClr val="bg1">
                    <a:lumMod val="50000"/>
                  </a:schemeClr>
                </a:solidFill>
              </a:rPr>
              <a:t> </a:t>
            </a:r>
            <a:r>
              <a:rPr lang="en-US" altLang="ko-KR" sz="2400">
                <a:solidFill>
                  <a:schemeClr val="bg1">
                    <a:lumMod val="50000"/>
                  </a:schemeClr>
                </a:solidFill>
              </a:rPr>
              <a:t>:</a:t>
            </a:r>
            <a:r>
              <a:rPr lang="ko-KR" altLang="en-US" sz="2400">
                <a:solidFill>
                  <a:schemeClr val="bg1">
                    <a:lumMod val="50000"/>
                  </a:schemeClr>
                </a:solidFill>
              </a:rPr>
              <a:t> </a:t>
            </a:r>
            <a:r>
              <a:rPr lang="en-US" altLang="ko-KR" sz="2400">
                <a:solidFill>
                  <a:schemeClr val="bg1">
                    <a:lumMod val="50000"/>
                  </a:schemeClr>
                </a:solidFill>
              </a:rPr>
              <a:t>13,000</a:t>
            </a:r>
            <a:r>
              <a:rPr lang="ko-KR" altLang="en-US" sz="2400">
                <a:solidFill>
                  <a:schemeClr val="bg1">
                    <a:lumMod val="50000"/>
                  </a:schemeClr>
                </a:solidFill>
              </a:rPr>
              <a:t>개</a:t>
            </a:r>
            <a:r>
              <a:rPr lang="en-US" altLang="ko-KR" sz="2400">
                <a:solidFill>
                  <a:schemeClr val="bg1">
                    <a:lumMod val="50000"/>
                  </a:schemeClr>
                </a:solidFill>
              </a:rPr>
              <a:t>(52</a:t>
            </a:r>
            <a:r>
              <a:rPr lang="ko-KR" altLang="en-US" sz="2400">
                <a:solidFill>
                  <a:schemeClr val="bg1">
                    <a:lumMod val="50000"/>
                  </a:schemeClr>
                </a:solidFill>
              </a:rPr>
              <a:t>주 </a:t>
            </a:r>
            <a:r>
              <a:rPr lang="en-US" altLang="ko-KR" sz="2400">
                <a:solidFill>
                  <a:schemeClr val="bg1">
                    <a:lumMod val="50000"/>
                  </a:schemeClr>
                </a:solidFill>
              </a:rPr>
              <a:t>* 25</a:t>
            </a:r>
            <a:r>
              <a:rPr lang="ko-KR" altLang="en-US" sz="2400">
                <a:solidFill>
                  <a:schemeClr val="bg1">
                    <a:lumMod val="50000"/>
                  </a:schemeClr>
                </a:solidFill>
              </a:rPr>
              <a:t>개구 </a:t>
            </a:r>
            <a:r>
              <a:rPr lang="en-US" altLang="ko-KR" sz="2400">
                <a:solidFill>
                  <a:schemeClr val="bg1">
                    <a:lumMod val="50000"/>
                  </a:schemeClr>
                </a:solidFill>
              </a:rPr>
              <a:t>* 10</a:t>
            </a:r>
            <a:r>
              <a:rPr lang="ko-KR" altLang="en-US" sz="2400">
                <a:solidFill>
                  <a:schemeClr val="bg1">
                    <a:lumMod val="50000"/>
                  </a:schemeClr>
                </a:solidFill>
              </a:rPr>
              <a:t>동</a:t>
            </a:r>
            <a:r>
              <a:rPr lang="en-US" altLang="ko-KR" sz="2400">
                <a:solidFill>
                  <a:schemeClr val="bg1">
                    <a:lumMod val="50000"/>
                  </a:schemeClr>
                </a:solidFill>
              </a:rPr>
              <a:t>)</a:t>
            </a:r>
          </a:p>
        </p:txBody>
      </p:sp>
      <p:sp>
        <p:nvSpPr>
          <p:cNvPr id="14" name="직사각형 13">
            <a:extLst>
              <a:ext uri="{FF2B5EF4-FFF2-40B4-BE49-F238E27FC236}">
                <a16:creationId xmlns:a16="http://schemas.microsoft.com/office/drawing/2014/main" id="{034FB1FC-547B-469F-ACD6-76F0248B4A43}"/>
              </a:ext>
            </a:extLst>
          </p:cNvPr>
          <p:cNvSpPr/>
          <p:nvPr/>
        </p:nvSpPr>
        <p:spPr>
          <a:xfrm>
            <a:off x="10642600" y="13202668"/>
            <a:ext cx="3114040" cy="390491"/>
          </a:xfrm>
          <a:prstGeom prst="rect">
            <a:avLst/>
          </a:prstGeom>
          <a:solidFill>
            <a:srgbClr val="C597A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1600" b="0" i="0" u="none" strike="noStrike" cap="none" spc="0" normalizeH="0" baseline="0">
              <a:ln>
                <a:noFill/>
              </a:ln>
              <a:solidFill>
                <a:srgbClr val="FFFFFF"/>
              </a:solidFill>
              <a:effectLst/>
              <a:uFillTx/>
              <a:latin typeface="+mn-lt"/>
              <a:ea typeface="+mn-ea"/>
              <a:cs typeface="+mn-cs"/>
              <a:sym typeface="Helvetica Light"/>
            </a:endParaRPr>
          </a:p>
        </p:txBody>
      </p:sp>
      <p:sp>
        <p:nvSpPr>
          <p:cNvPr id="15" name="TextBox 14">
            <a:extLst>
              <a:ext uri="{FF2B5EF4-FFF2-40B4-BE49-F238E27FC236}">
                <a16:creationId xmlns:a16="http://schemas.microsoft.com/office/drawing/2014/main" id="{DE771216-3015-42B7-A4C5-8D20087459D0}"/>
              </a:ext>
            </a:extLst>
          </p:cNvPr>
          <p:cNvSpPr txBox="1"/>
          <p:nvPr/>
        </p:nvSpPr>
        <p:spPr>
          <a:xfrm>
            <a:off x="10605263" y="13183053"/>
            <a:ext cx="3202177"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altLang="ko-KR" sz="2400">
                <a:solidFill>
                  <a:schemeClr val="bg1"/>
                </a:solidFill>
                <a:latin typeface="+mn-ea"/>
              </a:rPr>
              <a:t>2. </a:t>
            </a:r>
            <a:r>
              <a:rPr lang="ko-KR" altLang="en-US" sz="2400">
                <a:solidFill>
                  <a:schemeClr val="bg1"/>
                </a:solidFill>
                <a:latin typeface="+mn-ea"/>
              </a:rPr>
              <a:t>데이터 수집 및 </a:t>
            </a:r>
            <a:r>
              <a:rPr lang="ko-KR" altLang="en-US" sz="2400" err="1">
                <a:solidFill>
                  <a:schemeClr val="bg1"/>
                </a:solidFill>
                <a:latin typeface="+mn-ea"/>
              </a:rPr>
              <a:t>전처리</a:t>
            </a:r>
            <a:endParaRPr lang="ko-KR" altLang="en-US" sz="2400">
              <a:solidFill>
                <a:schemeClr val="bg1"/>
              </a:solidFill>
              <a:latin typeface="+mn-ea"/>
            </a:endParaRPr>
          </a:p>
        </p:txBody>
      </p:sp>
      <p:sp>
        <p:nvSpPr>
          <p:cNvPr id="17" name="직사각형 16">
            <a:extLst>
              <a:ext uri="{FF2B5EF4-FFF2-40B4-BE49-F238E27FC236}">
                <a16:creationId xmlns:a16="http://schemas.microsoft.com/office/drawing/2014/main" id="{19C64D51-DDB0-46C1-9D96-5B645E274686}"/>
              </a:ext>
            </a:extLst>
          </p:cNvPr>
          <p:cNvSpPr/>
          <p:nvPr/>
        </p:nvSpPr>
        <p:spPr>
          <a:xfrm>
            <a:off x="12182486" y="1227284"/>
            <a:ext cx="10288281" cy="10336048"/>
          </a:xfrm>
          <a:prstGeom prst="rect">
            <a:avLst/>
          </a:prstGeom>
          <a:solidFill>
            <a:schemeClr val="bg1"/>
          </a:solidFill>
          <a:ln w="12700" cap="flat">
            <a:noFill/>
            <a:miter lim="400000"/>
          </a:ln>
          <a:effectLst>
            <a:outerShdw blurRad="546100" dir="366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3200" b="0" i="0" u="none" strike="noStrike" cap="none" spc="0" normalizeH="0" baseline="0">
              <a:ln>
                <a:noFill/>
              </a:ln>
              <a:solidFill>
                <a:srgbClr val="FFFFFF"/>
              </a:solidFill>
              <a:effectLst/>
              <a:uFillTx/>
              <a:latin typeface="+mn-lt"/>
              <a:ea typeface="+mn-ea"/>
              <a:cs typeface="+mn-cs"/>
              <a:sym typeface="Helvetica Light"/>
            </a:endParaRPr>
          </a:p>
        </p:txBody>
      </p:sp>
      <p:pic>
        <p:nvPicPr>
          <p:cNvPr id="5" name="그림 4">
            <a:extLst>
              <a:ext uri="{FF2B5EF4-FFF2-40B4-BE49-F238E27FC236}">
                <a16:creationId xmlns:a16="http://schemas.microsoft.com/office/drawing/2014/main" id="{DF6D7113-07DD-4835-B937-740F9CB5BDC3}"/>
              </a:ext>
            </a:extLst>
          </p:cNvPr>
          <p:cNvPicPr>
            <a:picLocks noChangeAspect="1"/>
          </p:cNvPicPr>
          <p:nvPr/>
        </p:nvPicPr>
        <p:blipFill>
          <a:blip r:embed="rId3"/>
          <a:stretch>
            <a:fillRect/>
          </a:stretch>
        </p:blipFill>
        <p:spPr>
          <a:xfrm>
            <a:off x="12182486" y="3324080"/>
            <a:ext cx="10288281" cy="5818595"/>
          </a:xfrm>
          <a:prstGeom prst="rect">
            <a:avLst/>
          </a:prstGeom>
        </p:spPr>
      </p:pic>
      <p:pic>
        <p:nvPicPr>
          <p:cNvPr id="8" name="그림 7">
            <a:extLst>
              <a:ext uri="{FF2B5EF4-FFF2-40B4-BE49-F238E27FC236}">
                <a16:creationId xmlns:a16="http://schemas.microsoft.com/office/drawing/2014/main" id="{BFCE9CE3-EA6D-463E-B504-6863E641D4F2}"/>
              </a:ext>
            </a:extLst>
          </p:cNvPr>
          <p:cNvPicPr>
            <a:picLocks noChangeAspect="1"/>
          </p:cNvPicPr>
          <p:nvPr/>
        </p:nvPicPr>
        <p:blipFill>
          <a:blip r:embed="rId4"/>
          <a:stretch>
            <a:fillRect/>
          </a:stretch>
        </p:blipFill>
        <p:spPr>
          <a:xfrm>
            <a:off x="12311136" y="9889365"/>
            <a:ext cx="10044123" cy="1108850"/>
          </a:xfrm>
          <a:prstGeom prst="rect">
            <a:avLst/>
          </a:prstGeom>
        </p:spPr>
      </p:pic>
    </p:spTree>
    <p:extLst>
      <p:ext uri="{BB962C8B-B14F-4D97-AF65-F5344CB8AC3E}">
        <p14:creationId xmlns:p14="http://schemas.microsoft.com/office/powerpoint/2010/main" val="1727181400"/>
      </p:ext>
    </p:extLst>
  </p:cSld>
  <p:clrMapOvr>
    <a:masterClrMapping/>
  </p:clrMapOvr>
  <mc:AlternateContent xmlns:mc="http://schemas.openxmlformats.org/markup-compatibility/2006">
    <mc:Choice xmlns:p14="http://schemas.microsoft.com/office/powerpoint/2010/main" Requires="p14">
      <p:transition spd="slow" p14:dur="1500">
        <p:push dir="u"/>
      </p:transition>
    </mc:Choice>
    <mc:Fallback>
      <p:transition spd="slow">
        <p:push dir="u"/>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Shape 125"/>
          <p:cNvSpPr/>
          <p:nvPr/>
        </p:nvSpPr>
        <p:spPr>
          <a:xfrm>
            <a:off x="2192763" y="1951735"/>
            <a:ext cx="21128211" cy="10484628"/>
          </a:xfrm>
          <a:prstGeom prst="rect">
            <a:avLst/>
          </a:prstGeom>
          <a:solidFill>
            <a:srgbClr val="C5969B"/>
          </a:solidFill>
          <a:ln w="12700">
            <a:miter lim="400000"/>
          </a:ln>
          <a:effectLst>
            <a:outerShdw blurRad="762000" dist="139322" dir="3484869" rotWithShape="0">
              <a:srgbClr val="000000">
                <a:alpha val="50000"/>
              </a:srgbClr>
            </a:outerShdw>
          </a:effectLst>
        </p:spPr>
        <p:txBody>
          <a:bodyPr lIns="71437" tIns="71437" rIns="71437" bIns="71437" anchor="ctr"/>
          <a:lstStyle/>
          <a:p>
            <a:pPr>
              <a:defRPr sz="3200">
                <a:solidFill>
                  <a:srgbClr val="FFFFFF"/>
                </a:solidFill>
              </a:defRPr>
            </a:pPr>
            <a:endParaRPr lang="ko-KR" altLang="en-US"/>
          </a:p>
        </p:txBody>
      </p:sp>
      <p:sp>
        <p:nvSpPr>
          <p:cNvPr id="126" name="Shape 126"/>
          <p:cNvSpPr/>
          <p:nvPr/>
        </p:nvSpPr>
        <p:spPr>
          <a:xfrm>
            <a:off x="1063027" y="1947505"/>
            <a:ext cx="11132602" cy="8973491"/>
          </a:xfrm>
          <a:prstGeom prst="rect">
            <a:avLst/>
          </a:prstGeom>
          <a:solidFill>
            <a:srgbClr val="FFFFFF"/>
          </a:solidFill>
          <a:ln w="12700">
            <a:miter lim="400000"/>
          </a:ln>
          <a:effectLst>
            <a:outerShdw blurRad="342900" dist="111192" dir="3484869" rotWithShape="0">
              <a:srgbClr val="000000">
                <a:alpha val="50000"/>
              </a:srgbClr>
            </a:outerShdw>
          </a:effectLst>
        </p:spPr>
        <p:txBody>
          <a:bodyPr lIns="71437" tIns="71437" rIns="71437" bIns="71437" anchor="ctr"/>
          <a:lstStyle/>
          <a:p>
            <a:pPr>
              <a:defRPr sz="3200">
                <a:solidFill>
                  <a:srgbClr val="FFFFFF"/>
                </a:solidFill>
              </a:defRPr>
            </a:pPr>
            <a:endParaRPr lang="ko-KR" altLang="en-US"/>
          </a:p>
        </p:txBody>
      </p:sp>
      <p:sp>
        <p:nvSpPr>
          <p:cNvPr id="128" name="Shape 128"/>
          <p:cNvSpPr/>
          <p:nvPr/>
        </p:nvSpPr>
        <p:spPr>
          <a:xfrm flipH="1" flipV="1">
            <a:off x="2167613" y="9550094"/>
            <a:ext cx="8923430" cy="1"/>
          </a:xfrm>
          <a:prstGeom prst="line">
            <a:avLst/>
          </a:prstGeom>
          <a:ln w="38100">
            <a:solidFill>
              <a:srgbClr val="C5969B"/>
            </a:solidFill>
            <a:miter lim="400000"/>
          </a:ln>
        </p:spPr>
        <p:txBody>
          <a:bodyPr lIns="71437" tIns="71437" rIns="71437" bIns="71437" anchor="ctr"/>
          <a:lstStyle/>
          <a:p>
            <a:pPr>
              <a:defRPr sz="3200"/>
            </a:pPr>
            <a:endParaRPr lang="ko-KR" altLang="en-US"/>
          </a:p>
        </p:txBody>
      </p:sp>
      <p:sp>
        <p:nvSpPr>
          <p:cNvPr id="129" name="Shape 129"/>
          <p:cNvSpPr/>
          <p:nvPr/>
        </p:nvSpPr>
        <p:spPr>
          <a:xfrm flipH="1" flipV="1">
            <a:off x="2167613" y="2881837"/>
            <a:ext cx="8923430" cy="1"/>
          </a:xfrm>
          <a:prstGeom prst="line">
            <a:avLst/>
          </a:prstGeom>
          <a:ln w="38100">
            <a:solidFill>
              <a:srgbClr val="C5969B"/>
            </a:solidFill>
            <a:miter lim="400000"/>
          </a:ln>
        </p:spPr>
        <p:txBody>
          <a:bodyPr lIns="71437" tIns="71437" rIns="71437" bIns="71437" anchor="ctr"/>
          <a:lstStyle/>
          <a:p>
            <a:pPr>
              <a:defRPr sz="3200"/>
            </a:pPr>
            <a:endParaRPr lang="ko-KR" altLang="en-US"/>
          </a:p>
        </p:txBody>
      </p:sp>
      <p:grpSp>
        <p:nvGrpSpPr>
          <p:cNvPr id="133" name="Group 133"/>
          <p:cNvGrpSpPr/>
          <p:nvPr/>
        </p:nvGrpSpPr>
        <p:grpSpPr>
          <a:xfrm>
            <a:off x="3028547" y="3607477"/>
            <a:ext cx="7425187" cy="1527997"/>
            <a:chOff x="77897" y="0"/>
            <a:chExt cx="7425185" cy="1527997"/>
          </a:xfrm>
        </p:grpSpPr>
        <p:sp>
          <p:nvSpPr>
            <p:cNvPr id="130" name="Shape 130"/>
            <p:cNvSpPr/>
            <p:nvPr/>
          </p:nvSpPr>
          <p:spPr>
            <a:xfrm>
              <a:off x="77897" y="90588"/>
              <a:ext cx="7425185" cy="143740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71437" tIns="71437" rIns="71437" bIns="71437" numCol="1" anchor="b">
              <a:normAutofit/>
            </a:bodyPr>
            <a:lstStyle>
              <a:lvl1pPr defTabSz="377904">
                <a:defRPr sz="6946" i="1" spc="138">
                  <a:latin typeface="Didot"/>
                  <a:ea typeface="Didot"/>
                  <a:cs typeface="Didot"/>
                  <a:sym typeface="Didot"/>
                </a:defRPr>
              </a:lvl1pPr>
            </a:lstStyle>
            <a:p>
              <a:r>
                <a:rPr lang="ko-KR" altLang="en-US" sz="4000">
                  <a:latin typeface="+mn-ea"/>
                  <a:ea typeface="+mn-ea"/>
                </a:rPr>
                <a:t>서울시 유동인구 데이터</a:t>
              </a:r>
              <a:endParaRPr lang="en-US" altLang="ko-KR" sz="4000">
                <a:latin typeface="+mn-ea"/>
                <a:ea typeface="+mn-ea"/>
              </a:endParaRPr>
            </a:p>
          </p:txBody>
        </p:sp>
        <p:sp>
          <p:nvSpPr>
            <p:cNvPr id="131" name="Shape 131"/>
            <p:cNvSpPr/>
            <p:nvPr/>
          </p:nvSpPr>
          <p:spPr>
            <a:xfrm>
              <a:off x="1312977" y="0"/>
              <a:ext cx="4941561" cy="770314"/>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71437" tIns="71437" rIns="71437" bIns="71437" numCol="1" anchor="b">
              <a:normAutofit/>
            </a:bodyPr>
            <a:lstStyle>
              <a:lvl1pPr>
                <a:defRPr sz="3000" spc="59">
                  <a:solidFill>
                    <a:srgbClr val="C5969B"/>
                  </a:solidFill>
                  <a:latin typeface="Didot"/>
                  <a:ea typeface="Didot"/>
                  <a:cs typeface="Didot"/>
                  <a:sym typeface="Didot"/>
                </a:defRPr>
              </a:lvl1pPr>
            </a:lstStyle>
            <a:p>
              <a:r>
                <a:rPr lang="ko-KR" altLang="en-US" sz="2400">
                  <a:latin typeface="+mj-ea"/>
                  <a:ea typeface="+mj-ea"/>
                </a:rPr>
                <a:t>요식업계 </a:t>
              </a:r>
              <a:r>
                <a:rPr lang="en-US" altLang="ko-KR" sz="2400">
                  <a:latin typeface="+mj-ea"/>
                  <a:ea typeface="+mj-ea"/>
                </a:rPr>
                <a:t>(</a:t>
              </a:r>
              <a:r>
                <a:rPr lang="ko-KR" altLang="en-US" sz="2400">
                  <a:latin typeface="+mj-ea"/>
                  <a:ea typeface="+mj-ea"/>
                </a:rPr>
                <a:t>예비</a:t>
              </a:r>
              <a:r>
                <a:rPr lang="en-US" altLang="ko-KR" sz="2400">
                  <a:latin typeface="+mj-ea"/>
                  <a:ea typeface="+mj-ea"/>
                </a:rPr>
                <a:t>)</a:t>
              </a:r>
              <a:r>
                <a:rPr lang="ko-KR" altLang="en-US" sz="2400">
                  <a:latin typeface="+mj-ea"/>
                  <a:ea typeface="+mj-ea"/>
                </a:rPr>
                <a:t>종사자</a:t>
              </a:r>
            </a:p>
          </p:txBody>
        </p:sp>
      </p:grpSp>
      <p:sp>
        <p:nvSpPr>
          <p:cNvPr id="14" name="직사각형 13">
            <a:extLst>
              <a:ext uri="{FF2B5EF4-FFF2-40B4-BE49-F238E27FC236}">
                <a16:creationId xmlns:a16="http://schemas.microsoft.com/office/drawing/2014/main" id="{034FB1FC-547B-469F-ACD6-76F0248B4A43}"/>
              </a:ext>
            </a:extLst>
          </p:cNvPr>
          <p:cNvSpPr/>
          <p:nvPr/>
        </p:nvSpPr>
        <p:spPr>
          <a:xfrm>
            <a:off x="10642600" y="13202668"/>
            <a:ext cx="3114040" cy="390491"/>
          </a:xfrm>
          <a:prstGeom prst="rect">
            <a:avLst/>
          </a:prstGeom>
          <a:solidFill>
            <a:srgbClr val="C597A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1600" b="0" i="0" u="none" strike="noStrike" cap="none" spc="0" normalizeH="0" baseline="0">
              <a:ln>
                <a:noFill/>
              </a:ln>
              <a:solidFill>
                <a:srgbClr val="FFFFFF"/>
              </a:solidFill>
              <a:effectLst/>
              <a:uFillTx/>
              <a:latin typeface="+mn-lt"/>
              <a:ea typeface="+mn-ea"/>
              <a:cs typeface="+mn-cs"/>
              <a:sym typeface="Helvetica Light"/>
            </a:endParaRPr>
          </a:p>
        </p:txBody>
      </p:sp>
      <p:sp>
        <p:nvSpPr>
          <p:cNvPr id="15" name="TextBox 14">
            <a:extLst>
              <a:ext uri="{FF2B5EF4-FFF2-40B4-BE49-F238E27FC236}">
                <a16:creationId xmlns:a16="http://schemas.microsoft.com/office/drawing/2014/main" id="{DE771216-3015-42B7-A4C5-8D20087459D0}"/>
              </a:ext>
            </a:extLst>
          </p:cNvPr>
          <p:cNvSpPr txBox="1"/>
          <p:nvPr/>
        </p:nvSpPr>
        <p:spPr>
          <a:xfrm>
            <a:off x="10605263" y="13183053"/>
            <a:ext cx="3202177"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altLang="ko-KR" sz="2400">
                <a:solidFill>
                  <a:schemeClr val="bg1"/>
                </a:solidFill>
                <a:latin typeface="+mn-ea"/>
              </a:rPr>
              <a:t>2. </a:t>
            </a:r>
            <a:r>
              <a:rPr lang="ko-KR" altLang="en-US" sz="2400">
                <a:solidFill>
                  <a:schemeClr val="bg1"/>
                </a:solidFill>
                <a:latin typeface="+mn-ea"/>
              </a:rPr>
              <a:t>데이터 수집 및 </a:t>
            </a:r>
            <a:r>
              <a:rPr lang="ko-KR" altLang="en-US" sz="2400" err="1">
                <a:solidFill>
                  <a:schemeClr val="bg1"/>
                </a:solidFill>
                <a:latin typeface="+mn-ea"/>
              </a:rPr>
              <a:t>전처리</a:t>
            </a:r>
            <a:endParaRPr lang="ko-KR" altLang="en-US" sz="2400">
              <a:solidFill>
                <a:schemeClr val="bg1"/>
              </a:solidFill>
              <a:latin typeface="+mn-ea"/>
            </a:endParaRPr>
          </a:p>
        </p:txBody>
      </p:sp>
      <p:sp>
        <p:nvSpPr>
          <p:cNvPr id="17" name="직사각형 16">
            <a:extLst>
              <a:ext uri="{FF2B5EF4-FFF2-40B4-BE49-F238E27FC236}">
                <a16:creationId xmlns:a16="http://schemas.microsoft.com/office/drawing/2014/main" id="{19C64D51-DDB0-46C1-9D96-5B645E274686}"/>
              </a:ext>
            </a:extLst>
          </p:cNvPr>
          <p:cNvSpPr/>
          <p:nvPr/>
        </p:nvSpPr>
        <p:spPr>
          <a:xfrm>
            <a:off x="12182486" y="1227284"/>
            <a:ext cx="10288281" cy="10336048"/>
          </a:xfrm>
          <a:prstGeom prst="rect">
            <a:avLst/>
          </a:prstGeom>
          <a:solidFill>
            <a:schemeClr val="bg1"/>
          </a:solidFill>
          <a:ln w="12700" cap="flat">
            <a:noFill/>
            <a:miter lim="400000"/>
          </a:ln>
          <a:effectLst>
            <a:outerShdw blurRad="546100" dir="366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3200" b="0" i="0" u="none" strike="noStrike" cap="none" spc="0" normalizeH="0" baseline="0">
              <a:ln>
                <a:noFill/>
              </a:ln>
              <a:solidFill>
                <a:srgbClr val="FFFFFF"/>
              </a:solidFill>
              <a:effectLst/>
              <a:uFillTx/>
              <a:latin typeface="+mn-lt"/>
              <a:ea typeface="+mn-ea"/>
              <a:cs typeface="+mn-cs"/>
              <a:sym typeface="Helvetica Light"/>
            </a:endParaRPr>
          </a:p>
        </p:txBody>
      </p:sp>
      <p:pic>
        <p:nvPicPr>
          <p:cNvPr id="5" name="그림 4">
            <a:extLst>
              <a:ext uri="{FF2B5EF4-FFF2-40B4-BE49-F238E27FC236}">
                <a16:creationId xmlns:a16="http://schemas.microsoft.com/office/drawing/2014/main" id="{36D11B8F-8E4C-4ED1-8C16-07C28E1D66C4}"/>
              </a:ext>
            </a:extLst>
          </p:cNvPr>
          <p:cNvPicPr>
            <a:picLocks noChangeAspect="1"/>
          </p:cNvPicPr>
          <p:nvPr/>
        </p:nvPicPr>
        <p:blipFill>
          <a:blip r:embed="rId3"/>
          <a:stretch>
            <a:fillRect/>
          </a:stretch>
        </p:blipFill>
        <p:spPr>
          <a:xfrm>
            <a:off x="11906913" y="1205045"/>
            <a:ext cx="11247082" cy="10493087"/>
          </a:xfrm>
          <a:prstGeom prst="rect">
            <a:avLst/>
          </a:prstGeom>
        </p:spPr>
      </p:pic>
      <p:sp>
        <p:nvSpPr>
          <p:cNvPr id="16" name="TextBox 15">
            <a:extLst>
              <a:ext uri="{FF2B5EF4-FFF2-40B4-BE49-F238E27FC236}">
                <a16:creationId xmlns:a16="http://schemas.microsoft.com/office/drawing/2014/main" id="{373F50AC-476D-410A-9795-04E29B7C7760}"/>
              </a:ext>
            </a:extLst>
          </p:cNvPr>
          <p:cNvSpPr txBox="1"/>
          <p:nvPr/>
        </p:nvSpPr>
        <p:spPr>
          <a:xfrm>
            <a:off x="1922249" y="6079612"/>
            <a:ext cx="2826802" cy="88293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en-US" altLang="ko-KR" sz="2400" b="0" i="0" u="none" strike="sngStrike" cap="none" spc="0" normalizeH="0" baseline="0">
                <a:ln>
                  <a:noFill/>
                </a:ln>
                <a:solidFill>
                  <a:schemeClr val="bg1">
                    <a:lumMod val="50000"/>
                  </a:schemeClr>
                </a:solidFill>
                <a:effectLst/>
                <a:uFillTx/>
                <a:latin typeface="+mn-lt"/>
                <a:ea typeface="+mn-ea"/>
                <a:cs typeface="+mn-cs"/>
                <a:sym typeface="Helvetica Light"/>
              </a:rPr>
              <a:t>1</a:t>
            </a:r>
            <a:r>
              <a:rPr kumimoji="0" lang="ko-KR" altLang="en-US" sz="2400" b="0" i="0" u="none" strike="sngStrike" cap="none" spc="0" normalizeH="0" baseline="0">
                <a:ln>
                  <a:noFill/>
                </a:ln>
                <a:solidFill>
                  <a:schemeClr val="bg1">
                    <a:lumMod val="50000"/>
                  </a:schemeClr>
                </a:solidFill>
                <a:effectLst/>
                <a:uFillTx/>
                <a:latin typeface="+mn-lt"/>
                <a:ea typeface="+mn-ea"/>
                <a:cs typeface="+mn-cs"/>
                <a:sym typeface="Helvetica Light"/>
              </a:rPr>
              <a:t>시간 단위</a:t>
            </a:r>
            <a:endParaRPr kumimoji="0" lang="en-US" altLang="ko-KR" sz="2400" b="0" i="0" u="none" strike="sngStrike" cap="none" spc="0" normalizeH="0" baseline="0">
              <a:ln>
                <a:noFill/>
              </a:ln>
              <a:solidFill>
                <a:schemeClr val="bg1">
                  <a:lumMod val="50000"/>
                </a:schemeClr>
              </a:solidFill>
              <a:effectLst/>
              <a:uFillTx/>
              <a:latin typeface="+mn-lt"/>
              <a:ea typeface="+mn-ea"/>
              <a:cs typeface="+mn-cs"/>
              <a:sym typeface="Helvetica Light"/>
            </a:endParaRPr>
          </a:p>
          <a:p>
            <a:pPr marL="0" marR="0" indent="0" algn="ctr" defTabSz="821531" rtl="0" fontAlgn="auto" latinLnBrk="0" hangingPunct="0">
              <a:lnSpc>
                <a:spcPct val="100000"/>
              </a:lnSpc>
              <a:spcBef>
                <a:spcPts val="0"/>
              </a:spcBef>
              <a:spcAft>
                <a:spcPts val="0"/>
              </a:spcAft>
              <a:buClrTx/>
              <a:buSzTx/>
              <a:buFontTx/>
              <a:buNone/>
              <a:tabLst/>
            </a:pPr>
            <a:r>
              <a:rPr kumimoji="0" lang="en-US" altLang="ko-KR" sz="2400" b="0" i="0" u="none" cap="none" spc="0" normalizeH="0" baseline="0">
                <a:ln>
                  <a:noFill/>
                </a:ln>
                <a:solidFill>
                  <a:schemeClr val="bg1">
                    <a:lumMod val="50000"/>
                  </a:schemeClr>
                </a:solidFill>
                <a:effectLst/>
                <a:uFillTx/>
                <a:latin typeface="+mn-lt"/>
                <a:ea typeface="+mn-ea"/>
                <a:cs typeface="+mn-cs"/>
                <a:sym typeface="Helvetica Light"/>
              </a:rPr>
              <a:t>24 * 30 * 20</a:t>
            </a:r>
            <a:endParaRPr kumimoji="0" lang="ko-KR" altLang="en-US" sz="2400" b="0" i="0" u="none" cap="none" spc="0" normalizeH="0" baseline="0">
              <a:ln>
                <a:noFill/>
              </a:ln>
              <a:solidFill>
                <a:schemeClr val="bg1">
                  <a:lumMod val="50000"/>
                </a:schemeClr>
              </a:solidFill>
              <a:effectLst/>
              <a:uFillTx/>
              <a:latin typeface="+mn-lt"/>
              <a:ea typeface="+mn-ea"/>
              <a:cs typeface="+mn-cs"/>
              <a:sym typeface="Helvetica Light"/>
            </a:endParaRPr>
          </a:p>
        </p:txBody>
      </p:sp>
      <p:sp>
        <p:nvSpPr>
          <p:cNvPr id="18" name="TextBox 17">
            <a:extLst>
              <a:ext uri="{FF2B5EF4-FFF2-40B4-BE49-F238E27FC236}">
                <a16:creationId xmlns:a16="http://schemas.microsoft.com/office/drawing/2014/main" id="{D6DB3902-621E-440E-8417-2EFC8BDC845D}"/>
              </a:ext>
            </a:extLst>
          </p:cNvPr>
          <p:cNvSpPr txBox="1"/>
          <p:nvPr/>
        </p:nvSpPr>
        <p:spPr>
          <a:xfrm>
            <a:off x="4659405" y="6026869"/>
            <a:ext cx="2826802" cy="88293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lang="ko-KR" altLang="en-US" sz="2400">
                <a:solidFill>
                  <a:schemeClr val="bg1">
                    <a:lumMod val="50000"/>
                  </a:schemeClr>
                </a:solidFill>
              </a:rPr>
              <a:t>나이 대 별</a:t>
            </a:r>
            <a:endParaRPr lang="en-US" altLang="ko-KR" sz="2400">
              <a:solidFill>
                <a:schemeClr val="bg1">
                  <a:lumMod val="50000"/>
                </a:schemeClr>
              </a:solidFill>
            </a:endParaRPr>
          </a:p>
          <a:p>
            <a:pPr marL="0" marR="0" indent="0" algn="ctr" defTabSz="821531" rtl="0" fontAlgn="auto" latinLnBrk="0" hangingPunct="0">
              <a:lnSpc>
                <a:spcPct val="100000"/>
              </a:lnSpc>
              <a:spcBef>
                <a:spcPts val="0"/>
              </a:spcBef>
              <a:spcAft>
                <a:spcPts val="0"/>
              </a:spcAft>
              <a:buClrTx/>
              <a:buSzTx/>
              <a:buFontTx/>
              <a:buNone/>
              <a:tabLst/>
            </a:pPr>
            <a:r>
              <a:rPr kumimoji="0" lang="en-US" altLang="ko-KR" sz="2400" b="0" i="0" u="none" strike="noStrike" cap="none" spc="0" normalizeH="0" baseline="0">
                <a:ln>
                  <a:noFill/>
                </a:ln>
                <a:solidFill>
                  <a:schemeClr val="bg1">
                    <a:lumMod val="50000"/>
                  </a:schemeClr>
                </a:solidFill>
                <a:effectLst/>
                <a:uFillTx/>
                <a:latin typeface="+mn-lt"/>
                <a:ea typeface="+mn-ea"/>
                <a:cs typeface="+mn-cs"/>
                <a:sym typeface="Helvetica Light"/>
              </a:rPr>
              <a:t>6</a:t>
            </a:r>
            <a:endParaRPr kumimoji="0" lang="ko-KR" altLang="en-US" sz="2400" b="0" i="0" u="none" strike="noStrike" cap="none" spc="0" normalizeH="0" baseline="0">
              <a:ln>
                <a:noFill/>
              </a:ln>
              <a:solidFill>
                <a:schemeClr val="bg1">
                  <a:lumMod val="50000"/>
                </a:schemeClr>
              </a:solidFill>
              <a:effectLst/>
              <a:uFillTx/>
              <a:latin typeface="+mn-lt"/>
              <a:ea typeface="+mn-ea"/>
              <a:cs typeface="+mn-cs"/>
              <a:sym typeface="Helvetica Light"/>
            </a:endParaRPr>
          </a:p>
        </p:txBody>
      </p:sp>
      <p:sp>
        <p:nvSpPr>
          <p:cNvPr id="19" name="TextBox 18">
            <a:extLst>
              <a:ext uri="{FF2B5EF4-FFF2-40B4-BE49-F238E27FC236}">
                <a16:creationId xmlns:a16="http://schemas.microsoft.com/office/drawing/2014/main" id="{49ADC5B0-8824-460F-AC29-6015BCF6C571}"/>
              </a:ext>
            </a:extLst>
          </p:cNvPr>
          <p:cNvSpPr txBox="1"/>
          <p:nvPr/>
        </p:nvSpPr>
        <p:spPr>
          <a:xfrm>
            <a:off x="7486207" y="6010121"/>
            <a:ext cx="2826802" cy="88293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lang="ko-KR" altLang="en-US" sz="2400">
                <a:solidFill>
                  <a:schemeClr val="bg1">
                    <a:lumMod val="50000"/>
                  </a:schemeClr>
                </a:solidFill>
              </a:rPr>
              <a:t>구 별</a:t>
            </a:r>
            <a:endParaRPr lang="en-US" altLang="ko-KR" sz="2400">
              <a:solidFill>
                <a:schemeClr val="bg1">
                  <a:lumMod val="50000"/>
                </a:schemeClr>
              </a:solidFill>
            </a:endParaRPr>
          </a:p>
          <a:p>
            <a:pPr marL="0" marR="0" indent="0" algn="ctr" defTabSz="821531" rtl="0" fontAlgn="auto" latinLnBrk="0" hangingPunct="0">
              <a:lnSpc>
                <a:spcPct val="100000"/>
              </a:lnSpc>
              <a:spcBef>
                <a:spcPts val="0"/>
              </a:spcBef>
              <a:spcAft>
                <a:spcPts val="0"/>
              </a:spcAft>
              <a:buClrTx/>
              <a:buSzTx/>
              <a:buFontTx/>
              <a:buNone/>
              <a:tabLst/>
            </a:pPr>
            <a:r>
              <a:rPr kumimoji="0" lang="en-US" altLang="ko-KR" sz="2400" b="0" i="0" u="none" strike="noStrike" cap="none" spc="0" normalizeH="0" baseline="0">
                <a:ln>
                  <a:noFill/>
                </a:ln>
                <a:solidFill>
                  <a:schemeClr val="bg1">
                    <a:lumMod val="50000"/>
                  </a:schemeClr>
                </a:solidFill>
                <a:effectLst/>
                <a:uFillTx/>
                <a:latin typeface="+mn-lt"/>
                <a:ea typeface="+mn-ea"/>
                <a:cs typeface="+mn-cs"/>
                <a:sym typeface="Helvetica Light"/>
              </a:rPr>
              <a:t>25</a:t>
            </a:r>
            <a:endParaRPr kumimoji="0" lang="ko-KR" altLang="en-US" sz="2400" b="0" i="0" u="none" strike="noStrike" cap="none" spc="0" normalizeH="0" baseline="0">
              <a:ln>
                <a:noFill/>
              </a:ln>
              <a:solidFill>
                <a:schemeClr val="bg1">
                  <a:lumMod val="50000"/>
                </a:schemeClr>
              </a:solidFill>
              <a:effectLst/>
              <a:uFillTx/>
              <a:latin typeface="+mn-lt"/>
              <a:ea typeface="+mn-ea"/>
              <a:cs typeface="+mn-cs"/>
              <a:sym typeface="Helvetica Light"/>
            </a:endParaRPr>
          </a:p>
        </p:txBody>
      </p:sp>
      <p:cxnSp>
        <p:nvCxnSpPr>
          <p:cNvPr id="20" name="직선 연결선 19">
            <a:extLst>
              <a:ext uri="{FF2B5EF4-FFF2-40B4-BE49-F238E27FC236}">
                <a16:creationId xmlns:a16="http://schemas.microsoft.com/office/drawing/2014/main" id="{4FD44D9B-590C-490C-BA94-23CD2B8619F4}"/>
              </a:ext>
            </a:extLst>
          </p:cNvPr>
          <p:cNvCxnSpPr>
            <a:cxnSpLocks/>
          </p:cNvCxnSpPr>
          <p:nvPr/>
        </p:nvCxnSpPr>
        <p:spPr>
          <a:xfrm>
            <a:off x="4659406" y="6191628"/>
            <a:ext cx="0" cy="1517849"/>
          </a:xfrm>
          <a:prstGeom prst="line">
            <a:avLst/>
          </a:prstGeom>
          <a:noFill/>
          <a:ln w="25400" cap="flat">
            <a:solidFill>
              <a:srgbClr val="88909B"/>
            </a:solidFill>
            <a:prstDash val="solid"/>
            <a:miter lim="400000"/>
          </a:ln>
          <a:effectLst/>
          <a:sp3d/>
        </p:spPr>
        <p:style>
          <a:lnRef idx="0">
            <a:scrgbClr r="0" g="0" b="0"/>
          </a:lnRef>
          <a:fillRef idx="0">
            <a:scrgbClr r="0" g="0" b="0"/>
          </a:fillRef>
          <a:effectRef idx="0">
            <a:scrgbClr r="0" g="0" b="0"/>
          </a:effectRef>
          <a:fontRef idx="none"/>
        </p:style>
      </p:cxnSp>
      <p:cxnSp>
        <p:nvCxnSpPr>
          <p:cNvPr id="21" name="직선 연결선 20">
            <a:extLst>
              <a:ext uri="{FF2B5EF4-FFF2-40B4-BE49-F238E27FC236}">
                <a16:creationId xmlns:a16="http://schemas.microsoft.com/office/drawing/2014/main" id="{1849F246-6B04-47BD-806D-CB56E0F0BDB1}"/>
              </a:ext>
            </a:extLst>
          </p:cNvPr>
          <p:cNvCxnSpPr>
            <a:cxnSpLocks/>
          </p:cNvCxnSpPr>
          <p:nvPr/>
        </p:nvCxnSpPr>
        <p:spPr>
          <a:xfrm>
            <a:off x="7486208" y="6191628"/>
            <a:ext cx="0" cy="1517849"/>
          </a:xfrm>
          <a:prstGeom prst="line">
            <a:avLst/>
          </a:prstGeom>
          <a:noFill/>
          <a:ln w="25400" cap="flat">
            <a:solidFill>
              <a:srgbClr val="88909B"/>
            </a:solidFill>
            <a:prstDash val="solid"/>
            <a:miter lim="400000"/>
          </a:ln>
          <a:effectLst/>
          <a:sp3d/>
        </p:spPr>
        <p:style>
          <a:lnRef idx="0">
            <a:scrgbClr r="0" g="0" b="0"/>
          </a:lnRef>
          <a:fillRef idx="0">
            <a:scrgbClr r="0" g="0" b="0"/>
          </a:fillRef>
          <a:effectRef idx="0">
            <a:scrgbClr r="0" g="0" b="0"/>
          </a:effectRef>
          <a:fontRef idx="none"/>
        </p:style>
      </p:cxnSp>
      <p:sp>
        <p:nvSpPr>
          <p:cNvPr id="25" name="TextBox 24">
            <a:extLst>
              <a:ext uri="{FF2B5EF4-FFF2-40B4-BE49-F238E27FC236}">
                <a16:creationId xmlns:a16="http://schemas.microsoft.com/office/drawing/2014/main" id="{A55C0BEF-3158-4F0C-8361-239ED8790A60}"/>
              </a:ext>
            </a:extLst>
          </p:cNvPr>
          <p:cNvSpPr txBox="1"/>
          <p:nvPr/>
        </p:nvSpPr>
        <p:spPr>
          <a:xfrm>
            <a:off x="2356240" y="6977388"/>
            <a:ext cx="2152944" cy="88293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lang="en-US" altLang="ko-KR" sz="2400">
                <a:solidFill>
                  <a:schemeClr val="tx1"/>
                </a:solidFill>
              </a:rPr>
              <a:t>1/2</a:t>
            </a:r>
            <a:r>
              <a:rPr lang="ko-KR" altLang="en-US" sz="2400">
                <a:solidFill>
                  <a:schemeClr val="tx1"/>
                </a:solidFill>
              </a:rPr>
              <a:t>개월 단위</a:t>
            </a:r>
            <a:endParaRPr lang="en-US" altLang="ko-KR" sz="2400">
              <a:solidFill>
                <a:schemeClr val="tx1"/>
              </a:solidFill>
            </a:endParaRPr>
          </a:p>
          <a:p>
            <a:pPr marL="0" marR="0" indent="0" algn="ctr" defTabSz="821531" rtl="0" fontAlgn="auto" latinLnBrk="0" hangingPunct="0">
              <a:lnSpc>
                <a:spcPct val="100000"/>
              </a:lnSpc>
              <a:spcBef>
                <a:spcPts val="0"/>
              </a:spcBef>
              <a:spcAft>
                <a:spcPts val="0"/>
              </a:spcAft>
              <a:buClrTx/>
              <a:buSzTx/>
              <a:buFontTx/>
              <a:buNone/>
              <a:tabLst/>
            </a:pPr>
            <a:r>
              <a:rPr kumimoji="0" lang="en-US" altLang="ko-KR" sz="2400" b="0" i="0" u="none" strike="noStrike" cap="none" spc="0" normalizeH="0" baseline="0">
                <a:ln>
                  <a:noFill/>
                </a:ln>
                <a:solidFill>
                  <a:schemeClr val="tx1"/>
                </a:solidFill>
                <a:effectLst/>
                <a:uFillTx/>
                <a:latin typeface="+mn-lt"/>
                <a:ea typeface="+mn-ea"/>
                <a:cs typeface="+mn-cs"/>
                <a:sym typeface="Helvetica Light"/>
              </a:rPr>
              <a:t>2 * 20</a:t>
            </a:r>
            <a:endParaRPr kumimoji="0" lang="ko-KR" altLang="en-US" sz="2400" b="0" i="0" u="none" strike="noStrike" cap="none" spc="0" normalizeH="0" baseline="0">
              <a:ln>
                <a:noFill/>
              </a:ln>
              <a:solidFill>
                <a:schemeClr val="tx1"/>
              </a:solidFill>
              <a:effectLst/>
              <a:uFillTx/>
              <a:latin typeface="+mn-lt"/>
              <a:ea typeface="+mn-ea"/>
              <a:cs typeface="+mn-cs"/>
              <a:sym typeface="Helvetica Light"/>
            </a:endParaRPr>
          </a:p>
        </p:txBody>
      </p:sp>
      <p:sp>
        <p:nvSpPr>
          <p:cNvPr id="26" name="TextBox 25">
            <a:extLst>
              <a:ext uri="{FF2B5EF4-FFF2-40B4-BE49-F238E27FC236}">
                <a16:creationId xmlns:a16="http://schemas.microsoft.com/office/drawing/2014/main" id="{D6C91D18-6DDA-4828-B29B-EB319804A969}"/>
              </a:ext>
            </a:extLst>
          </p:cNvPr>
          <p:cNvSpPr txBox="1"/>
          <p:nvPr/>
        </p:nvSpPr>
        <p:spPr>
          <a:xfrm>
            <a:off x="4996334" y="6977388"/>
            <a:ext cx="2152944" cy="88293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lang="ko-KR" altLang="en-US" sz="2400">
                <a:solidFill>
                  <a:schemeClr val="tx1"/>
                </a:solidFill>
              </a:rPr>
              <a:t>나이 대 별</a:t>
            </a:r>
            <a:endParaRPr lang="en-US" altLang="ko-KR" sz="2400">
              <a:solidFill>
                <a:schemeClr val="tx1"/>
              </a:solidFill>
            </a:endParaRPr>
          </a:p>
          <a:p>
            <a:pPr marL="0" marR="0" indent="0" algn="ctr" defTabSz="821531" rtl="0" fontAlgn="auto" latinLnBrk="0" hangingPunct="0">
              <a:lnSpc>
                <a:spcPct val="100000"/>
              </a:lnSpc>
              <a:spcBef>
                <a:spcPts val="0"/>
              </a:spcBef>
              <a:spcAft>
                <a:spcPts val="0"/>
              </a:spcAft>
              <a:buClrTx/>
              <a:buSzTx/>
              <a:buFontTx/>
              <a:buNone/>
              <a:tabLst/>
            </a:pPr>
            <a:r>
              <a:rPr kumimoji="0" lang="en-US" altLang="ko-KR" sz="2400" b="0" i="0" u="none" strike="noStrike" cap="none" spc="0" normalizeH="0" baseline="0">
                <a:ln>
                  <a:noFill/>
                </a:ln>
                <a:solidFill>
                  <a:schemeClr val="tx1"/>
                </a:solidFill>
                <a:effectLst/>
                <a:uFillTx/>
                <a:latin typeface="+mn-lt"/>
                <a:ea typeface="+mn-ea"/>
                <a:cs typeface="+mn-cs"/>
                <a:sym typeface="Helvetica Light"/>
              </a:rPr>
              <a:t>6</a:t>
            </a:r>
            <a:endParaRPr kumimoji="0" lang="ko-KR" altLang="en-US" sz="2400" b="0" i="0" u="none" strike="noStrike" cap="none" spc="0" normalizeH="0" baseline="0">
              <a:ln>
                <a:noFill/>
              </a:ln>
              <a:solidFill>
                <a:schemeClr val="tx1"/>
              </a:solidFill>
              <a:effectLst/>
              <a:uFillTx/>
              <a:latin typeface="+mn-lt"/>
              <a:ea typeface="+mn-ea"/>
              <a:cs typeface="+mn-cs"/>
              <a:sym typeface="Helvetica Light"/>
            </a:endParaRPr>
          </a:p>
        </p:txBody>
      </p:sp>
      <p:sp>
        <p:nvSpPr>
          <p:cNvPr id="27" name="TextBox 26">
            <a:extLst>
              <a:ext uri="{FF2B5EF4-FFF2-40B4-BE49-F238E27FC236}">
                <a16:creationId xmlns:a16="http://schemas.microsoft.com/office/drawing/2014/main" id="{F52C3D8D-533D-4C33-8B75-431EFDF1AAEC}"/>
              </a:ext>
            </a:extLst>
          </p:cNvPr>
          <p:cNvSpPr txBox="1"/>
          <p:nvPr/>
        </p:nvSpPr>
        <p:spPr>
          <a:xfrm>
            <a:off x="7823135" y="6977136"/>
            <a:ext cx="2152944" cy="88293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ko-KR" altLang="en-US" sz="2400" b="0" i="0" u="none" strike="noStrike" cap="none" spc="0" normalizeH="0" baseline="0" dirty="0">
                <a:ln>
                  <a:noFill/>
                </a:ln>
                <a:solidFill>
                  <a:schemeClr val="tx1"/>
                </a:solidFill>
                <a:effectLst/>
                <a:uFillTx/>
                <a:latin typeface="+mn-lt"/>
                <a:ea typeface="+mn-ea"/>
                <a:cs typeface="+mn-cs"/>
                <a:sym typeface="Helvetica Light"/>
              </a:rPr>
              <a:t>구 별</a:t>
            </a:r>
            <a:endParaRPr kumimoji="0" lang="en-US" altLang="ko-KR" sz="2400" b="0" i="0" u="none" strike="noStrike" cap="none" spc="0" normalizeH="0" baseline="0" dirty="0">
              <a:ln>
                <a:noFill/>
              </a:ln>
              <a:solidFill>
                <a:schemeClr val="tx1"/>
              </a:solidFill>
              <a:effectLst/>
              <a:uFillTx/>
              <a:latin typeface="+mn-lt"/>
              <a:ea typeface="+mn-ea"/>
              <a:cs typeface="+mn-cs"/>
              <a:sym typeface="Helvetica Light"/>
            </a:endParaRPr>
          </a:p>
          <a:p>
            <a:pPr marL="0" marR="0" indent="0" algn="ctr" defTabSz="821531" rtl="0" fontAlgn="auto" latinLnBrk="0" hangingPunct="0">
              <a:lnSpc>
                <a:spcPct val="100000"/>
              </a:lnSpc>
              <a:spcBef>
                <a:spcPts val="0"/>
              </a:spcBef>
              <a:spcAft>
                <a:spcPts val="0"/>
              </a:spcAft>
              <a:buClrTx/>
              <a:buSzTx/>
              <a:buFontTx/>
              <a:buNone/>
              <a:tabLst/>
            </a:pPr>
            <a:r>
              <a:rPr lang="en-US" altLang="ko-KR" sz="2400" dirty="0">
                <a:solidFill>
                  <a:schemeClr val="tx1"/>
                </a:solidFill>
              </a:rPr>
              <a:t>25</a:t>
            </a:r>
            <a:endParaRPr kumimoji="0" lang="ko-KR" altLang="en-US" sz="2400" b="0" i="0" u="none" strike="noStrike" cap="none" spc="0" normalizeH="0" baseline="0" dirty="0">
              <a:ln>
                <a:noFill/>
              </a:ln>
              <a:solidFill>
                <a:schemeClr val="tx1"/>
              </a:solidFill>
              <a:effectLst/>
              <a:uFillTx/>
              <a:latin typeface="+mn-lt"/>
              <a:ea typeface="+mn-ea"/>
              <a:cs typeface="+mn-cs"/>
              <a:sym typeface="Helvetica Light"/>
            </a:endParaRPr>
          </a:p>
        </p:txBody>
      </p:sp>
      <p:cxnSp>
        <p:nvCxnSpPr>
          <p:cNvPr id="28" name="직선 연결선 27">
            <a:extLst>
              <a:ext uri="{FF2B5EF4-FFF2-40B4-BE49-F238E27FC236}">
                <a16:creationId xmlns:a16="http://schemas.microsoft.com/office/drawing/2014/main" id="{BB49C28A-5BED-47BD-823F-B2B0072C00BF}"/>
              </a:ext>
            </a:extLst>
          </p:cNvPr>
          <p:cNvCxnSpPr/>
          <p:nvPr/>
        </p:nvCxnSpPr>
        <p:spPr>
          <a:xfrm>
            <a:off x="2356240" y="6943783"/>
            <a:ext cx="7300551" cy="0"/>
          </a:xfrm>
          <a:prstGeom prst="line">
            <a:avLst/>
          </a:prstGeom>
          <a:noFill/>
          <a:ln w="25400" cap="flat">
            <a:solidFill>
              <a:srgbClr val="88909B"/>
            </a:solidFill>
            <a:prstDash val="solid"/>
            <a:miter lim="400000"/>
          </a:ln>
          <a:effectLst/>
          <a:sp3d/>
        </p:spPr>
        <p:style>
          <a:lnRef idx="0">
            <a:scrgbClr r="0" g="0" b="0"/>
          </a:lnRef>
          <a:fillRef idx="0">
            <a:scrgbClr r="0" g="0" b="0"/>
          </a:fillRef>
          <a:effectRef idx="0">
            <a:scrgbClr r="0" g="0" b="0"/>
          </a:effectRef>
          <a:fontRef idx="none"/>
        </p:style>
      </p:cxnSp>
      <p:sp>
        <p:nvSpPr>
          <p:cNvPr id="29" name="TextBox 28">
            <a:extLst>
              <a:ext uri="{FF2B5EF4-FFF2-40B4-BE49-F238E27FC236}">
                <a16:creationId xmlns:a16="http://schemas.microsoft.com/office/drawing/2014/main" id="{C783C379-5FDD-40F4-B75E-2C3FEE0E7C13}"/>
              </a:ext>
            </a:extLst>
          </p:cNvPr>
          <p:cNvSpPr txBox="1"/>
          <p:nvPr/>
        </p:nvSpPr>
        <p:spPr>
          <a:xfrm>
            <a:off x="301953" y="6346195"/>
            <a:ext cx="2826802" cy="5136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ko-KR" altLang="en-US" sz="2400" b="0" i="0" u="none" strike="noStrike" cap="none" spc="0" normalizeH="0" baseline="0">
                <a:ln>
                  <a:noFill/>
                </a:ln>
                <a:solidFill>
                  <a:schemeClr val="tx1">
                    <a:lumMod val="50000"/>
                    <a:lumOff val="50000"/>
                  </a:schemeClr>
                </a:solidFill>
                <a:effectLst/>
                <a:uFillTx/>
                <a:latin typeface="+mn-lt"/>
                <a:ea typeface="+mn-ea"/>
                <a:cs typeface="+mn-cs"/>
                <a:sym typeface="Helvetica Light"/>
              </a:rPr>
              <a:t>정제 전</a:t>
            </a:r>
          </a:p>
        </p:txBody>
      </p:sp>
      <p:sp>
        <p:nvSpPr>
          <p:cNvPr id="30" name="TextBox 29">
            <a:extLst>
              <a:ext uri="{FF2B5EF4-FFF2-40B4-BE49-F238E27FC236}">
                <a16:creationId xmlns:a16="http://schemas.microsoft.com/office/drawing/2014/main" id="{5F2443F2-5A74-4804-A1B2-DC2AAEBEB6F6}"/>
              </a:ext>
            </a:extLst>
          </p:cNvPr>
          <p:cNvSpPr txBox="1"/>
          <p:nvPr/>
        </p:nvSpPr>
        <p:spPr>
          <a:xfrm>
            <a:off x="296181" y="7185470"/>
            <a:ext cx="2826802" cy="5136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ko-KR" altLang="en-US" sz="2400" b="0" i="0" u="none" strike="noStrike" cap="none" spc="0" normalizeH="0" baseline="0">
                <a:ln>
                  <a:noFill/>
                </a:ln>
                <a:solidFill>
                  <a:schemeClr val="tx1">
                    <a:lumMod val="50000"/>
                    <a:lumOff val="50000"/>
                  </a:schemeClr>
                </a:solidFill>
                <a:effectLst/>
                <a:uFillTx/>
                <a:latin typeface="+mn-lt"/>
                <a:ea typeface="+mn-ea"/>
                <a:cs typeface="+mn-cs"/>
                <a:sym typeface="Helvetica Light"/>
              </a:rPr>
              <a:t>정제 후</a:t>
            </a:r>
          </a:p>
        </p:txBody>
      </p:sp>
      <p:sp>
        <p:nvSpPr>
          <p:cNvPr id="32" name="TextBox 31">
            <a:extLst>
              <a:ext uri="{FF2B5EF4-FFF2-40B4-BE49-F238E27FC236}">
                <a16:creationId xmlns:a16="http://schemas.microsoft.com/office/drawing/2014/main" id="{0800C46C-4BE5-430C-BB28-473BD8A4D569}"/>
              </a:ext>
            </a:extLst>
          </p:cNvPr>
          <p:cNvSpPr txBox="1"/>
          <p:nvPr/>
        </p:nvSpPr>
        <p:spPr>
          <a:xfrm>
            <a:off x="9223504" y="6186897"/>
            <a:ext cx="2826802" cy="5136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lang="en-US" altLang="ko-KR" sz="2400">
                <a:solidFill>
                  <a:schemeClr val="bg1">
                    <a:lumMod val="50000"/>
                  </a:schemeClr>
                </a:solidFill>
              </a:rPr>
              <a:t>2,160,000 </a:t>
            </a:r>
            <a:r>
              <a:rPr lang="ko-KR" altLang="en-US" sz="2400">
                <a:solidFill>
                  <a:schemeClr val="bg1">
                    <a:lumMod val="50000"/>
                  </a:schemeClr>
                </a:solidFill>
              </a:rPr>
              <a:t>개</a:t>
            </a:r>
            <a:endParaRPr kumimoji="0" lang="ko-KR" altLang="en-US" sz="2400" b="0" i="0" u="none" strike="noStrike" cap="none" spc="0" normalizeH="0" baseline="0">
              <a:ln>
                <a:noFill/>
              </a:ln>
              <a:solidFill>
                <a:schemeClr val="bg1">
                  <a:lumMod val="50000"/>
                </a:schemeClr>
              </a:solidFill>
              <a:effectLst/>
              <a:uFillTx/>
              <a:latin typeface="+mn-lt"/>
              <a:ea typeface="+mn-ea"/>
              <a:cs typeface="+mn-cs"/>
              <a:sym typeface="Helvetica Light"/>
            </a:endParaRPr>
          </a:p>
        </p:txBody>
      </p:sp>
      <p:sp>
        <p:nvSpPr>
          <p:cNvPr id="34" name="TextBox 33">
            <a:extLst>
              <a:ext uri="{FF2B5EF4-FFF2-40B4-BE49-F238E27FC236}">
                <a16:creationId xmlns:a16="http://schemas.microsoft.com/office/drawing/2014/main" id="{EF8B5AD2-856E-475F-9E3A-F03CCF89528D}"/>
              </a:ext>
            </a:extLst>
          </p:cNvPr>
          <p:cNvSpPr txBox="1"/>
          <p:nvPr/>
        </p:nvSpPr>
        <p:spPr>
          <a:xfrm>
            <a:off x="9223504" y="7117891"/>
            <a:ext cx="2826802" cy="5136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lang="en-US" altLang="ko-KR" sz="2400">
                <a:solidFill>
                  <a:schemeClr val="tx1"/>
                </a:solidFill>
              </a:rPr>
              <a:t>6,000 </a:t>
            </a:r>
            <a:r>
              <a:rPr lang="ko-KR" altLang="en-US" sz="2400">
                <a:solidFill>
                  <a:schemeClr val="tx1"/>
                </a:solidFill>
              </a:rPr>
              <a:t>개</a:t>
            </a:r>
            <a:endParaRPr kumimoji="0" lang="ko-KR" altLang="en-US" sz="2400" b="0" i="0" u="none" strike="noStrike" cap="none" spc="0" normalizeH="0" baseline="0">
              <a:ln>
                <a:noFill/>
              </a:ln>
              <a:solidFill>
                <a:schemeClr val="tx1"/>
              </a:solidFill>
              <a:effectLst/>
              <a:uFillTx/>
              <a:latin typeface="+mn-lt"/>
              <a:ea typeface="+mn-ea"/>
              <a:cs typeface="+mn-cs"/>
              <a:sym typeface="Helvetica Light"/>
            </a:endParaRPr>
          </a:p>
        </p:txBody>
      </p:sp>
      <p:sp>
        <p:nvSpPr>
          <p:cNvPr id="35" name="TextBox 34">
            <a:extLst>
              <a:ext uri="{FF2B5EF4-FFF2-40B4-BE49-F238E27FC236}">
                <a16:creationId xmlns:a16="http://schemas.microsoft.com/office/drawing/2014/main" id="{6A727B24-B17C-44D6-96B4-D620851F72D5}"/>
              </a:ext>
            </a:extLst>
          </p:cNvPr>
          <p:cNvSpPr txBox="1"/>
          <p:nvPr/>
        </p:nvSpPr>
        <p:spPr>
          <a:xfrm>
            <a:off x="2244766" y="8232801"/>
            <a:ext cx="8710097" cy="88293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en-US" altLang="ko-KR" sz="2400" b="0" i="0" u="none" strike="noStrike" cap="none" spc="0" normalizeH="0" baseline="0">
                <a:ln>
                  <a:noFill/>
                </a:ln>
                <a:solidFill>
                  <a:schemeClr val="tx1"/>
                </a:solidFill>
                <a:effectLst/>
                <a:uFillTx/>
                <a:latin typeface="+mn-lt"/>
                <a:ea typeface="+mn-ea"/>
                <a:cs typeface="+mn-cs"/>
                <a:sym typeface="Helvetica Light"/>
              </a:rPr>
              <a:t>1</a:t>
            </a:r>
            <a:r>
              <a:rPr kumimoji="0" lang="ko-KR" altLang="en-US" sz="2400" b="0" i="0" u="none" strike="noStrike" cap="none" spc="0" normalizeH="0" baseline="0">
                <a:ln>
                  <a:noFill/>
                </a:ln>
                <a:solidFill>
                  <a:schemeClr val="tx1"/>
                </a:solidFill>
                <a:effectLst/>
                <a:uFillTx/>
                <a:latin typeface="+mn-lt"/>
                <a:ea typeface="+mn-ea"/>
                <a:cs typeface="+mn-cs"/>
                <a:sym typeface="Helvetica Light"/>
              </a:rPr>
              <a:t>시간 단위의 유동인구 데이터를</a:t>
            </a:r>
            <a:endParaRPr kumimoji="0" lang="en-US" altLang="ko-KR" sz="2400" b="0" i="0" u="none" strike="noStrike" cap="none" spc="0" normalizeH="0" baseline="0">
              <a:ln>
                <a:noFill/>
              </a:ln>
              <a:solidFill>
                <a:schemeClr val="tx1"/>
              </a:solidFill>
              <a:effectLst/>
              <a:uFillTx/>
              <a:latin typeface="+mn-lt"/>
              <a:ea typeface="+mn-ea"/>
              <a:cs typeface="+mn-cs"/>
              <a:sym typeface="Helvetica Light"/>
            </a:endParaRPr>
          </a:p>
          <a:p>
            <a:pPr marL="0" marR="0" indent="0" algn="ctr" defTabSz="821531" rtl="0" fontAlgn="auto" latinLnBrk="0" hangingPunct="0">
              <a:lnSpc>
                <a:spcPct val="100000"/>
              </a:lnSpc>
              <a:spcBef>
                <a:spcPts val="0"/>
              </a:spcBef>
              <a:spcAft>
                <a:spcPts val="0"/>
              </a:spcAft>
              <a:buClrTx/>
              <a:buSzTx/>
              <a:buFontTx/>
              <a:buNone/>
              <a:tabLst/>
            </a:pPr>
            <a:r>
              <a:rPr kumimoji="0" lang="en-US" altLang="ko-KR" sz="2400" b="0" i="0" u="none" strike="noStrike" cap="none" spc="0" normalizeH="0" baseline="0">
                <a:ln>
                  <a:noFill/>
                </a:ln>
                <a:solidFill>
                  <a:schemeClr val="tx1"/>
                </a:solidFill>
                <a:effectLst/>
                <a:uFillTx/>
                <a:latin typeface="+mn-lt"/>
                <a:ea typeface="+mn-ea"/>
                <a:cs typeface="+mn-cs"/>
                <a:sym typeface="Helvetica Light"/>
              </a:rPr>
              <a:t>½ </a:t>
            </a:r>
            <a:r>
              <a:rPr kumimoji="0" lang="ko-KR" altLang="en-US" sz="2400" b="0" i="0" u="none" strike="noStrike" cap="none" spc="0" normalizeH="0" baseline="0">
                <a:ln>
                  <a:noFill/>
                </a:ln>
                <a:solidFill>
                  <a:schemeClr val="tx1"/>
                </a:solidFill>
                <a:effectLst/>
                <a:uFillTx/>
                <a:latin typeface="+mn-lt"/>
                <a:ea typeface="+mn-ea"/>
                <a:cs typeface="+mn-cs"/>
                <a:sym typeface="Helvetica Light"/>
              </a:rPr>
              <a:t>개월 단위의 나이 대</a:t>
            </a:r>
            <a:r>
              <a:rPr kumimoji="0" lang="en-US" altLang="ko-KR" sz="2400" b="0" i="0" u="none" strike="noStrike" cap="none" spc="0" normalizeH="0" baseline="0">
                <a:ln>
                  <a:noFill/>
                </a:ln>
                <a:solidFill>
                  <a:schemeClr val="tx1"/>
                </a:solidFill>
                <a:effectLst/>
                <a:uFillTx/>
                <a:latin typeface="+mn-lt"/>
                <a:ea typeface="+mn-ea"/>
                <a:cs typeface="+mn-cs"/>
                <a:sym typeface="Helvetica Light"/>
              </a:rPr>
              <a:t>, </a:t>
            </a:r>
            <a:r>
              <a:rPr kumimoji="0" lang="ko-KR" altLang="en-US" sz="2400" b="0" i="0" u="none" strike="noStrike" cap="none" spc="0" normalizeH="0" baseline="0">
                <a:ln>
                  <a:noFill/>
                </a:ln>
                <a:solidFill>
                  <a:schemeClr val="tx1"/>
                </a:solidFill>
                <a:effectLst/>
                <a:uFillTx/>
                <a:latin typeface="+mn-lt"/>
                <a:ea typeface="+mn-ea"/>
                <a:cs typeface="+mn-cs"/>
                <a:sym typeface="Helvetica Light"/>
              </a:rPr>
              <a:t>구 별 유동인구 데이터로 정제</a:t>
            </a:r>
          </a:p>
        </p:txBody>
      </p:sp>
    </p:spTree>
    <p:extLst>
      <p:ext uri="{BB962C8B-B14F-4D97-AF65-F5344CB8AC3E}">
        <p14:creationId xmlns:p14="http://schemas.microsoft.com/office/powerpoint/2010/main" val="3419651218"/>
      </p:ext>
    </p:extLst>
  </p:cSld>
  <p:clrMapOvr>
    <a:masterClrMapping/>
  </p:clrMapOvr>
  <mc:AlternateContent xmlns:mc="http://schemas.openxmlformats.org/markup-compatibility/2006">
    <mc:Choice xmlns:p14="http://schemas.microsoft.com/office/powerpoint/2010/main" Requires="p14">
      <p:transition spd="slow" p14:dur="1500">
        <p:push dir="u"/>
      </p:transition>
    </mc:Choice>
    <mc:Fallback>
      <p:transition spd="slow">
        <p:push dir="u"/>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Shape 125"/>
          <p:cNvSpPr/>
          <p:nvPr/>
        </p:nvSpPr>
        <p:spPr>
          <a:xfrm>
            <a:off x="2192763" y="1951735"/>
            <a:ext cx="21128211" cy="10484628"/>
          </a:xfrm>
          <a:prstGeom prst="rect">
            <a:avLst/>
          </a:prstGeom>
          <a:solidFill>
            <a:srgbClr val="C5969B"/>
          </a:solidFill>
          <a:ln w="12700">
            <a:miter lim="400000"/>
          </a:ln>
          <a:effectLst>
            <a:outerShdw blurRad="762000" dist="139322" dir="3484869" rotWithShape="0">
              <a:srgbClr val="000000">
                <a:alpha val="50000"/>
              </a:srgbClr>
            </a:outerShdw>
          </a:effectLst>
        </p:spPr>
        <p:txBody>
          <a:bodyPr lIns="71437" tIns="71437" rIns="71437" bIns="71437" anchor="ctr"/>
          <a:lstStyle/>
          <a:p>
            <a:pPr>
              <a:defRPr sz="3200">
                <a:solidFill>
                  <a:srgbClr val="FFFFFF"/>
                </a:solidFill>
              </a:defRPr>
            </a:pPr>
            <a:endParaRPr lang="ko-KR" altLang="en-US"/>
          </a:p>
        </p:txBody>
      </p:sp>
      <p:sp>
        <p:nvSpPr>
          <p:cNvPr id="126" name="Shape 126"/>
          <p:cNvSpPr/>
          <p:nvPr/>
        </p:nvSpPr>
        <p:spPr>
          <a:xfrm>
            <a:off x="1063027" y="1947505"/>
            <a:ext cx="11132602" cy="8973491"/>
          </a:xfrm>
          <a:prstGeom prst="rect">
            <a:avLst/>
          </a:prstGeom>
          <a:solidFill>
            <a:srgbClr val="FFFFFF"/>
          </a:solidFill>
          <a:ln w="12700">
            <a:miter lim="400000"/>
          </a:ln>
          <a:effectLst>
            <a:outerShdw blurRad="342900" dist="111192" dir="3484869" rotWithShape="0">
              <a:srgbClr val="000000">
                <a:alpha val="50000"/>
              </a:srgbClr>
            </a:outerShdw>
          </a:effectLst>
        </p:spPr>
        <p:txBody>
          <a:bodyPr lIns="71437" tIns="71437" rIns="71437" bIns="71437" anchor="ctr"/>
          <a:lstStyle/>
          <a:p>
            <a:pPr>
              <a:defRPr sz="3200">
                <a:solidFill>
                  <a:srgbClr val="FFFFFF"/>
                </a:solidFill>
              </a:defRPr>
            </a:pPr>
            <a:endParaRPr lang="ko-KR" altLang="en-US"/>
          </a:p>
        </p:txBody>
      </p:sp>
      <p:sp>
        <p:nvSpPr>
          <p:cNvPr id="128" name="Shape 128"/>
          <p:cNvSpPr/>
          <p:nvPr/>
        </p:nvSpPr>
        <p:spPr>
          <a:xfrm flipH="1" flipV="1">
            <a:off x="2167613" y="9998327"/>
            <a:ext cx="8923430" cy="1"/>
          </a:xfrm>
          <a:prstGeom prst="line">
            <a:avLst/>
          </a:prstGeom>
          <a:ln w="38100">
            <a:solidFill>
              <a:srgbClr val="C5969B"/>
            </a:solidFill>
            <a:miter lim="400000"/>
          </a:ln>
        </p:spPr>
        <p:txBody>
          <a:bodyPr lIns="71437" tIns="71437" rIns="71437" bIns="71437" anchor="ctr"/>
          <a:lstStyle/>
          <a:p>
            <a:pPr>
              <a:defRPr sz="3200"/>
            </a:pPr>
            <a:endParaRPr lang="ko-KR" altLang="en-US"/>
          </a:p>
        </p:txBody>
      </p:sp>
      <p:sp>
        <p:nvSpPr>
          <p:cNvPr id="129" name="Shape 129"/>
          <p:cNvSpPr/>
          <p:nvPr/>
        </p:nvSpPr>
        <p:spPr>
          <a:xfrm flipH="1" flipV="1">
            <a:off x="2167613" y="2881837"/>
            <a:ext cx="8923430" cy="1"/>
          </a:xfrm>
          <a:prstGeom prst="line">
            <a:avLst/>
          </a:prstGeom>
          <a:ln w="38100">
            <a:solidFill>
              <a:srgbClr val="C5969B"/>
            </a:solidFill>
            <a:miter lim="400000"/>
          </a:ln>
        </p:spPr>
        <p:txBody>
          <a:bodyPr lIns="71437" tIns="71437" rIns="71437" bIns="71437" anchor="ctr"/>
          <a:lstStyle/>
          <a:p>
            <a:pPr>
              <a:defRPr sz="3200"/>
            </a:pPr>
            <a:endParaRPr lang="ko-KR" altLang="en-US"/>
          </a:p>
        </p:txBody>
      </p:sp>
      <p:grpSp>
        <p:nvGrpSpPr>
          <p:cNvPr id="133" name="Group 133"/>
          <p:cNvGrpSpPr/>
          <p:nvPr/>
        </p:nvGrpSpPr>
        <p:grpSpPr>
          <a:xfrm>
            <a:off x="3028547" y="3607477"/>
            <a:ext cx="7425187" cy="1527997"/>
            <a:chOff x="77897" y="0"/>
            <a:chExt cx="7425185" cy="1527997"/>
          </a:xfrm>
        </p:grpSpPr>
        <p:sp>
          <p:nvSpPr>
            <p:cNvPr id="130" name="Shape 130"/>
            <p:cNvSpPr/>
            <p:nvPr/>
          </p:nvSpPr>
          <p:spPr>
            <a:xfrm>
              <a:off x="77897" y="90588"/>
              <a:ext cx="7425185" cy="143740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71437" tIns="71437" rIns="71437" bIns="71437" numCol="1" anchor="b">
              <a:normAutofit/>
            </a:bodyPr>
            <a:lstStyle>
              <a:lvl1pPr defTabSz="377904">
                <a:defRPr sz="6946" i="1" spc="138">
                  <a:latin typeface="Didot"/>
                  <a:ea typeface="Didot"/>
                  <a:cs typeface="Didot"/>
                  <a:sym typeface="Didot"/>
                </a:defRPr>
              </a:lvl1pPr>
            </a:lstStyle>
            <a:p>
              <a:r>
                <a:rPr lang="ko-KR" altLang="en-US" sz="4000">
                  <a:latin typeface="+mn-ea"/>
                  <a:ea typeface="+mn-ea"/>
                </a:rPr>
                <a:t>서울시 시장 동향 데이터</a:t>
              </a:r>
              <a:endParaRPr lang="en-US" altLang="ko-KR" sz="4000">
                <a:latin typeface="+mn-ea"/>
                <a:ea typeface="+mn-ea"/>
              </a:endParaRPr>
            </a:p>
          </p:txBody>
        </p:sp>
        <p:sp>
          <p:nvSpPr>
            <p:cNvPr id="131" name="Shape 131"/>
            <p:cNvSpPr/>
            <p:nvPr/>
          </p:nvSpPr>
          <p:spPr>
            <a:xfrm>
              <a:off x="1312977" y="0"/>
              <a:ext cx="4941561" cy="770314"/>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71437" tIns="71437" rIns="71437" bIns="71437" numCol="1" anchor="b">
              <a:normAutofit/>
            </a:bodyPr>
            <a:lstStyle>
              <a:lvl1pPr>
                <a:defRPr sz="3000" spc="59">
                  <a:solidFill>
                    <a:srgbClr val="C5969B"/>
                  </a:solidFill>
                  <a:latin typeface="Didot"/>
                  <a:ea typeface="Didot"/>
                  <a:cs typeface="Didot"/>
                  <a:sym typeface="Didot"/>
                </a:defRPr>
              </a:lvl1pPr>
            </a:lstStyle>
            <a:p>
              <a:r>
                <a:rPr lang="ko-KR" altLang="en-US" sz="2400">
                  <a:latin typeface="+mj-ea"/>
                  <a:ea typeface="+mj-ea"/>
                </a:rPr>
                <a:t>요식업계 </a:t>
              </a:r>
              <a:r>
                <a:rPr lang="en-US" altLang="ko-KR" sz="2400">
                  <a:latin typeface="+mj-ea"/>
                  <a:ea typeface="+mj-ea"/>
                </a:rPr>
                <a:t>(</a:t>
              </a:r>
              <a:r>
                <a:rPr lang="ko-KR" altLang="en-US" sz="2400">
                  <a:latin typeface="+mj-ea"/>
                  <a:ea typeface="+mj-ea"/>
                </a:rPr>
                <a:t>예비</a:t>
              </a:r>
              <a:r>
                <a:rPr lang="en-US" altLang="ko-KR" sz="2400">
                  <a:latin typeface="+mj-ea"/>
                  <a:ea typeface="+mj-ea"/>
                </a:rPr>
                <a:t>)</a:t>
              </a:r>
              <a:r>
                <a:rPr lang="ko-KR" altLang="en-US" sz="2400">
                  <a:latin typeface="+mj-ea"/>
                  <a:ea typeface="+mj-ea"/>
                </a:rPr>
                <a:t>종사자</a:t>
              </a:r>
            </a:p>
          </p:txBody>
        </p:sp>
      </p:grpSp>
      <p:sp>
        <p:nvSpPr>
          <p:cNvPr id="4" name="TextBox 3">
            <a:extLst>
              <a:ext uri="{FF2B5EF4-FFF2-40B4-BE49-F238E27FC236}">
                <a16:creationId xmlns:a16="http://schemas.microsoft.com/office/drawing/2014/main" id="{B7268453-E9DA-48F9-855A-E75CD7CB34CB}"/>
              </a:ext>
            </a:extLst>
          </p:cNvPr>
          <p:cNvSpPr txBox="1"/>
          <p:nvPr/>
        </p:nvSpPr>
        <p:spPr>
          <a:xfrm>
            <a:off x="3279638" y="5194018"/>
            <a:ext cx="6699380" cy="5136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lang="en-US" altLang="ko-KR" sz="2400">
                <a:solidFill>
                  <a:schemeClr val="bg1">
                    <a:lumMod val="50000"/>
                  </a:schemeClr>
                </a:solidFill>
              </a:rPr>
              <a:t>Data</a:t>
            </a:r>
            <a:r>
              <a:rPr lang="ko-KR" altLang="en-US" sz="2400">
                <a:solidFill>
                  <a:schemeClr val="bg1">
                    <a:lumMod val="50000"/>
                  </a:schemeClr>
                </a:solidFill>
              </a:rPr>
              <a:t> </a:t>
            </a:r>
            <a:r>
              <a:rPr lang="en-US" altLang="ko-KR" sz="2400">
                <a:solidFill>
                  <a:schemeClr val="bg1">
                    <a:lumMod val="50000"/>
                  </a:schemeClr>
                </a:solidFill>
              </a:rPr>
              <a:t>Size</a:t>
            </a:r>
            <a:r>
              <a:rPr lang="ko-KR" altLang="en-US" sz="2400">
                <a:solidFill>
                  <a:schemeClr val="bg1">
                    <a:lumMod val="50000"/>
                  </a:schemeClr>
                </a:solidFill>
              </a:rPr>
              <a:t> </a:t>
            </a:r>
            <a:r>
              <a:rPr lang="en-US" altLang="ko-KR" sz="2400">
                <a:solidFill>
                  <a:schemeClr val="bg1">
                    <a:lumMod val="50000"/>
                  </a:schemeClr>
                </a:solidFill>
              </a:rPr>
              <a:t>:</a:t>
            </a:r>
            <a:r>
              <a:rPr lang="ko-KR" altLang="en-US" sz="2400">
                <a:solidFill>
                  <a:schemeClr val="bg1">
                    <a:lumMod val="50000"/>
                  </a:schemeClr>
                </a:solidFill>
              </a:rPr>
              <a:t> </a:t>
            </a:r>
            <a:r>
              <a:rPr lang="en-US" altLang="ko-KR" sz="2400">
                <a:solidFill>
                  <a:schemeClr val="bg1">
                    <a:lumMod val="50000"/>
                  </a:schemeClr>
                </a:solidFill>
              </a:rPr>
              <a:t>250(10</a:t>
            </a:r>
            <a:r>
              <a:rPr lang="ko-KR" altLang="en-US" sz="2400">
                <a:solidFill>
                  <a:schemeClr val="bg1">
                    <a:lumMod val="50000"/>
                  </a:schemeClr>
                </a:solidFill>
              </a:rPr>
              <a:t>종류 </a:t>
            </a:r>
            <a:r>
              <a:rPr lang="en-US" altLang="ko-KR" sz="2400">
                <a:solidFill>
                  <a:schemeClr val="bg1">
                    <a:lumMod val="50000"/>
                  </a:schemeClr>
                </a:solidFill>
              </a:rPr>
              <a:t>* 25</a:t>
            </a:r>
            <a:r>
              <a:rPr lang="ko-KR" altLang="en-US" sz="2400">
                <a:solidFill>
                  <a:schemeClr val="bg1">
                    <a:lumMod val="50000"/>
                  </a:schemeClr>
                </a:solidFill>
              </a:rPr>
              <a:t>개구</a:t>
            </a:r>
            <a:r>
              <a:rPr lang="en-US" altLang="ko-KR" sz="2400">
                <a:solidFill>
                  <a:schemeClr val="bg1">
                    <a:lumMod val="50000"/>
                  </a:schemeClr>
                </a:solidFill>
              </a:rPr>
              <a:t>)</a:t>
            </a:r>
          </a:p>
        </p:txBody>
      </p:sp>
      <p:sp>
        <p:nvSpPr>
          <p:cNvPr id="14" name="직사각형 13">
            <a:extLst>
              <a:ext uri="{FF2B5EF4-FFF2-40B4-BE49-F238E27FC236}">
                <a16:creationId xmlns:a16="http://schemas.microsoft.com/office/drawing/2014/main" id="{034FB1FC-547B-469F-ACD6-76F0248B4A43}"/>
              </a:ext>
            </a:extLst>
          </p:cNvPr>
          <p:cNvSpPr/>
          <p:nvPr/>
        </p:nvSpPr>
        <p:spPr>
          <a:xfrm>
            <a:off x="10642600" y="13202668"/>
            <a:ext cx="3114040" cy="390491"/>
          </a:xfrm>
          <a:prstGeom prst="rect">
            <a:avLst/>
          </a:prstGeom>
          <a:solidFill>
            <a:srgbClr val="C597A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1600" b="0" i="0" u="none" strike="noStrike" cap="none" spc="0" normalizeH="0" baseline="0">
              <a:ln>
                <a:noFill/>
              </a:ln>
              <a:solidFill>
                <a:srgbClr val="FFFFFF"/>
              </a:solidFill>
              <a:effectLst/>
              <a:uFillTx/>
              <a:latin typeface="+mn-lt"/>
              <a:ea typeface="+mn-ea"/>
              <a:cs typeface="+mn-cs"/>
              <a:sym typeface="Helvetica Light"/>
            </a:endParaRPr>
          </a:p>
        </p:txBody>
      </p:sp>
      <p:sp>
        <p:nvSpPr>
          <p:cNvPr id="15" name="TextBox 14">
            <a:extLst>
              <a:ext uri="{FF2B5EF4-FFF2-40B4-BE49-F238E27FC236}">
                <a16:creationId xmlns:a16="http://schemas.microsoft.com/office/drawing/2014/main" id="{DE771216-3015-42B7-A4C5-8D20087459D0}"/>
              </a:ext>
            </a:extLst>
          </p:cNvPr>
          <p:cNvSpPr txBox="1"/>
          <p:nvPr/>
        </p:nvSpPr>
        <p:spPr>
          <a:xfrm>
            <a:off x="10605263" y="13183053"/>
            <a:ext cx="3202177"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altLang="ko-KR" sz="2400">
                <a:solidFill>
                  <a:schemeClr val="bg1"/>
                </a:solidFill>
                <a:latin typeface="+mn-ea"/>
              </a:rPr>
              <a:t>2. </a:t>
            </a:r>
            <a:r>
              <a:rPr lang="ko-KR" altLang="en-US" sz="2400">
                <a:solidFill>
                  <a:schemeClr val="bg1"/>
                </a:solidFill>
                <a:latin typeface="+mn-ea"/>
              </a:rPr>
              <a:t>데이터 수집 및 </a:t>
            </a:r>
            <a:r>
              <a:rPr lang="ko-KR" altLang="en-US" sz="2400" err="1">
                <a:solidFill>
                  <a:schemeClr val="bg1"/>
                </a:solidFill>
                <a:latin typeface="+mn-ea"/>
              </a:rPr>
              <a:t>전처리</a:t>
            </a:r>
            <a:endParaRPr lang="ko-KR" altLang="en-US" sz="2400">
              <a:solidFill>
                <a:schemeClr val="bg1"/>
              </a:solidFill>
              <a:latin typeface="+mn-ea"/>
            </a:endParaRPr>
          </a:p>
        </p:txBody>
      </p:sp>
      <p:sp>
        <p:nvSpPr>
          <p:cNvPr id="18" name="직사각형 17">
            <a:extLst>
              <a:ext uri="{FF2B5EF4-FFF2-40B4-BE49-F238E27FC236}">
                <a16:creationId xmlns:a16="http://schemas.microsoft.com/office/drawing/2014/main" id="{7318301D-5BCD-497A-BFDA-34E3B087C346}"/>
              </a:ext>
            </a:extLst>
          </p:cNvPr>
          <p:cNvSpPr/>
          <p:nvPr/>
        </p:nvSpPr>
        <p:spPr>
          <a:xfrm>
            <a:off x="12182486" y="1227284"/>
            <a:ext cx="10288281" cy="10336048"/>
          </a:xfrm>
          <a:prstGeom prst="rect">
            <a:avLst/>
          </a:prstGeom>
          <a:solidFill>
            <a:srgbClr val="282C34"/>
          </a:solidFill>
          <a:ln w="12700" cap="flat">
            <a:noFill/>
            <a:miter lim="400000"/>
          </a:ln>
          <a:effectLst>
            <a:outerShdw blurRad="546100" dir="366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3200" b="0" i="0" u="none" strike="noStrike" cap="none" spc="0" normalizeH="0" baseline="0">
              <a:ln>
                <a:noFill/>
              </a:ln>
              <a:solidFill>
                <a:srgbClr val="FFFFFF"/>
              </a:solidFill>
              <a:effectLst/>
              <a:uFillTx/>
              <a:latin typeface="+mn-lt"/>
              <a:ea typeface="+mn-ea"/>
              <a:cs typeface="+mn-cs"/>
              <a:sym typeface="Helvetica Light"/>
            </a:endParaRPr>
          </a:p>
        </p:txBody>
      </p:sp>
      <p:pic>
        <p:nvPicPr>
          <p:cNvPr id="6" name="그림 5">
            <a:extLst>
              <a:ext uri="{FF2B5EF4-FFF2-40B4-BE49-F238E27FC236}">
                <a16:creationId xmlns:a16="http://schemas.microsoft.com/office/drawing/2014/main" id="{DB82D668-7AE8-47CD-B3F8-97CB318A843A}"/>
              </a:ext>
            </a:extLst>
          </p:cNvPr>
          <p:cNvPicPr>
            <a:picLocks noChangeAspect="1"/>
          </p:cNvPicPr>
          <p:nvPr/>
        </p:nvPicPr>
        <p:blipFill>
          <a:blip r:embed="rId3"/>
          <a:stretch>
            <a:fillRect/>
          </a:stretch>
        </p:blipFill>
        <p:spPr>
          <a:xfrm>
            <a:off x="12204024" y="2072927"/>
            <a:ext cx="10229422" cy="8831156"/>
          </a:xfrm>
          <a:prstGeom prst="rect">
            <a:avLst/>
          </a:prstGeom>
        </p:spPr>
      </p:pic>
      <p:sp>
        <p:nvSpPr>
          <p:cNvPr id="3" name="TextBox 2">
            <a:extLst>
              <a:ext uri="{FF2B5EF4-FFF2-40B4-BE49-F238E27FC236}">
                <a16:creationId xmlns:a16="http://schemas.microsoft.com/office/drawing/2014/main" id="{9EB0D5D2-4C7C-427A-A20B-675F74596728}"/>
              </a:ext>
            </a:extLst>
          </p:cNvPr>
          <p:cNvSpPr txBox="1"/>
          <p:nvPr/>
        </p:nvSpPr>
        <p:spPr>
          <a:xfrm>
            <a:off x="3301059" y="6810653"/>
            <a:ext cx="782936" cy="51360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ko-KR" altLang="en-US" sz="2400" b="0" i="0" u="none" strike="noStrike" cap="none" spc="0" normalizeH="0" baseline="0">
                <a:ln>
                  <a:noFill/>
                </a:ln>
                <a:solidFill>
                  <a:srgbClr val="88909B"/>
                </a:solidFill>
                <a:effectLst/>
                <a:uFillTx/>
                <a:latin typeface="+mn-lt"/>
                <a:ea typeface="+mn-ea"/>
                <a:cs typeface="+mn-cs"/>
                <a:sym typeface="Helvetica Light"/>
              </a:rPr>
              <a:t>구</a:t>
            </a:r>
          </a:p>
        </p:txBody>
      </p:sp>
      <p:sp>
        <p:nvSpPr>
          <p:cNvPr id="5" name="TextBox 4">
            <a:extLst>
              <a:ext uri="{FF2B5EF4-FFF2-40B4-BE49-F238E27FC236}">
                <a16:creationId xmlns:a16="http://schemas.microsoft.com/office/drawing/2014/main" id="{4307E69A-B788-4B38-9AA4-D331D1EBE357}"/>
              </a:ext>
            </a:extLst>
          </p:cNvPr>
          <p:cNvSpPr txBox="1"/>
          <p:nvPr/>
        </p:nvSpPr>
        <p:spPr>
          <a:xfrm>
            <a:off x="4273906" y="6297053"/>
            <a:ext cx="1026368" cy="51360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ko-KR" altLang="en-US" sz="2400" b="0" i="0" u="none" strike="noStrike" cap="none" spc="0" normalizeH="0" baseline="0">
                <a:ln>
                  <a:noFill/>
                </a:ln>
                <a:solidFill>
                  <a:srgbClr val="88909B"/>
                </a:solidFill>
                <a:effectLst/>
                <a:uFillTx/>
                <a:latin typeface="+mn-lt"/>
                <a:ea typeface="+mn-ea"/>
                <a:cs typeface="+mn-cs"/>
                <a:sym typeface="Helvetica Light"/>
              </a:rPr>
              <a:t>요리</a:t>
            </a:r>
          </a:p>
        </p:txBody>
      </p:sp>
      <p:sp>
        <p:nvSpPr>
          <p:cNvPr id="20" name="TextBox 19">
            <a:extLst>
              <a:ext uri="{FF2B5EF4-FFF2-40B4-BE49-F238E27FC236}">
                <a16:creationId xmlns:a16="http://schemas.microsoft.com/office/drawing/2014/main" id="{1B65F5D6-2161-4CB5-9F0A-B42C9DE729B4}"/>
              </a:ext>
            </a:extLst>
          </p:cNvPr>
          <p:cNvSpPr txBox="1"/>
          <p:nvPr/>
        </p:nvSpPr>
        <p:spPr>
          <a:xfrm>
            <a:off x="4599389" y="5837744"/>
            <a:ext cx="3359273" cy="5136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en-US" altLang="ko-KR" sz="2400" b="0" i="0" u="none" strike="noStrike" cap="none" spc="0" normalizeH="0" baseline="0" err="1">
                <a:ln>
                  <a:noFill/>
                </a:ln>
                <a:solidFill>
                  <a:srgbClr val="88909B"/>
                </a:solidFill>
                <a:effectLst/>
                <a:uFillTx/>
                <a:latin typeface="+mn-lt"/>
                <a:ea typeface="+mn-ea"/>
                <a:cs typeface="+mn-cs"/>
                <a:sym typeface="Helvetica Light"/>
              </a:rPr>
              <a:t>franshise</a:t>
            </a:r>
            <a:endParaRPr kumimoji="0" lang="ko-KR" altLang="en-US" sz="2400" b="0" i="0" u="none" strike="noStrike" cap="none" spc="0" normalizeH="0" baseline="0">
              <a:ln>
                <a:noFill/>
              </a:ln>
              <a:solidFill>
                <a:srgbClr val="88909B"/>
              </a:solidFill>
              <a:effectLst/>
              <a:uFillTx/>
              <a:latin typeface="+mn-lt"/>
              <a:ea typeface="+mn-ea"/>
              <a:cs typeface="+mn-cs"/>
              <a:sym typeface="Helvetica Light"/>
            </a:endParaRPr>
          </a:p>
        </p:txBody>
      </p:sp>
      <p:sp>
        <p:nvSpPr>
          <p:cNvPr id="21" name="TextBox 20">
            <a:extLst>
              <a:ext uri="{FF2B5EF4-FFF2-40B4-BE49-F238E27FC236}">
                <a16:creationId xmlns:a16="http://schemas.microsoft.com/office/drawing/2014/main" id="{C92C136C-76AB-4D2D-A095-586265FB8C7C}"/>
              </a:ext>
            </a:extLst>
          </p:cNvPr>
          <p:cNvSpPr txBox="1"/>
          <p:nvPr/>
        </p:nvSpPr>
        <p:spPr>
          <a:xfrm>
            <a:off x="5252509" y="6601208"/>
            <a:ext cx="2744260" cy="5136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lang="en-US" altLang="ko-KR" sz="2400" err="1">
                <a:solidFill>
                  <a:srgbClr val="88909B"/>
                </a:solidFill>
              </a:rPr>
              <a:t>non_</a:t>
            </a:r>
            <a:r>
              <a:rPr kumimoji="0" lang="en-US" altLang="ko-KR" sz="2400" b="0" i="0" u="none" strike="noStrike" cap="none" spc="0" normalizeH="0" baseline="0" err="1">
                <a:ln>
                  <a:noFill/>
                </a:ln>
                <a:solidFill>
                  <a:srgbClr val="88909B"/>
                </a:solidFill>
                <a:effectLst/>
                <a:uFillTx/>
                <a:latin typeface="+mn-lt"/>
                <a:ea typeface="+mn-ea"/>
                <a:cs typeface="+mn-cs"/>
                <a:sym typeface="Helvetica Light"/>
              </a:rPr>
              <a:t>franshise</a:t>
            </a:r>
            <a:endParaRPr kumimoji="0" lang="ko-KR" altLang="en-US" sz="2400" b="0" i="0" u="none" strike="noStrike" cap="none" spc="0" normalizeH="0" baseline="0">
              <a:ln>
                <a:noFill/>
              </a:ln>
              <a:solidFill>
                <a:srgbClr val="88909B"/>
              </a:solidFill>
              <a:effectLst/>
              <a:uFillTx/>
              <a:latin typeface="+mn-lt"/>
              <a:ea typeface="+mn-ea"/>
              <a:cs typeface="+mn-cs"/>
              <a:sym typeface="Helvetica Light"/>
            </a:endParaRPr>
          </a:p>
        </p:txBody>
      </p:sp>
      <p:sp>
        <p:nvSpPr>
          <p:cNvPr id="7" name="왼쪽 중괄호 6">
            <a:extLst>
              <a:ext uri="{FF2B5EF4-FFF2-40B4-BE49-F238E27FC236}">
                <a16:creationId xmlns:a16="http://schemas.microsoft.com/office/drawing/2014/main" id="{6AD33BB9-C926-4EFB-B35F-6569A917F885}"/>
              </a:ext>
            </a:extLst>
          </p:cNvPr>
          <p:cNvSpPr/>
          <p:nvPr/>
        </p:nvSpPr>
        <p:spPr>
          <a:xfrm>
            <a:off x="4110896" y="6524703"/>
            <a:ext cx="156080" cy="1060913"/>
          </a:xfrm>
          <a:prstGeom prst="leftBrace">
            <a:avLst/>
          </a:prstGeom>
          <a:noFill/>
          <a:ln w="25400" cap="flat">
            <a:solidFill>
              <a:srgbClr val="88909B"/>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ko-KR" altLang="en-US" sz="1800" b="0" i="0" u="none" strike="noStrike" cap="none" spc="0" normalizeH="0" baseline="0">
              <a:ln>
                <a:noFill/>
              </a:ln>
              <a:solidFill>
                <a:srgbClr val="88909B"/>
              </a:solidFill>
              <a:effectLst/>
              <a:uFillTx/>
            </a:endParaRPr>
          </a:p>
        </p:txBody>
      </p:sp>
      <p:sp>
        <p:nvSpPr>
          <p:cNvPr id="8" name="왼쪽 중괄호 7">
            <a:extLst>
              <a:ext uri="{FF2B5EF4-FFF2-40B4-BE49-F238E27FC236}">
                <a16:creationId xmlns:a16="http://schemas.microsoft.com/office/drawing/2014/main" id="{A6161DB5-50BC-45D3-8238-67C080ECDCF9}"/>
              </a:ext>
            </a:extLst>
          </p:cNvPr>
          <p:cNvSpPr/>
          <p:nvPr/>
        </p:nvSpPr>
        <p:spPr>
          <a:xfrm>
            <a:off x="5234009" y="6172566"/>
            <a:ext cx="75924" cy="702782"/>
          </a:xfrm>
          <a:prstGeom prst="leftBrace">
            <a:avLst/>
          </a:prstGeom>
          <a:noFill/>
          <a:ln w="25400" cap="flat">
            <a:solidFill>
              <a:srgbClr val="88909B"/>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ko-KR" altLang="en-US" sz="1800" b="0" i="0" u="none" strike="noStrike" cap="none" spc="0" normalizeH="0" baseline="0">
              <a:ln>
                <a:noFill/>
              </a:ln>
              <a:solidFill>
                <a:srgbClr val="88909B"/>
              </a:solidFill>
              <a:effectLst/>
              <a:uFillTx/>
            </a:endParaRPr>
          </a:p>
        </p:txBody>
      </p:sp>
      <p:sp>
        <p:nvSpPr>
          <p:cNvPr id="25" name="왼쪽 중괄호 24">
            <a:extLst>
              <a:ext uri="{FF2B5EF4-FFF2-40B4-BE49-F238E27FC236}">
                <a16:creationId xmlns:a16="http://schemas.microsoft.com/office/drawing/2014/main" id="{6C600BFF-4590-4071-A5AE-AC0503C551D5}"/>
              </a:ext>
            </a:extLst>
          </p:cNvPr>
          <p:cNvSpPr/>
          <p:nvPr/>
        </p:nvSpPr>
        <p:spPr>
          <a:xfrm>
            <a:off x="7831032" y="6530239"/>
            <a:ext cx="75924" cy="702782"/>
          </a:xfrm>
          <a:prstGeom prst="leftBrace">
            <a:avLst/>
          </a:prstGeom>
          <a:noFill/>
          <a:ln w="25400" cap="flat">
            <a:solidFill>
              <a:srgbClr val="88909B"/>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ko-KR" altLang="en-US" sz="1800" b="0" i="0" u="none" strike="noStrike" cap="none" spc="0" normalizeH="0" baseline="0">
              <a:ln>
                <a:noFill/>
              </a:ln>
              <a:solidFill>
                <a:srgbClr val="88909B"/>
              </a:solidFill>
              <a:effectLst/>
              <a:uFillTx/>
            </a:endParaRPr>
          </a:p>
        </p:txBody>
      </p:sp>
      <p:sp>
        <p:nvSpPr>
          <p:cNvPr id="26" name="TextBox 25">
            <a:extLst>
              <a:ext uri="{FF2B5EF4-FFF2-40B4-BE49-F238E27FC236}">
                <a16:creationId xmlns:a16="http://schemas.microsoft.com/office/drawing/2014/main" id="{06190781-1917-4A9C-9C4B-CD29266CE622}"/>
              </a:ext>
            </a:extLst>
          </p:cNvPr>
          <p:cNvSpPr txBox="1"/>
          <p:nvPr/>
        </p:nvSpPr>
        <p:spPr>
          <a:xfrm>
            <a:off x="7867488" y="6222406"/>
            <a:ext cx="1858033" cy="5136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lang="en-US" altLang="ko-KR" sz="2400" err="1">
                <a:solidFill>
                  <a:srgbClr val="88909B"/>
                </a:solidFill>
              </a:rPr>
              <a:t>top_rank</a:t>
            </a:r>
            <a:endParaRPr lang="en-US" altLang="ko-KR" sz="2400">
              <a:solidFill>
                <a:srgbClr val="88909B"/>
              </a:solidFill>
            </a:endParaRPr>
          </a:p>
        </p:txBody>
      </p:sp>
      <p:sp>
        <p:nvSpPr>
          <p:cNvPr id="27" name="TextBox 26">
            <a:extLst>
              <a:ext uri="{FF2B5EF4-FFF2-40B4-BE49-F238E27FC236}">
                <a16:creationId xmlns:a16="http://schemas.microsoft.com/office/drawing/2014/main" id="{A7770B1D-69B6-4DE8-B597-7DDDFD065ADD}"/>
              </a:ext>
            </a:extLst>
          </p:cNvPr>
          <p:cNvSpPr txBox="1"/>
          <p:nvPr/>
        </p:nvSpPr>
        <p:spPr>
          <a:xfrm>
            <a:off x="8037946" y="6974552"/>
            <a:ext cx="2322955" cy="5136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lang="en-US" altLang="ko-KR" sz="2400" err="1">
                <a:solidFill>
                  <a:srgbClr val="88909B"/>
                </a:solidFill>
              </a:rPr>
              <a:t>average_feed</a:t>
            </a:r>
            <a:endParaRPr lang="en-US" altLang="ko-KR" sz="2400">
              <a:solidFill>
                <a:srgbClr val="88909B"/>
              </a:solidFill>
            </a:endParaRPr>
          </a:p>
        </p:txBody>
      </p:sp>
      <p:graphicFrame>
        <p:nvGraphicFramePr>
          <p:cNvPr id="28" name="표 2">
            <a:extLst>
              <a:ext uri="{FF2B5EF4-FFF2-40B4-BE49-F238E27FC236}">
                <a16:creationId xmlns:a16="http://schemas.microsoft.com/office/drawing/2014/main" id="{0F59A68B-D74A-4C81-A583-57FBB8821175}"/>
              </a:ext>
            </a:extLst>
          </p:cNvPr>
          <p:cNvGraphicFramePr>
            <a:graphicFrameLocks noGrp="1"/>
          </p:cNvGraphicFramePr>
          <p:nvPr>
            <p:extLst>
              <p:ext uri="{D42A27DB-BD31-4B8C-83A1-F6EECF244321}">
                <p14:modId xmlns:p14="http://schemas.microsoft.com/office/powerpoint/2010/main" val="1462274230"/>
              </p:ext>
            </p:extLst>
          </p:nvPr>
        </p:nvGraphicFramePr>
        <p:xfrm>
          <a:off x="2510730" y="7773485"/>
          <a:ext cx="8237195" cy="1523435"/>
        </p:xfrm>
        <a:graphic>
          <a:graphicData uri="http://schemas.openxmlformats.org/drawingml/2006/table">
            <a:tbl>
              <a:tblPr firstRow="1" bandRow="1">
                <a:tableStyleId>{2D5ABB26-0587-4C30-8999-92F81FD0307C}</a:tableStyleId>
              </a:tblPr>
              <a:tblGrid>
                <a:gridCol w="2397172">
                  <a:extLst>
                    <a:ext uri="{9D8B030D-6E8A-4147-A177-3AD203B41FA5}">
                      <a16:colId xmlns:a16="http://schemas.microsoft.com/office/drawing/2014/main" val="1468629026"/>
                    </a:ext>
                  </a:extLst>
                </a:gridCol>
                <a:gridCol w="5840023">
                  <a:extLst>
                    <a:ext uri="{9D8B030D-6E8A-4147-A177-3AD203B41FA5}">
                      <a16:colId xmlns:a16="http://schemas.microsoft.com/office/drawing/2014/main" val="318962554"/>
                    </a:ext>
                  </a:extLst>
                </a:gridCol>
              </a:tblGrid>
              <a:tr h="769314">
                <a:tc>
                  <a:txBody>
                    <a:bodyPr/>
                    <a:lstStyle/>
                    <a:p>
                      <a:pPr algn="ctr" latinLnBrk="1"/>
                      <a:r>
                        <a:rPr lang="en-US" altLang="ko-KR" sz="2400"/>
                        <a:t>average_feed </a:t>
                      </a:r>
                      <a:endParaRPr lang="ko-KR" altLang="en-US"/>
                    </a:p>
                  </a:txBody>
                  <a:tcPr anchor="ctr">
                    <a:lnL w="12700" cap="flat" cmpd="sng" algn="ctr">
                      <a:noFill/>
                      <a:prstDash val="solid"/>
                      <a:round/>
                      <a:headEnd type="none" w="med" len="med"/>
                      <a:tailEnd type="none" w="med" len="med"/>
                    </a:lnL>
                    <a:lnR w="12700" cap="flat" cmpd="sng" algn="ctr">
                      <a:solidFill>
                        <a:srgbClr val="C5969B"/>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C5969B"/>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latinLnBrk="1"/>
                      <a:r>
                        <a:rPr lang="ko-KR" altLang="en-US" sz="2400"/>
                        <a:t>구에 있는 음식점과 관련된 피드의 평균 개수</a:t>
                      </a:r>
                      <a:endParaRPr lang="ko-KR" altLang="en-US"/>
                    </a:p>
                  </a:txBody>
                  <a:tcPr anchor="ctr">
                    <a:lnL w="12700" cap="flat" cmpd="sng" algn="ctr">
                      <a:solidFill>
                        <a:srgbClr val="C5969B"/>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C5969B"/>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55496494"/>
                  </a:ext>
                </a:extLst>
              </a:tr>
              <a:tr h="754121">
                <a:tc>
                  <a:txBody>
                    <a:bodyPr/>
                    <a:lstStyle/>
                    <a:p>
                      <a:pPr algn="ctr" latinLnBrk="1"/>
                      <a:r>
                        <a:rPr lang="en-US" altLang="ko-KR" sz="2400"/>
                        <a:t>top_rank </a:t>
                      </a:r>
                      <a:endParaRPr lang="ko-KR" altLang="en-US"/>
                    </a:p>
                  </a:txBody>
                  <a:tcPr anchor="ctr">
                    <a:lnL w="12700" cap="flat" cmpd="sng" algn="ctr">
                      <a:noFill/>
                      <a:prstDash val="solid"/>
                      <a:round/>
                      <a:headEnd type="none" w="med" len="med"/>
                      <a:tailEnd type="none" w="med" len="med"/>
                    </a:lnL>
                    <a:lnR w="12700" cap="flat" cmpd="sng" algn="ctr">
                      <a:solidFill>
                        <a:srgbClr val="C5969B"/>
                      </a:solidFill>
                      <a:prstDash val="solid"/>
                      <a:round/>
                      <a:headEnd type="none" w="med" len="med"/>
                      <a:tailEnd type="none" w="med" len="med"/>
                    </a:lnR>
                    <a:lnT w="12700" cap="flat" cmpd="sng" algn="ctr">
                      <a:solidFill>
                        <a:srgbClr val="C5969B"/>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ko-KR" altLang="en-US" sz="2400"/>
                        <a:t>해당 음식 종류의 음식점</a:t>
                      </a:r>
                      <a:endParaRPr kumimoji="0" lang="ko-KR" altLang="en-US" sz="2400" b="0" i="0" u="none" strike="noStrike" cap="none" spc="0" normalizeH="0" baseline="0">
                        <a:ln>
                          <a:noFill/>
                        </a:ln>
                        <a:solidFill>
                          <a:srgbClr val="000000"/>
                        </a:solidFill>
                        <a:effectLst/>
                        <a:uFillTx/>
                        <a:latin typeface="+mn-lt"/>
                        <a:ea typeface="+mn-ea"/>
                        <a:cs typeface="+mn-cs"/>
                        <a:sym typeface="Helvetica Light"/>
                      </a:endParaRPr>
                    </a:p>
                  </a:txBody>
                  <a:tcPr anchor="ctr">
                    <a:lnL w="12700" cap="flat" cmpd="sng" algn="ctr">
                      <a:solidFill>
                        <a:srgbClr val="C5969B"/>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C5969B"/>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315884340"/>
                  </a:ext>
                </a:extLst>
              </a:tr>
            </a:tbl>
          </a:graphicData>
        </a:graphic>
      </p:graphicFrame>
    </p:spTree>
    <p:extLst>
      <p:ext uri="{BB962C8B-B14F-4D97-AF65-F5344CB8AC3E}">
        <p14:creationId xmlns:p14="http://schemas.microsoft.com/office/powerpoint/2010/main" val="2226003581"/>
      </p:ext>
    </p:extLst>
  </p:cSld>
  <p:clrMapOvr>
    <a:masterClrMapping/>
  </p:clrMapOvr>
  <mc:AlternateContent xmlns:mc="http://schemas.openxmlformats.org/markup-compatibility/2006">
    <mc:Choice xmlns:p14="http://schemas.microsoft.com/office/powerpoint/2010/main" Requires="p14">
      <p:transition spd="slow" p14:dur="1500">
        <p:push dir="u"/>
      </p:transition>
    </mc:Choice>
    <mc:Fallback>
      <p:transition spd="slow">
        <p:push dir="u"/>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직사각형 15">
            <a:extLst>
              <a:ext uri="{FF2B5EF4-FFF2-40B4-BE49-F238E27FC236}">
                <a16:creationId xmlns:a16="http://schemas.microsoft.com/office/drawing/2014/main" id="{232DF60D-4FD7-4DBD-80C0-CA90DDF8031F}"/>
              </a:ext>
            </a:extLst>
          </p:cNvPr>
          <p:cNvSpPr/>
          <p:nvPr/>
        </p:nvSpPr>
        <p:spPr>
          <a:xfrm>
            <a:off x="10642600" y="13202668"/>
            <a:ext cx="3114040" cy="390491"/>
          </a:xfrm>
          <a:prstGeom prst="rect">
            <a:avLst/>
          </a:prstGeom>
          <a:solidFill>
            <a:srgbClr val="C597A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1600" b="0" i="0" u="none" strike="noStrike" cap="none" spc="0" normalizeH="0" baseline="0">
              <a:ln>
                <a:noFill/>
              </a:ln>
              <a:solidFill>
                <a:srgbClr val="FFFFFF"/>
              </a:solidFill>
              <a:effectLst/>
              <a:uFillTx/>
              <a:latin typeface="+mn-lt"/>
              <a:ea typeface="+mn-ea"/>
              <a:cs typeface="+mn-cs"/>
              <a:sym typeface="Helvetica Light"/>
            </a:endParaRPr>
          </a:p>
        </p:txBody>
      </p:sp>
      <p:sp>
        <p:nvSpPr>
          <p:cNvPr id="17" name="TextBox 16">
            <a:extLst>
              <a:ext uri="{FF2B5EF4-FFF2-40B4-BE49-F238E27FC236}">
                <a16:creationId xmlns:a16="http://schemas.microsoft.com/office/drawing/2014/main" id="{12A90976-125D-4054-862C-A2AAEA1FE216}"/>
              </a:ext>
            </a:extLst>
          </p:cNvPr>
          <p:cNvSpPr txBox="1"/>
          <p:nvPr/>
        </p:nvSpPr>
        <p:spPr>
          <a:xfrm>
            <a:off x="10605263" y="13183053"/>
            <a:ext cx="3202177"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altLang="ko-KR" sz="2400">
                <a:solidFill>
                  <a:schemeClr val="bg1"/>
                </a:solidFill>
                <a:latin typeface="+mn-ea"/>
              </a:rPr>
              <a:t>2. </a:t>
            </a:r>
            <a:r>
              <a:rPr lang="ko-KR" altLang="en-US" sz="2400">
                <a:solidFill>
                  <a:schemeClr val="bg1"/>
                </a:solidFill>
                <a:latin typeface="+mn-ea"/>
              </a:rPr>
              <a:t>데이터 수집 및 </a:t>
            </a:r>
            <a:r>
              <a:rPr lang="ko-KR" altLang="en-US" sz="2400" err="1">
                <a:solidFill>
                  <a:schemeClr val="bg1"/>
                </a:solidFill>
                <a:latin typeface="+mn-ea"/>
              </a:rPr>
              <a:t>전처리</a:t>
            </a:r>
            <a:endParaRPr lang="ko-KR" altLang="en-US" sz="2400">
              <a:solidFill>
                <a:schemeClr val="bg1"/>
              </a:solidFill>
              <a:latin typeface="+mn-ea"/>
            </a:endParaRPr>
          </a:p>
        </p:txBody>
      </p:sp>
      <p:sp>
        <p:nvSpPr>
          <p:cNvPr id="125" name="Shape 125"/>
          <p:cNvSpPr/>
          <p:nvPr/>
        </p:nvSpPr>
        <p:spPr>
          <a:xfrm>
            <a:off x="1161931" y="1191937"/>
            <a:ext cx="21128211" cy="10484628"/>
          </a:xfrm>
          <a:prstGeom prst="rect">
            <a:avLst/>
          </a:prstGeom>
          <a:solidFill>
            <a:srgbClr val="C5969B"/>
          </a:solidFill>
          <a:ln w="12700">
            <a:miter lim="400000"/>
          </a:ln>
          <a:effectLst>
            <a:outerShdw blurRad="762000" dist="139322" dir="3484869" rotWithShape="0">
              <a:srgbClr val="000000">
                <a:alpha val="50000"/>
              </a:srgbClr>
            </a:outerShdw>
          </a:effectLst>
        </p:spPr>
        <p:txBody>
          <a:bodyPr lIns="71437" tIns="71437" rIns="71437" bIns="71437" anchor="ctr"/>
          <a:lstStyle/>
          <a:p>
            <a:pPr>
              <a:defRPr sz="3200">
                <a:solidFill>
                  <a:srgbClr val="FFFFFF"/>
                </a:solidFill>
              </a:defRPr>
            </a:pPr>
            <a:endParaRPr lang="ko-KR" altLang="en-US"/>
          </a:p>
        </p:txBody>
      </p:sp>
      <p:sp>
        <p:nvSpPr>
          <p:cNvPr id="44" name="Shape 126">
            <a:extLst>
              <a:ext uri="{FF2B5EF4-FFF2-40B4-BE49-F238E27FC236}">
                <a16:creationId xmlns:a16="http://schemas.microsoft.com/office/drawing/2014/main" id="{E750231F-A7D6-4271-8256-E2F234AE45B8}"/>
              </a:ext>
            </a:extLst>
          </p:cNvPr>
          <p:cNvSpPr/>
          <p:nvPr/>
        </p:nvSpPr>
        <p:spPr>
          <a:xfrm>
            <a:off x="12988327" y="1947505"/>
            <a:ext cx="11132602" cy="8973491"/>
          </a:xfrm>
          <a:prstGeom prst="rect">
            <a:avLst/>
          </a:prstGeom>
          <a:solidFill>
            <a:srgbClr val="FFFFFF"/>
          </a:solidFill>
          <a:ln w="12700">
            <a:miter lim="400000"/>
          </a:ln>
          <a:effectLst>
            <a:outerShdw blurRad="342900" dist="111192" dir="3484869" rotWithShape="0">
              <a:srgbClr val="000000">
                <a:alpha val="50000"/>
              </a:srgbClr>
            </a:outerShdw>
          </a:effectLst>
        </p:spPr>
        <p:txBody>
          <a:bodyPr lIns="71437" tIns="71437" rIns="71437" bIns="71437" anchor="ctr"/>
          <a:lstStyle/>
          <a:p>
            <a:pPr>
              <a:defRPr sz="3200">
                <a:solidFill>
                  <a:srgbClr val="FFFFFF"/>
                </a:solidFill>
              </a:defRPr>
            </a:pPr>
            <a:endParaRPr lang="ko-KR" altLang="en-US"/>
          </a:p>
        </p:txBody>
      </p:sp>
      <p:sp>
        <p:nvSpPr>
          <p:cNvPr id="45" name="Shape 128">
            <a:extLst>
              <a:ext uri="{FF2B5EF4-FFF2-40B4-BE49-F238E27FC236}">
                <a16:creationId xmlns:a16="http://schemas.microsoft.com/office/drawing/2014/main" id="{2F9420F9-6BAC-4BB8-AE2F-EEE7DB2132FE}"/>
              </a:ext>
            </a:extLst>
          </p:cNvPr>
          <p:cNvSpPr/>
          <p:nvPr/>
        </p:nvSpPr>
        <p:spPr>
          <a:xfrm flipH="1" flipV="1">
            <a:off x="14092913" y="9998327"/>
            <a:ext cx="8923430" cy="1"/>
          </a:xfrm>
          <a:prstGeom prst="line">
            <a:avLst/>
          </a:prstGeom>
          <a:ln w="38100">
            <a:solidFill>
              <a:srgbClr val="C5969B"/>
            </a:solidFill>
            <a:miter lim="400000"/>
          </a:ln>
        </p:spPr>
        <p:txBody>
          <a:bodyPr lIns="71437" tIns="71437" rIns="71437" bIns="71437" anchor="ctr"/>
          <a:lstStyle/>
          <a:p>
            <a:pPr>
              <a:defRPr sz="3200"/>
            </a:pPr>
            <a:endParaRPr lang="ko-KR" altLang="en-US"/>
          </a:p>
        </p:txBody>
      </p:sp>
      <p:sp>
        <p:nvSpPr>
          <p:cNvPr id="46" name="Shape 129">
            <a:extLst>
              <a:ext uri="{FF2B5EF4-FFF2-40B4-BE49-F238E27FC236}">
                <a16:creationId xmlns:a16="http://schemas.microsoft.com/office/drawing/2014/main" id="{05541A41-D44F-45E1-94E8-6F30313B7A7B}"/>
              </a:ext>
            </a:extLst>
          </p:cNvPr>
          <p:cNvSpPr/>
          <p:nvPr/>
        </p:nvSpPr>
        <p:spPr>
          <a:xfrm flipH="1" flipV="1">
            <a:off x="13851853" y="2921660"/>
            <a:ext cx="8923430" cy="1"/>
          </a:xfrm>
          <a:prstGeom prst="line">
            <a:avLst/>
          </a:prstGeom>
          <a:ln w="38100">
            <a:solidFill>
              <a:srgbClr val="C5969B"/>
            </a:solidFill>
            <a:miter lim="400000"/>
          </a:ln>
        </p:spPr>
        <p:txBody>
          <a:bodyPr lIns="71437" tIns="71437" rIns="71437" bIns="71437" anchor="ctr"/>
          <a:lstStyle/>
          <a:p>
            <a:pPr>
              <a:defRPr sz="3200"/>
            </a:pPr>
            <a:endParaRPr lang="ko-KR" altLang="en-US"/>
          </a:p>
        </p:txBody>
      </p:sp>
      <p:sp>
        <p:nvSpPr>
          <p:cNvPr id="73" name="TextBox 72">
            <a:extLst>
              <a:ext uri="{FF2B5EF4-FFF2-40B4-BE49-F238E27FC236}">
                <a16:creationId xmlns:a16="http://schemas.microsoft.com/office/drawing/2014/main" id="{8F7B3165-52CD-4BCA-8574-730097C8FE20}"/>
              </a:ext>
            </a:extLst>
          </p:cNvPr>
          <p:cNvSpPr txBox="1"/>
          <p:nvPr/>
        </p:nvSpPr>
        <p:spPr>
          <a:xfrm>
            <a:off x="14670053" y="5909735"/>
            <a:ext cx="8143479" cy="88293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lang="ko-KR" altLang="en-US" sz="2400">
                <a:solidFill>
                  <a:schemeClr val="tx1">
                    <a:lumMod val="50000"/>
                    <a:lumOff val="50000"/>
                  </a:schemeClr>
                </a:solidFill>
              </a:rPr>
              <a:t>데이터 수집 목적 </a:t>
            </a:r>
            <a:r>
              <a:rPr lang="en-US" altLang="ko-KR" sz="2400">
                <a:solidFill>
                  <a:schemeClr val="tx1">
                    <a:lumMod val="50000"/>
                    <a:lumOff val="50000"/>
                  </a:schemeClr>
                </a:solidFill>
              </a:rPr>
              <a:t>: </a:t>
            </a:r>
            <a:r>
              <a:rPr lang="ko-KR" altLang="en-US" sz="2400">
                <a:solidFill>
                  <a:schemeClr val="tx1">
                    <a:lumMod val="50000"/>
                    <a:lumOff val="50000"/>
                  </a:schemeClr>
                </a:solidFill>
              </a:rPr>
              <a:t>음식 종류에 대한 관심도를 각 지역별로 파악하기 위해서 각 지역의 음식점에 대한 </a:t>
            </a:r>
            <a:r>
              <a:rPr lang="ko-KR" altLang="en-US" sz="2400" err="1">
                <a:solidFill>
                  <a:schemeClr val="tx1">
                    <a:lumMod val="50000"/>
                    <a:lumOff val="50000"/>
                  </a:schemeClr>
                </a:solidFill>
              </a:rPr>
              <a:t>피드의</a:t>
            </a:r>
            <a:r>
              <a:rPr lang="ko-KR" altLang="en-US" sz="2400">
                <a:solidFill>
                  <a:schemeClr val="tx1">
                    <a:lumMod val="50000"/>
                    <a:lumOff val="50000"/>
                  </a:schemeClr>
                </a:solidFill>
              </a:rPr>
              <a:t> 개수를 모은 데이터 </a:t>
            </a:r>
            <a:endParaRPr kumimoji="0" lang="ko-KR" altLang="en-US" sz="2400" b="0" i="0" u="none" strike="noStrike" cap="none" spc="0" normalizeH="0" baseline="0">
              <a:ln>
                <a:noFill/>
              </a:ln>
              <a:solidFill>
                <a:schemeClr val="tx1">
                  <a:lumMod val="50000"/>
                  <a:lumOff val="50000"/>
                </a:schemeClr>
              </a:solidFill>
              <a:effectLst/>
              <a:uFillTx/>
              <a:latin typeface="+mn-lt"/>
              <a:ea typeface="+mn-ea"/>
              <a:cs typeface="+mn-cs"/>
              <a:sym typeface="Helvetica Light"/>
            </a:endParaRPr>
          </a:p>
        </p:txBody>
      </p:sp>
      <p:sp>
        <p:nvSpPr>
          <p:cNvPr id="74" name="TextBox 73">
            <a:extLst>
              <a:ext uri="{FF2B5EF4-FFF2-40B4-BE49-F238E27FC236}">
                <a16:creationId xmlns:a16="http://schemas.microsoft.com/office/drawing/2014/main" id="{F9FA0581-B513-43B3-B9C5-146D875F1E4C}"/>
              </a:ext>
            </a:extLst>
          </p:cNvPr>
          <p:cNvSpPr txBox="1"/>
          <p:nvPr/>
        </p:nvSpPr>
        <p:spPr>
          <a:xfrm>
            <a:off x="14638614" y="6923333"/>
            <a:ext cx="8143479" cy="16215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ko-KR" altLang="en-US" sz="2400" b="0" i="0" u="none" strike="noStrike" cap="none" spc="0" normalizeH="0" baseline="0" dirty="0" err="1">
                <a:ln>
                  <a:noFill/>
                </a:ln>
                <a:solidFill>
                  <a:schemeClr val="tx1"/>
                </a:solidFill>
                <a:effectLst/>
                <a:uFillTx/>
                <a:latin typeface="+mn-lt"/>
                <a:ea typeface="+mn-ea"/>
                <a:cs typeface="+mn-cs"/>
                <a:sym typeface="Helvetica Light"/>
              </a:rPr>
              <a:t>전처리</a:t>
            </a:r>
            <a:r>
              <a:rPr kumimoji="0" lang="ko-KR" altLang="en-US" sz="2400" b="0" i="0" u="none" strike="noStrike" cap="none" spc="0" normalizeH="0" baseline="0" dirty="0">
                <a:ln>
                  <a:noFill/>
                </a:ln>
                <a:solidFill>
                  <a:schemeClr val="tx1"/>
                </a:solidFill>
                <a:effectLst/>
                <a:uFillTx/>
                <a:latin typeface="+mn-lt"/>
                <a:ea typeface="+mn-ea"/>
                <a:cs typeface="+mn-cs"/>
                <a:sym typeface="Helvetica Light"/>
              </a:rPr>
              <a:t> 과정 </a:t>
            </a:r>
            <a:r>
              <a:rPr kumimoji="0" lang="en-US" altLang="ko-KR" sz="2400" b="0" i="0" u="none" strike="noStrike" cap="none" spc="0" normalizeH="0" baseline="0" dirty="0">
                <a:ln>
                  <a:noFill/>
                </a:ln>
                <a:solidFill>
                  <a:schemeClr val="tx1"/>
                </a:solidFill>
                <a:effectLst/>
                <a:uFillTx/>
                <a:latin typeface="+mn-lt"/>
                <a:ea typeface="+mn-ea"/>
                <a:cs typeface="+mn-cs"/>
                <a:sym typeface="Helvetica Light"/>
              </a:rPr>
              <a:t>: </a:t>
            </a:r>
            <a:r>
              <a:rPr kumimoji="0" lang="ko-KR" altLang="en-US" sz="2400" b="0" i="0" u="none" strike="noStrike" cap="none" spc="0" normalizeH="0" baseline="0" dirty="0" err="1">
                <a:ln>
                  <a:noFill/>
                </a:ln>
                <a:solidFill>
                  <a:schemeClr val="tx1"/>
                </a:solidFill>
                <a:effectLst/>
                <a:uFillTx/>
                <a:latin typeface="+mn-lt"/>
                <a:ea typeface="+mn-ea"/>
                <a:cs typeface="+mn-cs"/>
                <a:sym typeface="Helvetica Light"/>
              </a:rPr>
              <a:t>인스타그램에서</a:t>
            </a:r>
            <a:r>
              <a:rPr kumimoji="0" lang="ko-KR" altLang="en-US" sz="2400" b="0" i="0" u="none" strike="noStrike" cap="none" spc="0" normalizeH="0" baseline="0" dirty="0">
                <a:ln>
                  <a:noFill/>
                </a:ln>
                <a:solidFill>
                  <a:schemeClr val="tx1"/>
                </a:solidFill>
                <a:effectLst/>
                <a:uFillTx/>
                <a:latin typeface="+mn-lt"/>
                <a:ea typeface="+mn-ea"/>
                <a:cs typeface="+mn-cs"/>
                <a:sym typeface="Helvetica Light"/>
              </a:rPr>
              <a:t> 각 음식점과 관련된 </a:t>
            </a:r>
            <a:r>
              <a:rPr lang="ko-KR" altLang="en-US" sz="2400" dirty="0" err="1">
                <a:solidFill>
                  <a:schemeClr val="tx1"/>
                </a:solidFill>
              </a:rPr>
              <a:t>피드의</a:t>
            </a:r>
            <a:r>
              <a:rPr lang="ko-KR" altLang="en-US" sz="2400" dirty="0">
                <a:solidFill>
                  <a:schemeClr val="tx1"/>
                </a:solidFill>
              </a:rPr>
              <a:t> 개수가 몇 개인지 </a:t>
            </a:r>
            <a:r>
              <a:rPr lang="ko-KR" altLang="en-US" sz="2400">
                <a:solidFill>
                  <a:schemeClr val="tx1"/>
                </a:solidFill>
              </a:rPr>
              <a:t>구한 뒤</a:t>
            </a:r>
            <a:r>
              <a:rPr lang="ko-KR" altLang="en-US" sz="2400" dirty="0">
                <a:solidFill>
                  <a:schemeClr val="tx1"/>
                </a:solidFill>
              </a:rPr>
              <a:t> 음식점의 위치</a:t>
            </a:r>
            <a:r>
              <a:rPr lang="en-US" altLang="ko-KR" sz="2400" dirty="0">
                <a:solidFill>
                  <a:schemeClr val="tx1"/>
                </a:solidFill>
              </a:rPr>
              <a:t>, </a:t>
            </a:r>
            <a:r>
              <a:rPr lang="ko-KR" altLang="en-US" sz="2400" dirty="0">
                <a:solidFill>
                  <a:schemeClr val="tx1"/>
                </a:solidFill>
              </a:rPr>
              <a:t>음식의 종류로 </a:t>
            </a:r>
            <a:r>
              <a:rPr lang="ko-KR" altLang="en-US" sz="2400">
                <a:solidFill>
                  <a:schemeClr val="tx1"/>
                </a:solidFill>
              </a:rPr>
              <a:t>나눈 뒤</a:t>
            </a:r>
            <a:r>
              <a:rPr lang="en-US" altLang="ko-KR" sz="2400">
                <a:solidFill>
                  <a:schemeClr val="tx1"/>
                </a:solidFill>
              </a:rPr>
              <a:t> </a:t>
            </a:r>
            <a:r>
              <a:rPr lang="ko-KR" altLang="en-US" sz="2400" dirty="0" err="1">
                <a:solidFill>
                  <a:schemeClr val="tx1"/>
                </a:solidFill>
              </a:rPr>
              <a:t>라벨링</a:t>
            </a:r>
            <a:r>
              <a:rPr lang="en-US" altLang="ko-KR" sz="2400" dirty="0">
                <a:solidFill>
                  <a:schemeClr val="tx1"/>
                </a:solidFill>
              </a:rPr>
              <a:t>, </a:t>
            </a:r>
            <a:r>
              <a:rPr lang="ko-KR" altLang="en-US" sz="2400" dirty="0">
                <a:solidFill>
                  <a:schemeClr val="tx1"/>
                </a:solidFill>
              </a:rPr>
              <a:t>중복제거</a:t>
            </a:r>
            <a:r>
              <a:rPr lang="en-US" altLang="ko-KR" sz="2400" dirty="0">
                <a:solidFill>
                  <a:schemeClr val="tx1"/>
                </a:solidFill>
              </a:rPr>
              <a:t>, </a:t>
            </a:r>
            <a:r>
              <a:rPr lang="ko-KR" altLang="en-US" sz="2400">
                <a:solidFill>
                  <a:schemeClr val="tx1"/>
                </a:solidFill>
              </a:rPr>
              <a:t>프랜차이즈</a:t>
            </a:r>
            <a:r>
              <a:rPr lang="ko-KR" altLang="en-US" sz="2400" dirty="0">
                <a:solidFill>
                  <a:schemeClr val="tx1"/>
                </a:solidFill>
              </a:rPr>
              <a:t> 유무</a:t>
            </a:r>
            <a:r>
              <a:rPr lang="en-US" altLang="ko-KR" sz="2400" dirty="0">
                <a:solidFill>
                  <a:schemeClr val="tx1"/>
                </a:solidFill>
              </a:rPr>
              <a:t> </a:t>
            </a:r>
            <a:r>
              <a:rPr lang="ko-KR" altLang="en-US" sz="2400" dirty="0">
                <a:solidFill>
                  <a:schemeClr val="tx1"/>
                </a:solidFill>
              </a:rPr>
              <a:t>등등의 </a:t>
            </a:r>
            <a:r>
              <a:rPr lang="ko-KR" altLang="en-US" sz="2400" dirty="0" err="1">
                <a:solidFill>
                  <a:schemeClr val="tx1"/>
                </a:solidFill>
              </a:rPr>
              <a:t>전처리</a:t>
            </a:r>
            <a:r>
              <a:rPr lang="ko-KR" altLang="en-US" sz="2400" dirty="0">
                <a:solidFill>
                  <a:schemeClr val="tx1"/>
                </a:solidFill>
              </a:rPr>
              <a:t> 과정을 거쳐서 데이터로 사용하였다</a:t>
            </a:r>
            <a:r>
              <a:rPr lang="en-US" altLang="ko-KR" sz="2400" dirty="0">
                <a:solidFill>
                  <a:schemeClr val="tx1"/>
                </a:solidFill>
              </a:rPr>
              <a:t>.</a:t>
            </a:r>
            <a:endParaRPr kumimoji="0" lang="ko-KR" altLang="en-US" sz="2400" b="0" i="0" u="none" strike="noStrike" cap="none" spc="0" normalizeH="0" baseline="0" dirty="0">
              <a:ln>
                <a:noFill/>
              </a:ln>
              <a:solidFill>
                <a:schemeClr val="tx1"/>
              </a:solidFill>
              <a:effectLst/>
              <a:uFillTx/>
              <a:latin typeface="+mn-lt"/>
              <a:ea typeface="+mn-ea"/>
              <a:cs typeface="+mn-cs"/>
              <a:sym typeface="Helvetica Light"/>
            </a:endParaRPr>
          </a:p>
        </p:txBody>
      </p:sp>
      <p:grpSp>
        <p:nvGrpSpPr>
          <p:cNvPr id="18" name="Group 133">
            <a:extLst>
              <a:ext uri="{FF2B5EF4-FFF2-40B4-BE49-F238E27FC236}">
                <a16:creationId xmlns:a16="http://schemas.microsoft.com/office/drawing/2014/main" id="{9E235D72-AD74-4461-8801-938BD558559C}"/>
              </a:ext>
            </a:extLst>
          </p:cNvPr>
          <p:cNvGrpSpPr/>
          <p:nvPr/>
        </p:nvGrpSpPr>
        <p:grpSpPr>
          <a:xfrm>
            <a:off x="14898848" y="3723587"/>
            <a:ext cx="7425187" cy="1527997"/>
            <a:chOff x="77897" y="0"/>
            <a:chExt cx="7425185" cy="1527997"/>
          </a:xfrm>
        </p:grpSpPr>
        <p:sp>
          <p:nvSpPr>
            <p:cNvPr id="19" name="Shape 130">
              <a:extLst>
                <a:ext uri="{FF2B5EF4-FFF2-40B4-BE49-F238E27FC236}">
                  <a16:creationId xmlns:a16="http://schemas.microsoft.com/office/drawing/2014/main" id="{B7AC6C14-7D5A-4606-88CB-442DF726C154}"/>
                </a:ext>
              </a:extLst>
            </p:cNvPr>
            <p:cNvSpPr/>
            <p:nvPr/>
          </p:nvSpPr>
          <p:spPr>
            <a:xfrm>
              <a:off x="77897" y="90588"/>
              <a:ext cx="7425185" cy="143740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71437" tIns="71437" rIns="71437" bIns="71437" numCol="1" anchor="b">
              <a:normAutofit/>
            </a:bodyPr>
            <a:lstStyle>
              <a:lvl1pPr defTabSz="377904">
                <a:defRPr sz="6946" i="1" spc="138">
                  <a:latin typeface="Didot"/>
                  <a:ea typeface="Didot"/>
                  <a:cs typeface="Didot"/>
                  <a:sym typeface="Didot"/>
                </a:defRPr>
              </a:lvl1pPr>
            </a:lstStyle>
            <a:p>
              <a:r>
                <a:rPr lang="ko-KR" altLang="en-US" sz="4000">
                  <a:latin typeface="+mn-ea"/>
                  <a:ea typeface="+mn-ea"/>
                </a:rPr>
                <a:t>서울시 시장 동향 데이터</a:t>
              </a:r>
              <a:endParaRPr lang="en-US" altLang="ko-KR" sz="4000">
                <a:latin typeface="+mn-ea"/>
                <a:ea typeface="+mn-ea"/>
              </a:endParaRPr>
            </a:p>
          </p:txBody>
        </p:sp>
        <p:sp>
          <p:nvSpPr>
            <p:cNvPr id="20" name="Shape 131">
              <a:extLst>
                <a:ext uri="{FF2B5EF4-FFF2-40B4-BE49-F238E27FC236}">
                  <a16:creationId xmlns:a16="http://schemas.microsoft.com/office/drawing/2014/main" id="{3D18E3B2-9FB7-4AFB-BF6D-1BAA57B3B71F}"/>
                </a:ext>
              </a:extLst>
            </p:cNvPr>
            <p:cNvSpPr/>
            <p:nvPr/>
          </p:nvSpPr>
          <p:spPr>
            <a:xfrm>
              <a:off x="1312977" y="0"/>
              <a:ext cx="4941561" cy="770314"/>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71437" tIns="71437" rIns="71437" bIns="71437" numCol="1" anchor="b">
              <a:normAutofit/>
            </a:bodyPr>
            <a:lstStyle>
              <a:lvl1pPr>
                <a:defRPr sz="3000" spc="59">
                  <a:solidFill>
                    <a:srgbClr val="C5969B"/>
                  </a:solidFill>
                  <a:latin typeface="Didot"/>
                  <a:ea typeface="Didot"/>
                  <a:cs typeface="Didot"/>
                  <a:sym typeface="Didot"/>
                </a:defRPr>
              </a:lvl1pPr>
            </a:lstStyle>
            <a:p>
              <a:r>
                <a:rPr lang="ko-KR" altLang="en-US" sz="2400">
                  <a:latin typeface="+mj-ea"/>
                  <a:ea typeface="+mj-ea"/>
                </a:rPr>
                <a:t>요식업계 </a:t>
              </a:r>
              <a:r>
                <a:rPr lang="en-US" altLang="ko-KR" sz="2400">
                  <a:latin typeface="+mj-ea"/>
                  <a:ea typeface="+mj-ea"/>
                </a:rPr>
                <a:t>(</a:t>
              </a:r>
              <a:r>
                <a:rPr lang="ko-KR" altLang="en-US" sz="2400">
                  <a:latin typeface="+mj-ea"/>
                  <a:ea typeface="+mj-ea"/>
                </a:rPr>
                <a:t>예비</a:t>
              </a:r>
              <a:r>
                <a:rPr lang="en-US" altLang="ko-KR" sz="2400">
                  <a:latin typeface="+mj-ea"/>
                  <a:ea typeface="+mj-ea"/>
                </a:rPr>
                <a:t>)</a:t>
              </a:r>
              <a:r>
                <a:rPr lang="ko-KR" altLang="en-US" sz="2400">
                  <a:latin typeface="+mj-ea"/>
                  <a:ea typeface="+mj-ea"/>
                </a:rPr>
                <a:t>종사자</a:t>
              </a:r>
            </a:p>
          </p:txBody>
        </p:sp>
      </p:grpSp>
      <p:sp>
        <p:nvSpPr>
          <p:cNvPr id="21" name="TextBox 20">
            <a:extLst>
              <a:ext uri="{FF2B5EF4-FFF2-40B4-BE49-F238E27FC236}">
                <a16:creationId xmlns:a16="http://schemas.microsoft.com/office/drawing/2014/main" id="{22778AB3-1B96-475D-83EB-ECCA1FCE064B}"/>
              </a:ext>
            </a:extLst>
          </p:cNvPr>
          <p:cNvSpPr txBox="1"/>
          <p:nvPr/>
        </p:nvSpPr>
        <p:spPr>
          <a:xfrm>
            <a:off x="15149939" y="5310128"/>
            <a:ext cx="6699380" cy="5136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lang="en-US" altLang="ko-KR" sz="2400" dirty="0">
                <a:solidFill>
                  <a:schemeClr val="bg1">
                    <a:lumMod val="50000"/>
                  </a:schemeClr>
                </a:solidFill>
              </a:rPr>
              <a:t>Data</a:t>
            </a:r>
            <a:r>
              <a:rPr lang="ko-KR" altLang="en-US" sz="2400" dirty="0">
                <a:solidFill>
                  <a:schemeClr val="bg1">
                    <a:lumMod val="50000"/>
                  </a:schemeClr>
                </a:solidFill>
              </a:rPr>
              <a:t> </a:t>
            </a:r>
            <a:r>
              <a:rPr lang="en-US" altLang="ko-KR" sz="2400" dirty="0">
                <a:solidFill>
                  <a:schemeClr val="bg1">
                    <a:lumMod val="50000"/>
                  </a:schemeClr>
                </a:solidFill>
              </a:rPr>
              <a:t>Size</a:t>
            </a:r>
            <a:r>
              <a:rPr lang="ko-KR" altLang="en-US" sz="2400" dirty="0">
                <a:solidFill>
                  <a:schemeClr val="bg1">
                    <a:lumMod val="50000"/>
                  </a:schemeClr>
                </a:solidFill>
              </a:rPr>
              <a:t> </a:t>
            </a:r>
            <a:r>
              <a:rPr lang="en-US" altLang="ko-KR" sz="2400" dirty="0">
                <a:solidFill>
                  <a:schemeClr val="bg1">
                    <a:lumMod val="50000"/>
                  </a:schemeClr>
                </a:solidFill>
              </a:rPr>
              <a:t>:</a:t>
            </a:r>
            <a:r>
              <a:rPr lang="ko-KR" altLang="en-US" sz="2400" dirty="0">
                <a:solidFill>
                  <a:schemeClr val="bg1">
                    <a:lumMod val="50000"/>
                  </a:schemeClr>
                </a:solidFill>
              </a:rPr>
              <a:t> </a:t>
            </a:r>
            <a:r>
              <a:rPr lang="en-US" altLang="ko-KR" sz="2400" dirty="0">
                <a:solidFill>
                  <a:schemeClr val="bg1">
                    <a:lumMod val="50000"/>
                  </a:schemeClr>
                </a:solidFill>
              </a:rPr>
              <a:t>250(10</a:t>
            </a:r>
            <a:r>
              <a:rPr lang="ko-KR" altLang="en-US" sz="2400" dirty="0">
                <a:solidFill>
                  <a:schemeClr val="bg1">
                    <a:lumMod val="50000"/>
                  </a:schemeClr>
                </a:solidFill>
              </a:rPr>
              <a:t>종류 </a:t>
            </a:r>
            <a:r>
              <a:rPr lang="en-US" altLang="ko-KR" sz="2400" dirty="0">
                <a:solidFill>
                  <a:schemeClr val="bg1">
                    <a:lumMod val="50000"/>
                  </a:schemeClr>
                </a:solidFill>
              </a:rPr>
              <a:t>* 25</a:t>
            </a:r>
            <a:r>
              <a:rPr lang="ko-KR" altLang="en-US" sz="2400" dirty="0">
                <a:solidFill>
                  <a:schemeClr val="bg1">
                    <a:lumMod val="50000"/>
                  </a:schemeClr>
                </a:solidFill>
              </a:rPr>
              <a:t>개구</a:t>
            </a:r>
            <a:r>
              <a:rPr lang="en-US" altLang="ko-KR" sz="2400" dirty="0">
                <a:solidFill>
                  <a:schemeClr val="bg1">
                    <a:lumMod val="50000"/>
                  </a:schemeClr>
                </a:solidFill>
              </a:rPr>
              <a:t>)</a:t>
            </a:r>
          </a:p>
        </p:txBody>
      </p:sp>
      <p:pic>
        <p:nvPicPr>
          <p:cNvPr id="7" name="그림 6">
            <a:extLst>
              <a:ext uri="{FF2B5EF4-FFF2-40B4-BE49-F238E27FC236}">
                <a16:creationId xmlns:a16="http://schemas.microsoft.com/office/drawing/2014/main" id="{0BA38005-368C-4652-A6C7-04441E1E91EF}"/>
              </a:ext>
            </a:extLst>
          </p:cNvPr>
          <p:cNvPicPr>
            <a:picLocks noChangeAspect="1"/>
          </p:cNvPicPr>
          <p:nvPr/>
        </p:nvPicPr>
        <p:blipFill>
          <a:blip r:embed="rId2"/>
          <a:stretch>
            <a:fillRect/>
          </a:stretch>
        </p:blipFill>
        <p:spPr>
          <a:xfrm>
            <a:off x="7419135" y="1584572"/>
            <a:ext cx="2915057" cy="4639322"/>
          </a:xfrm>
          <a:prstGeom prst="rect">
            <a:avLst/>
          </a:prstGeom>
        </p:spPr>
      </p:pic>
      <p:sp>
        <p:nvSpPr>
          <p:cNvPr id="8" name="화살표: 오른쪽 7">
            <a:extLst>
              <a:ext uri="{FF2B5EF4-FFF2-40B4-BE49-F238E27FC236}">
                <a16:creationId xmlns:a16="http://schemas.microsoft.com/office/drawing/2014/main" id="{6726D5F1-ACB4-4D92-BB0F-A1639F454846}"/>
              </a:ext>
            </a:extLst>
          </p:cNvPr>
          <p:cNvSpPr/>
          <p:nvPr/>
        </p:nvSpPr>
        <p:spPr>
          <a:xfrm>
            <a:off x="5744936" y="2790819"/>
            <a:ext cx="1616323" cy="1156340"/>
          </a:xfrm>
          <a:prstGeom prst="rightArrow">
            <a:avLst/>
          </a:prstGeom>
          <a:solidFill>
            <a:schemeClr val="accent6">
              <a:lumMod val="20000"/>
              <a:lumOff val="80000"/>
            </a:schemeClr>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3200" b="0" i="0" u="none" strike="noStrike" cap="none" spc="0" normalizeH="0" baseline="0">
              <a:ln>
                <a:noFill/>
              </a:ln>
              <a:solidFill>
                <a:srgbClr val="FFFFFF"/>
              </a:solidFill>
              <a:effectLst/>
              <a:uFillTx/>
              <a:latin typeface="+mn-lt"/>
              <a:ea typeface="+mn-ea"/>
              <a:cs typeface="+mn-cs"/>
              <a:sym typeface="Helvetica Light"/>
            </a:endParaRPr>
          </a:p>
        </p:txBody>
      </p:sp>
      <p:sp>
        <p:nvSpPr>
          <p:cNvPr id="9" name="TextBox 8">
            <a:extLst>
              <a:ext uri="{FF2B5EF4-FFF2-40B4-BE49-F238E27FC236}">
                <a16:creationId xmlns:a16="http://schemas.microsoft.com/office/drawing/2014/main" id="{BD9655AC-B5D4-4E91-BB2F-A5DB454709FD}"/>
              </a:ext>
            </a:extLst>
          </p:cNvPr>
          <p:cNvSpPr txBox="1"/>
          <p:nvPr/>
        </p:nvSpPr>
        <p:spPr>
          <a:xfrm>
            <a:off x="5669891" y="3112189"/>
            <a:ext cx="1591407" cy="5136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lang="en-US" altLang="ko-KR" sz="2400" dirty="0">
                <a:solidFill>
                  <a:schemeClr val="accent6"/>
                </a:solidFill>
              </a:rPr>
              <a:t>Crawling</a:t>
            </a:r>
            <a:endParaRPr kumimoji="0" lang="ko-KR" altLang="en-US" sz="2400" b="0" i="0" u="none" strike="noStrike" cap="none" spc="0" normalizeH="0" baseline="0" dirty="0">
              <a:ln>
                <a:noFill/>
              </a:ln>
              <a:solidFill>
                <a:schemeClr val="accent6"/>
              </a:solidFill>
              <a:effectLst/>
              <a:uFillTx/>
              <a:latin typeface="+mn-lt"/>
              <a:ea typeface="+mn-ea"/>
              <a:cs typeface="+mn-cs"/>
              <a:sym typeface="Helvetica Light"/>
            </a:endParaRPr>
          </a:p>
        </p:txBody>
      </p:sp>
      <p:sp>
        <p:nvSpPr>
          <p:cNvPr id="31" name="화살표: 오른쪽 30">
            <a:extLst>
              <a:ext uri="{FF2B5EF4-FFF2-40B4-BE49-F238E27FC236}">
                <a16:creationId xmlns:a16="http://schemas.microsoft.com/office/drawing/2014/main" id="{B597414C-132D-4447-ADF7-F2BAD5984657}"/>
              </a:ext>
            </a:extLst>
          </p:cNvPr>
          <p:cNvSpPr/>
          <p:nvPr/>
        </p:nvSpPr>
        <p:spPr>
          <a:xfrm>
            <a:off x="10529701" y="2790819"/>
            <a:ext cx="1990419" cy="1156340"/>
          </a:xfrm>
          <a:prstGeom prst="rightArrow">
            <a:avLst/>
          </a:prstGeom>
          <a:solidFill>
            <a:schemeClr val="accent6">
              <a:lumMod val="20000"/>
              <a:lumOff val="80000"/>
            </a:schemeClr>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3200" b="0" i="0" u="none" strike="noStrike" cap="none" spc="0" normalizeH="0" baseline="0">
              <a:ln>
                <a:noFill/>
              </a:ln>
              <a:solidFill>
                <a:srgbClr val="FFFFFF"/>
              </a:solidFill>
              <a:effectLst/>
              <a:uFillTx/>
              <a:latin typeface="+mn-lt"/>
              <a:ea typeface="+mn-ea"/>
              <a:cs typeface="+mn-cs"/>
              <a:sym typeface="Helvetica Light"/>
            </a:endParaRPr>
          </a:p>
        </p:txBody>
      </p:sp>
      <p:sp>
        <p:nvSpPr>
          <p:cNvPr id="32" name="TextBox 31">
            <a:extLst>
              <a:ext uri="{FF2B5EF4-FFF2-40B4-BE49-F238E27FC236}">
                <a16:creationId xmlns:a16="http://schemas.microsoft.com/office/drawing/2014/main" id="{44CA4A7D-8E3C-4783-ADBB-A084D601A9E8}"/>
              </a:ext>
            </a:extLst>
          </p:cNvPr>
          <p:cNvSpPr txBox="1"/>
          <p:nvPr/>
        </p:nvSpPr>
        <p:spPr>
          <a:xfrm>
            <a:off x="10551638" y="3112188"/>
            <a:ext cx="1702703" cy="5136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lang="ko-KR" altLang="en-US" sz="2400" dirty="0">
                <a:solidFill>
                  <a:schemeClr val="accent6"/>
                </a:solidFill>
              </a:rPr>
              <a:t>분류</a:t>
            </a:r>
            <a:r>
              <a:rPr lang="en-US" altLang="ko-KR" sz="2400" dirty="0">
                <a:solidFill>
                  <a:schemeClr val="accent6"/>
                </a:solidFill>
              </a:rPr>
              <a:t>, </a:t>
            </a:r>
            <a:r>
              <a:rPr lang="ko-KR" altLang="en-US" sz="2400" dirty="0" err="1">
                <a:solidFill>
                  <a:schemeClr val="accent6"/>
                </a:solidFill>
              </a:rPr>
              <a:t>라벨링</a:t>
            </a:r>
            <a:endParaRPr kumimoji="0" lang="ko-KR" altLang="en-US" sz="2400" b="0" i="0" u="none" strike="noStrike" cap="none" spc="0" normalizeH="0" baseline="0" dirty="0">
              <a:ln>
                <a:noFill/>
              </a:ln>
              <a:solidFill>
                <a:schemeClr val="accent6"/>
              </a:solidFill>
              <a:effectLst/>
              <a:uFillTx/>
              <a:latin typeface="+mn-lt"/>
              <a:ea typeface="+mn-ea"/>
              <a:cs typeface="+mn-cs"/>
              <a:sym typeface="Helvetica Light"/>
            </a:endParaRPr>
          </a:p>
        </p:txBody>
      </p:sp>
      <p:pic>
        <p:nvPicPr>
          <p:cNvPr id="33" name="그림 32">
            <a:extLst>
              <a:ext uri="{FF2B5EF4-FFF2-40B4-BE49-F238E27FC236}">
                <a16:creationId xmlns:a16="http://schemas.microsoft.com/office/drawing/2014/main" id="{7DA3915C-9991-4633-BE2F-B8F8DACF1BF9}"/>
              </a:ext>
            </a:extLst>
          </p:cNvPr>
          <p:cNvPicPr>
            <a:picLocks noChangeAspect="1"/>
          </p:cNvPicPr>
          <p:nvPr/>
        </p:nvPicPr>
        <p:blipFill rotWithShape="1">
          <a:blip r:embed="rId3"/>
          <a:srcRect l="6012" t="5709" r="3671" b="44826"/>
          <a:stretch/>
        </p:blipFill>
        <p:spPr>
          <a:xfrm>
            <a:off x="2156679" y="6727745"/>
            <a:ext cx="9238995" cy="4372403"/>
          </a:xfrm>
          <a:prstGeom prst="rect">
            <a:avLst/>
          </a:prstGeom>
          <a:ln>
            <a:noFill/>
          </a:ln>
          <a:effectLst>
            <a:outerShdw blurRad="292100" dist="139700" dir="2700000" algn="tl" rotWithShape="0">
              <a:srgbClr val="333333">
                <a:alpha val="65000"/>
              </a:srgbClr>
            </a:outerShdw>
          </a:effectLst>
        </p:spPr>
      </p:pic>
      <p:sp>
        <p:nvSpPr>
          <p:cNvPr id="22" name="TextBox 21">
            <a:extLst>
              <a:ext uri="{FF2B5EF4-FFF2-40B4-BE49-F238E27FC236}">
                <a16:creationId xmlns:a16="http://schemas.microsoft.com/office/drawing/2014/main" id="{60A4106D-3BB9-4C6B-A519-1110E72D0786}"/>
              </a:ext>
            </a:extLst>
          </p:cNvPr>
          <p:cNvSpPr txBox="1"/>
          <p:nvPr/>
        </p:nvSpPr>
        <p:spPr>
          <a:xfrm>
            <a:off x="15181729" y="8634192"/>
            <a:ext cx="7370108" cy="88293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lang="en-US" altLang="ko-KR" sz="2400" i="1" strike="sngStrike" dirty="0">
                <a:solidFill>
                  <a:srgbClr val="88909B"/>
                </a:solidFill>
              </a:rPr>
              <a:t>128,792 </a:t>
            </a:r>
            <a:r>
              <a:rPr lang="ko-KR" altLang="en-US" sz="2400" i="1" strike="sngStrike" dirty="0">
                <a:solidFill>
                  <a:srgbClr val="88909B"/>
                </a:solidFill>
              </a:rPr>
              <a:t>개의 </a:t>
            </a:r>
            <a:r>
              <a:rPr lang="ko-KR" altLang="en-US" sz="2400" i="1" strike="sngStrike" dirty="0" err="1">
                <a:solidFill>
                  <a:srgbClr val="88909B"/>
                </a:solidFill>
              </a:rPr>
              <a:t>크롤링</a:t>
            </a:r>
            <a:r>
              <a:rPr lang="ko-KR" altLang="en-US" sz="2400" i="1" strike="sngStrike" dirty="0">
                <a:solidFill>
                  <a:srgbClr val="88909B"/>
                </a:solidFill>
              </a:rPr>
              <a:t> 데이터</a:t>
            </a:r>
            <a:endParaRPr lang="en-US" altLang="ko-KR" sz="2400" i="1" dirty="0">
              <a:solidFill>
                <a:schemeClr val="tx1"/>
              </a:solidFill>
            </a:endParaRPr>
          </a:p>
          <a:p>
            <a:pPr marL="0" marR="0" indent="0" algn="ctr" defTabSz="821531" rtl="0" fontAlgn="auto" latinLnBrk="0" hangingPunct="0">
              <a:lnSpc>
                <a:spcPct val="100000"/>
              </a:lnSpc>
              <a:spcBef>
                <a:spcPts val="0"/>
              </a:spcBef>
              <a:spcAft>
                <a:spcPts val="0"/>
              </a:spcAft>
              <a:buClrTx/>
              <a:buSzTx/>
              <a:buFontTx/>
              <a:buNone/>
              <a:tabLst/>
            </a:pPr>
            <a:r>
              <a:rPr lang="en-US" altLang="ko-KR" sz="2400" dirty="0">
                <a:solidFill>
                  <a:schemeClr val="tx1"/>
                </a:solidFill>
              </a:rPr>
              <a:t>250(10</a:t>
            </a:r>
            <a:r>
              <a:rPr lang="ko-KR" altLang="en-US" sz="2400" dirty="0">
                <a:solidFill>
                  <a:schemeClr val="tx1"/>
                </a:solidFill>
              </a:rPr>
              <a:t>종류 </a:t>
            </a:r>
            <a:r>
              <a:rPr lang="en-US" altLang="ko-KR" sz="2400" dirty="0">
                <a:solidFill>
                  <a:schemeClr val="tx1"/>
                </a:solidFill>
              </a:rPr>
              <a:t>* 25</a:t>
            </a:r>
            <a:r>
              <a:rPr lang="ko-KR" altLang="en-US" sz="2400" dirty="0">
                <a:solidFill>
                  <a:schemeClr val="tx1"/>
                </a:solidFill>
              </a:rPr>
              <a:t>개구</a:t>
            </a:r>
            <a:r>
              <a:rPr lang="en-US" altLang="ko-KR" sz="2400" dirty="0">
                <a:solidFill>
                  <a:schemeClr val="tx1"/>
                </a:solidFill>
              </a:rPr>
              <a:t>)</a:t>
            </a:r>
            <a:r>
              <a:rPr lang="ko-KR" altLang="en-US" sz="2400" dirty="0">
                <a:solidFill>
                  <a:schemeClr val="tx1"/>
                </a:solidFill>
              </a:rPr>
              <a:t>개의 데이터</a:t>
            </a:r>
            <a:endParaRPr lang="en-US" altLang="ko-KR" sz="2400" dirty="0">
              <a:solidFill>
                <a:schemeClr val="tx1"/>
              </a:solidFill>
            </a:endParaRPr>
          </a:p>
        </p:txBody>
      </p:sp>
      <p:sp>
        <p:nvSpPr>
          <p:cNvPr id="2" name="화살표: 왼쪽으로 구부러짐 1">
            <a:extLst>
              <a:ext uri="{FF2B5EF4-FFF2-40B4-BE49-F238E27FC236}">
                <a16:creationId xmlns:a16="http://schemas.microsoft.com/office/drawing/2014/main" id="{626156AF-100D-4E21-A855-BD78720CC3DD}"/>
              </a:ext>
            </a:extLst>
          </p:cNvPr>
          <p:cNvSpPr/>
          <p:nvPr/>
        </p:nvSpPr>
        <p:spPr>
          <a:xfrm>
            <a:off x="21075490" y="8802486"/>
            <a:ext cx="347596" cy="566756"/>
          </a:xfrm>
          <a:prstGeom prst="curvedLeftArrow">
            <a:avLst/>
          </a:prstGeom>
          <a:solidFill>
            <a:schemeClr val="accent6">
              <a:lumMod val="20000"/>
              <a:lumOff val="80000"/>
            </a:schemeClr>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3200" b="0" i="0" u="none" strike="noStrike" cap="none" spc="0" normalizeH="0" baseline="0">
              <a:ln>
                <a:noFill/>
              </a:ln>
              <a:solidFill>
                <a:srgbClr val="FFFFFF"/>
              </a:solidFill>
              <a:effectLst/>
              <a:uFillTx/>
              <a:latin typeface="+mn-lt"/>
              <a:ea typeface="+mn-ea"/>
              <a:cs typeface="+mn-cs"/>
              <a:sym typeface="Helvetica Light"/>
            </a:endParaRPr>
          </a:p>
        </p:txBody>
      </p:sp>
      <p:sp>
        <p:nvSpPr>
          <p:cNvPr id="3" name="TextBox 2">
            <a:extLst>
              <a:ext uri="{FF2B5EF4-FFF2-40B4-BE49-F238E27FC236}">
                <a16:creationId xmlns:a16="http://schemas.microsoft.com/office/drawing/2014/main" id="{4E17E628-B100-4420-BB07-577C5773974D}"/>
              </a:ext>
            </a:extLst>
          </p:cNvPr>
          <p:cNvSpPr txBox="1"/>
          <p:nvPr/>
        </p:nvSpPr>
        <p:spPr>
          <a:xfrm>
            <a:off x="21455479" y="8829063"/>
            <a:ext cx="1619209" cy="5136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lang="en-US" altLang="ko-KR" sz="2400" dirty="0"/>
              <a:t>reducing</a:t>
            </a:r>
            <a:endParaRPr kumimoji="0" lang="ko-KR" altLang="en-US" sz="2400" b="0" i="0" u="none" strike="noStrike" cap="none" spc="0" normalizeH="0" baseline="0" dirty="0">
              <a:ln>
                <a:noFill/>
              </a:ln>
              <a:solidFill>
                <a:srgbClr val="000000"/>
              </a:solidFill>
              <a:effectLst/>
              <a:uFillTx/>
              <a:latin typeface="+mn-lt"/>
              <a:ea typeface="+mn-ea"/>
              <a:cs typeface="+mn-cs"/>
              <a:sym typeface="Helvetica Light"/>
            </a:endParaRPr>
          </a:p>
        </p:txBody>
      </p:sp>
      <p:sp>
        <p:nvSpPr>
          <p:cNvPr id="5" name="TextBox 4">
            <a:extLst>
              <a:ext uri="{FF2B5EF4-FFF2-40B4-BE49-F238E27FC236}">
                <a16:creationId xmlns:a16="http://schemas.microsoft.com/office/drawing/2014/main" id="{023A2A8A-96EE-40A9-B755-37D312140D93}"/>
              </a:ext>
            </a:extLst>
          </p:cNvPr>
          <p:cNvSpPr txBox="1"/>
          <p:nvPr/>
        </p:nvSpPr>
        <p:spPr>
          <a:xfrm>
            <a:off x="16819570" y="10204558"/>
            <a:ext cx="3844443" cy="5136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l" defTabSz="821531" rtl="0" fontAlgn="auto" latinLnBrk="0" hangingPunct="0">
              <a:lnSpc>
                <a:spcPct val="100000"/>
              </a:lnSpc>
              <a:spcBef>
                <a:spcPts val="0"/>
              </a:spcBef>
              <a:spcAft>
                <a:spcPts val="0"/>
              </a:spcAft>
              <a:buClrTx/>
              <a:buSzTx/>
              <a:buFontTx/>
              <a:buNone/>
              <a:tabLst/>
            </a:pPr>
            <a:r>
              <a:rPr kumimoji="0" lang="ko-KR" altLang="en-US" sz="2400" b="0" i="0" u="none" strike="noStrike" cap="none" spc="0" normalizeH="0" baseline="0" dirty="0">
                <a:ln>
                  <a:noFill/>
                </a:ln>
                <a:solidFill>
                  <a:srgbClr val="000000"/>
                </a:solidFill>
                <a:effectLst/>
                <a:uFillTx/>
                <a:latin typeface="+mn-lt"/>
                <a:ea typeface="+mn-ea"/>
                <a:cs typeface="+mn-cs"/>
                <a:sym typeface="Helvetica Light"/>
              </a:rPr>
              <a:t>데이터 수집 방법 </a:t>
            </a:r>
            <a:r>
              <a:rPr kumimoji="0" lang="en-US" altLang="ko-KR" sz="2400" b="0" i="0" u="none" strike="noStrike" cap="none" spc="0" normalizeH="0" baseline="0" dirty="0">
                <a:ln>
                  <a:noFill/>
                </a:ln>
                <a:solidFill>
                  <a:srgbClr val="000000"/>
                </a:solidFill>
                <a:effectLst/>
                <a:uFillTx/>
                <a:latin typeface="+mn-lt"/>
                <a:ea typeface="+mn-ea"/>
                <a:cs typeface="+mn-cs"/>
                <a:sym typeface="Helvetica Light"/>
              </a:rPr>
              <a:t>: </a:t>
            </a:r>
            <a:r>
              <a:rPr kumimoji="0" lang="ko-KR" altLang="en-US" sz="2400" b="0" i="0" u="none" strike="noStrike" cap="none" spc="0" normalizeH="0" baseline="0" dirty="0">
                <a:ln>
                  <a:noFill/>
                </a:ln>
                <a:solidFill>
                  <a:srgbClr val="000000"/>
                </a:solidFill>
                <a:effectLst/>
                <a:uFillTx/>
                <a:latin typeface="+mn-lt"/>
                <a:ea typeface="+mn-ea"/>
                <a:cs typeface="+mn-cs"/>
                <a:sym typeface="Helvetica Light"/>
              </a:rPr>
              <a:t>앞에서 설명</a:t>
            </a:r>
          </a:p>
        </p:txBody>
      </p:sp>
      <p:pic>
        <p:nvPicPr>
          <p:cNvPr id="26" name="그림 25">
            <a:extLst>
              <a:ext uri="{FF2B5EF4-FFF2-40B4-BE49-F238E27FC236}">
                <a16:creationId xmlns:a16="http://schemas.microsoft.com/office/drawing/2014/main" id="{D8000668-B688-4A35-B225-EF8672C7C7F4}"/>
              </a:ext>
            </a:extLst>
          </p:cNvPr>
          <p:cNvPicPr>
            <a:picLocks noChangeAspect="1"/>
          </p:cNvPicPr>
          <p:nvPr/>
        </p:nvPicPr>
        <p:blipFill>
          <a:blip r:embed="rId4"/>
          <a:stretch>
            <a:fillRect/>
          </a:stretch>
        </p:blipFill>
        <p:spPr>
          <a:xfrm>
            <a:off x="1242279" y="2519236"/>
            <a:ext cx="3467917" cy="892478"/>
          </a:xfrm>
          <a:prstGeom prst="rect">
            <a:avLst/>
          </a:prstGeom>
          <a:ln>
            <a:noFill/>
          </a:ln>
          <a:effectLst>
            <a:outerShdw blurRad="292100" dist="139700" dir="2700000" algn="tl" rotWithShape="0">
              <a:srgbClr val="333333">
                <a:alpha val="65000"/>
              </a:srgbClr>
            </a:outerShdw>
          </a:effectLst>
        </p:spPr>
      </p:pic>
      <p:pic>
        <p:nvPicPr>
          <p:cNvPr id="28" name="그림 27">
            <a:extLst>
              <a:ext uri="{FF2B5EF4-FFF2-40B4-BE49-F238E27FC236}">
                <a16:creationId xmlns:a16="http://schemas.microsoft.com/office/drawing/2014/main" id="{ACDA20E2-17EB-4DDD-AFEE-A76E1D8FC88A}"/>
              </a:ext>
            </a:extLst>
          </p:cNvPr>
          <p:cNvPicPr>
            <a:picLocks noChangeAspect="1"/>
          </p:cNvPicPr>
          <p:nvPr/>
        </p:nvPicPr>
        <p:blipFill>
          <a:blip r:embed="rId4"/>
          <a:stretch>
            <a:fillRect/>
          </a:stretch>
        </p:blipFill>
        <p:spPr>
          <a:xfrm>
            <a:off x="1394679" y="2671636"/>
            <a:ext cx="3467917" cy="892478"/>
          </a:xfrm>
          <a:prstGeom prst="rect">
            <a:avLst/>
          </a:prstGeom>
          <a:ln>
            <a:noFill/>
          </a:ln>
          <a:effectLst>
            <a:outerShdw blurRad="292100" dist="139700" dir="2700000" algn="tl" rotWithShape="0">
              <a:srgbClr val="333333">
                <a:alpha val="65000"/>
              </a:srgbClr>
            </a:outerShdw>
          </a:effectLst>
        </p:spPr>
      </p:pic>
      <p:pic>
        <p:nvPicPr>
          <p:cNvPr id="29" name="그림 28">
            <a:extLst>
              <a:ext uri="{FF2B5EF4-FFF2-40B4-BE49-F238E27FC236}">
                <a16:creationId xmlns:a16="http://schemas.microsoft.com/office/drawing/2014/main" id="{C4D8AE2C-F387-4632-832E-CE7B6CF81CDD}"/>
              </a:ext>
            </a:extLst>
          </p:cNvPr>
          <p:cNvPicPr>
            <a:picLocks noChangeAspect="1"/>
          </p:cNvPicPr>
          <p:nvPr/>
        </p:nvPicPr>
        <p:blipFill>
          <a:blip r:embed="rId4"/>
          <a:stretch>
            <a:fillRect/>
          </a:stretch>
        </p:blipFill>
        <p:spPr>
          <a:xfrm>
            <a:off x="1547079" y="2824036"/>
            <a:ext cx="3467917" cy="892478"/>
          </a:xfrm>
          <a:prstGeom prst="rect">
            <a:avLst/>
          </a:prstGeom>
          <a:ln>
            <a:noFill/>
          </a:ln>
          <a:effectLst>
            <a:outerShdw blurRad="292100" dist="139700" dir="2700000" algn="tl" rotWithShape="0">
              <a:srgbClr val="333333">
                <a:alpha val="65000"/>
              </a:srgbClr>
            </a:outerShdw>
          </a:effectLst>
        </p:spPr>
      </p:pic>
      <p:pic>
        <p:nvPicPr>
          <p:cNvPr id="30" name="그림 29">
            <a:extLst>
              <a:ext uri="{FF2B5EF4-FFF2-40B4-BE49-F238E27FC236}">
                <a16:creationId xmlns:a16="http://schemas.microsoft.com/office/drawing/2014/main" id="{A57722C6-08A2-4193-8C96-2E2FA54AE65F}"/>
              </a:ext>
            </a:extLst>
          </p:cNvPr>
          <p:cNvPicPr>
            <a:picLocks noChangeAspect="1"/>
          </p:cNvPicPr>
          <p:nvPr/>
        </p:nvPicPr>
        <p:blipFill>
          <a:blip r:embed="rId4"/>
          <a:stretch>
            <a:fillRect/>
          </a:stretch>
        </p:blipFill>
        <p:spPr>
          <a:xfrm>
            <a:off x="1699479" y="2976436"/>
            <a:ext cx="3467917" cy="892478"/>
          </a:xfrm>
          <a:prstGeom prst="rect">
            <a:avLst/>
          </a:prstGeom>
          <a:ln>
            <a:noFill/>
          </a:ln>
          <a:effectLst>
            <a:outerShdw blurRad="292100" dist="139700" dir="2700000" algn="tl" rotWithShape="0">
              <a:srgbClr val="333333">
                <a:alpha val="65000"/>
              </a:srgbClr>
            </a:outerShdw>
          </a:effectLst>
        </p:spPr>
      </p:pic>
      <p:pic>
        <p:nvPicPr>
          <p:cNvPr id="34" name="그림 33">
            <a:extLst>
              <a:ext uri="{FF2B5EF4-FFF2-40B4-BE49-F238E27FC236}">
                <a16:creationId xmlns:a16="http://schemas.microsoft.com/office/drawing/2014/main" id="{805DFC9B-4D86-417A-96CC-77F5E6756C8E}"/>
              </a:ext>
            </a:extLst>
          </p:cNvPr>
          <p:cNvPicPr>
            <a:picLocks noChangeAspect="1"/>
          </p:cNvPicPr>
          <p:nvPr/>
        </p:nvPicPr>
        <p:blipFill>
          <a:blip r:embed="rId4"/>
          <a:stretch>
            <a:fillRect/>
          </a:stretch>
        </p:blipFill>
        <p:spPr>
          <a:xfrm>
            <a:off x="1851879" y="3128836"/>
            <a:ext cx="3467917" cy="892478"/>
          </a:xfrm>
          <a:prstGeom prst="rect">
            <a:avLst/>
          </a:prstGeom>
          <a:ln>
            <a:noFill/>
          </a:ln>
          <a:effectLst>
            <a:outerShdw blurRad="292100" dist="139700" dir="2700000" algn="tl" rotWithShape="0">
              <a:srgbClr val="333333">
                <a:alpha val="65000"/>
              </a:srgbClr>
            </a:outerShdw>
          </a:effectLst>
        </p:spPr>
      </p:pic>
      <p:pic>
        <p:nvPicPr>
          <p:cNvPr id="35" name="그림 34">
            <a:extLst>
              <a:ext uri="{FF2B5EF4-FFF2-40B4-BE49-F238E27FC236}">
                <a16:creationId xmlns:a16="http://schemas.microsoft.com/office/drawing/2014/main" id="{62B1158E-3A4A-42D1-BA06-4489ECF68D0F}"/>
              </a:ext>
            </a:extLst>
          </p:cNvPr>
          <p:cNvPicPr>
            <a:picLocks noChangeAspect="1"/>
          </p:cNvPicPr>
          <p:nvPr/>
        </p:nvPicPr>
        <p:blipFill>
          <a:blip r:embed="rId4"/>
          <a:stretch>
            <a:fillRect/>
          </a:stretch>
        </p:blipFill>
        <p:spPr>
          <a:xfrm>
            <a:off x="2004279" y="3281236"/>
            <a:ext cx="3467917" cy="892478"/>
          </a:xfrm>
          <a:prstGeom prst="rect">
            <a:avLst/>
          </a:prstGeom>
          <a:ln>
            <a:noFill/>
          </a:ln>
          <a:effectLst>
            <a:outerShdw blurRad="292100" dist="139700" dir="2700000" algn="tl" rotWithShape="0">
              <a:srgbClr val="333333">
                <a:alpha val="65000"/>
              </a:srgbClr>
            </a:outerShdw>
          </a:effectLst>
        </p:spPr>
      </p:pic>
      <p:pic>
        <p:nvPicPr>
          <p:cNvPr id="36" name="그림 35">
            <a:extLst>
              <a:ext uri="{FF2B5EF4-FFF2-40B4-BE49-F238E27FC236}">
                <a16:creationId xmlns:a16="http://schemas.microsoft.com/office/drawing/2014/main" id="{0B810DEA-0EAB-4F90-8BDF-AB47FBAAB32F}"/>
              </a:ext>
            </a:extLst>
          </p:cNvPr>
          <p:cNvPicPr>
            <a:picLocks noChangeAspect="1"/>
          </p:cNvPicPr>
          <p:nvPr/>
        </p:nvPicPr>
        <p:blipFill>
          <a:blip r:embed="rId4"/>
          <a:stretch>
            <a:fillRect/>
          </a:stretch>
        </p:blipFill>
        <p:spPr>
          <a:xfrm>
            <a:off x="2156679" y="3433636"/>
            <a:ext cx="3467917" cy="892478"/>
          </a:xfrm>
          <a:prstGeom prst="rect">
            <a:avLst/>
          </a:prstGeom>
          <a:ln>
            <a:noFill/>
          </a:ln>
          <a:effectLst>
            <a:outerShdw blurRad="292100" dist="139700" dir="2700000" algn="tl" rotWithShape="0">
              <a:srgbClr val="333333">
                <a:alpha val="65000"/>
              </a:srgbClr>
            </a:outerShdw>
          </a:effectLst>
        </p:spPr>
      </p:pic>
      <p:pic>
        <p:nvPicPr>
          <p:cNvPr id="37" name="그림 36">
            <a:extLst>
              <a:ext uri="{FF2B5EF4-FFF2-40B4-BE49-F238E27FC236}">
                <a16:creationId xmlns:a16="http://schemas.microsoft.com/office/drawing/2014/main" id="{39ADCC41-0928-4AA2-B74F-9D062734684A}"/>
              </a:ext>
            </a:extLst>
          </p:cNvPr>
          <p:cNvPicPr>
            <a:picLocks noChangeAspect="1"/>
          </p:cNvPicPr>
          <p:nvPr/>
        </p:nvPicPr>
        <p:blipFill>
          <a:blip r:embed="rId4"/>
          <a:stretch>
            <a:fillRect/>
          </a:stretch>
        </p:blipFill>
        <p:spPr>
          <a:xfrm>
            <a:off x="2309079" y="3586036"/>
            <a:ext cx="3467917" cy="89247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60066833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C5969B"/>
        </a:solidFill>
        <a:effectLst/>
      </p:bgPr>
    </p:bg>
    <p:spTree>
      <p:nvGrpSpPr>
        <p:cNvPr id="1" name=""/>
        <p:cNvGrpSpPr/>
        <p:nvPr/>
      </p:nvGrpSpPr>
      <p:grpSpPr>
        <a:xfrm>
          <a:off x="0" y="0"/>
          <a:ext cx="0" cy="0"/>
          <a:chOff x="0" y="0"/>
          <a:chExt cx="0" cy="0"/>
        </a:xfrm>
      </p:grpSpPr>
      <p:sp>
        <p:nvSpPr>
          <p:cNvPr id="251" name="Shape 251"/>
          <p:cNvSpPr/>
          <p:nvPr/>
        </p:nvSpPr>
        <p:spPr>
          <a:xfrm>
            <a:off x="6560731" y="3560693"/>
            <a:ext cx="5369325" cy="8956585"/>
          </a:xfrm>
          <a:prstGeom prst="rect">
            <a:avLst/>
          </a:prstGeom>
          <a:solidFill>
            <a:srgbClr val="FFFFFF"/>
          </a:solidFill>
          <a:ln w="12700" cap="flat">
            <a:noFill/>
            <a:miter lim="400000"/>
          </a:ln>
          <a:effectLst>
            <a:outerShdw blurRad="838200" rotWithShape="0">
              <a:srgbClr val="000000">
                <a:alpha val="38346"/>
              </a:srgbClr>
            </a:outerShdw>
          </a:effectLst>
        </p:spPr>
        <p:txBody>
          <a:bodyPr wrap="square" lIns="71437" tIns="71437" rIns="71437" bIns="71437" numCol="1" anchor="ctr">
            <a:noAutofit/>
          </a:bodyPr>
          <a:lstStyle/>
          <a:p>
            <a:pPr>
              <a:defRPr sz="3200">
                <a:solidFill>
                  <a:srgbClr val="FFFFFF"/>
                </a:solidFill>
              </a:defRPr>
            </a:pPr>
            <a:endParaRPr>
              <a:latin typeface="+mn-ea"/>
            </a:endParaRPr>
          </a:p>
        </p:txBody>
      </p:sp>
      <p:sp>
        <p:nvSpPr>
          <p:cNvPr id="259" name="Shape 259"/>
          <p:cNvSpPr/>
          <p:nvPr/>
        </p:nvSpPr>
        <p:spPr>
          <a:xfrm>
            <a:off x="629275" y="3560693"/>
            <a:ext cx="5369325" cy="8956585"/>
          </a:xfrm>
          <a:prstGeom prst="rect">
            <a:avLst/>
          </a:prstGeom>
          <a:noFill/>
          <a:ln w="88900" cap="flat">
            <a:solidFill>
              <a:srgbClr val="FFFFFF"/>
            </a:solidFill>
            <a:prstDash val="solid"/>
            <a:miter lim="400000"/>
          </a:ln>
          <a:effectLst/>
        </p:spPr>
        <p:txBody>
          <a:bodyPr wrap="square" lIns="71437" tIns="71437" rIns="71437" bIns="71437" numCol="1" anchor="ctr">
            <a:noAutofit/>
          </a:bodyPr>
          <a:lstStyle/>
          <a:p>
            <a:pPr>
              <a:defRPr sz="3200">
                <a:solidFill>
                  <a:srgbClr val="FFFFFF"/>
                </a:solidFill>
              </a:defRPr>
            </a:pPr>
            <a:endParaRPr>
              <a:latin typeface="+mn-ea"/>
            </a:endParaRPr>
          </a:p>
        </p:txBody>
      </p:sp>
      <p:sp>
        <p:nvSpPr>
          <p:cNvPr id="260" name="Shape 260"/>
          <p:cNvSpPr/>
          <p:nvPr/>
        </p:nvSpPr>
        <p:spPr>
          <a:xfrm>
            <a:off x="1130720" y="4353732"/>
            <a:ext cx="4366431" cy="71645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71437" tIns="71437" rIns="71437" bIns="71437" numCol="1" anchor="ctr">
            <a:noAutofit/>
          </a:bodyPr>
          <a:lstStyle>
            <a:lvl1pPr>
              <a:defRPr sz="3600" b="1" cap="all">
                <a:latin typeface="Didot"/>
                <a:ea typeface="Didot"/>
                <a:cs typeface="Didot"/>
                <a:sym typeface="Didot"/>
              </a:defRPr>
            </a:lvl1pPr>
          </a:lstStyle>
          <a:p>
            <a:r>
              <a:rPr lang="en-US">
                <a:solidFill>
                  <a:schemeClr val="tx1"/>
                </a:solidFill>
                <a:latin typeface="+mn-ea"/>
                <a:ea typeface="+mn-ea"/>
              </a:rPr>
              <a:t>Word2vec</a:t>
            </a:r>
            <a:endParaRPr>
              <a:solidFill>
                <a:schemeClr val="tx1"/>
              </a:solidFill>
              <a:latin typeface="+mn-ea"/>
              <a:ea typeface="+mn-ea"/>
            </a:endParaRPr>
          </a:p>
        </p:txBody>
      </p:sp>
      <p:sp>
        <p:nvSpPr>
          <p:cNvPr id="261" name="Shape 261"/>
          <p:cNvSpPr/>
          <p:nvPr/>
        </p:nvSpPr>
        <p:spPr>
          <a:xfrm flipH="1" flipV="1">
            <a:off x="2013512" y="5418383"/>
            <a:ext cx="2735382" cy="1"/>
          </a:xfrm>
          <a:prstGeom prst="line">
            <a:avLst/>
          </a:prstGeom>
          <a:noFill/>
          <a:ln w="38100" cap="flat">
            <a:solidFill>
              <a:srgbClr val="FFFFFF"/>
            </a:solidFill>
            <a:prstDash val="solid"/>
            <a:miter lim="400000"/>
          </a:ln>
          <a:effectLst/>
        </p:spPr>
        <p:txBody>
          <a:bodyPr wrap="square" lIns="71437" tIns="71437" rIns="71437" bIns="71437" numCol="1" anchor="ctr">
            <a:noAutofit/>
          </a:bodyPr>
          <a:lstStyle/>
          <a:p>
            <a:pPr>
              <a:defRPr sz="3200"/>
            </a:pPr>
            <a:endParaRPr>
              <a:latin typeface="+mn-ea"/>
            </a:endParaRPr>
          </a:p>
        </p:txBody>
      </p:sp>
      <p:sp>
        <p:nvSpPr>
          <p:cNvPr id="262" name="Shape 262"/>
          <p:cNvSpPr/>
          <p:nvPr/>
        </p:nvSpPr>
        <p:spPr>
          <a:xfrm>
            <a:off x="1962435" y="5873632"/>
            <a:ext cx="2703003" cy="681828"/>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71437" tIns="71437" rIns="71437" bIns="71437" numCol="1" anchor="ctr">
            <a:noAutofit/>
          </a:bodyPr>
          <a:lstStyle>
            <a:lvl1pPr>
              <a:defRPr sz="3500" i="1" spc="245">
                <a:latin typeface="Didot"/>
                <a:ea typeface="Didot"/>
                <a:cs typeface="Didot"/>
                <a:sym typeface="Didot"/>
              </a:defRPr>
            </a:lvl1pPr>
          </a:lstStyle>
          <a:p>
            <a:r>
              <a:rPr lang="ko-KR" altLang="en-US">
                <a:latin typeface="+mn-ea"/>
                <a:ea typeface="+mn-ea"/>
              </a:rPr>
              <a:t>검색화면</a:t>
            </a:r>
            <a:endParaRPr>
              <a:latin typeface="+mn-ea"/>
              <a:ea typeface="+mn-ea"/>
            </a:endParaRPr>
          </a:p>
        </p:txBody>
      </p:sp>
      <p:sp>
        <p:nvSpPr>
          <p:cNvPr id="263" name="Shape 263"/>
          <p:cNvSpPr/>
          <p:nvPr/>
        </p:nvSpPr>
        <p:spPr>
          <a:xfrm>
            <a:off x="780345" y="7170005"/>
            <a:ext cx="5080786" cy="2624112"/>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71437" tIns="71437" rIns="71437" bIns="71437" numCol="1" anchor="t">
            <a:noAutofit/>
          </a:bodyPr>
          <a:lstStyle>
            <a:lvl1pPr>
              <a:lnSpc>
                <a:spcPct val="130000"/>
              </a:lnSpc>
              <a:defRPr sz="2500" spc="150">
                <a:latin typeface="Didot"/>
                <a:ea typeface="Didot"/>
                <a:cs typeface="Didot"/>
                <a:sym typeface="Didot"/>
              </a:defRPr>
            </a:lvl1pPr>
          </a:lstStyle>
          <a:p>
            <a:r>
              <a:rPr lang="ko-KR" altLang="en-US">
                <a:latin typeface="+mn-ea"/>
                <a:ea typeface="+mn-ea"/>
              </a:rPr>
              <a:t>해시태그 검색을 할 경우</a:t>
            </a:r>
            <a:r>
              <a:rPr lang="en-US" altLang="ko-KR">
                <a:latin typeface="+mn-ea"/>
                <a:ea typeface="+mn-ea"/>
              </a:rPr>
              <a:t> </a:t>
            </a:r>
            <a:r>
              <a:rPr lang="ko-KR" altLang="en-US">
                <a:latin typeface="+mn-ea"/>
                <a:ea typeface="+mn-ea"/>
              </a:rPr>
              <a:t>검색한 단어와 비슷한 다른 해시태그 추천한다</a:t>
            </a:r>
            <a:r>
              <a:rPr lang="en-US" altLang="ko-KR">
                <a:latin typeface="+mn-ea"/>
                <a:ea typeface="+mn-ea"/>
              </a:rPr>
              <a:t>.</a:t>
            </a:r>
            <a:endParaRPr>
              <a:latin typeface="+mn-ea"/>
              <a:ea typeface="+mn-ea"/>
            </a:endParaRPr>
          </a:p>
        </p:txBody>
      </p:sp>
      <p:sp>
        <p:nvSpPr>
          <p:cNvPr id="267" name="Shape 267"/>
          <p:cNvSpPr/>
          <p:nvPr/>
        </p:nvSpPr>
        <p:spPr>
          <a:xfrm>
            <a:off x="12492188" y="3560693"/>
            <a:ext cx="5369325" cy="8956585"/>
          </a:xfrm>
          <a:prstGeom prst="rect">
            <a:avLst/>
          </a:prstGeom>
          <a:noFill/>
          <a:ln w="88900" cap="flat">
            <a:solidFill>
              <a:srgbClr val="FFFFFF"/>
            </a:solidFill>
            <a:prstDash val="solid"/>
            <a:miter lim="400000"/>
          </a:ln>
          <a:effectLst/>
        </p:spPr>
        <p:txBody>
          <a:bodyPr wrap="square" lIns="71437" tIns="71437" rIns="71437" bIns="71437" numCol="1" anchor="ctr">
            <a:noAutofit/>
          </a:bodyPr>
          <a:lstStyle/>
          <a:p>
            <a:pPr>
              <a:defRPr sz="3200">
                <a:solidFill>
                  <a:srgbClr val="FFFFFF"/>
                </a:solidFill>
              </a:defRPr>
            </a:pPr>
            <a:endParaRPr>
              <a:latin typeface="+mn-ea"/>
            </a:endParaRPr>
          </a:p>
        </p:txBody>
      </p:sp>
      <p:sp>
        <p:nvSpPr>
          <p:cNvPr id="268" name="Shape 268"/>
          <p:cNvSpPr/>
          <p:nvPr/>
        </p:nvSpPr>
        <p:spPr>
          <a:xfrm>
            <a:off x="7065009" y="4353732"/>
            <a:ext cx="4366431" cy="71645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71437" tIns="71437" rIns="71437" bIns="71437" numCol="1" anchor="ctr">
            <a:noAutofit/>
          </a:bodyPr>
          <a:lstStyle>
            <a:lvl1pPr>
              <a:defRPr sz="3600" b="1" cap="all">
                <a:latin typeface="Didot"/>
                <a:ea typeface="Didot"/>
                <a:cs typeface="Didot"/>
                <a:sym typeface="Didot"/>
              </a:defRPr>
            </a:lvl1pPr>
          </a:lstStyle>
          <a:p>
            <a:r>
              <a:rPr lang="en-US">
                <a:solidFill>
                  <a:srgbClr val="C7A26C"/>
                </a:solidFill>
                <a:latin typeface="+mn-ea"/>
                <a:ea typeface="+mn-ea"/>
              </a:rPr>
              <a:t>doc2vec</a:t>
            </a:r>
            <a:endParaRPr>
              <a:solidFill>
                <a:srgbClr val="C7A26C"/>
              </a:solidFill>
              <a:latin typeface="+mn-ea"/>
              <a:ea typeface="+mn-ea"/>
            </a:endParaRPr>
          </a:p>
        </p:txBody>
      </p:sp>
      <p:sp>
        <p:nvSpPr>
          <p:cNvPr id="269" name="Shape 269"/>
          <p:cNvSpPr/>
          <p:nvPr/>
        </p:nvSpPr>
        <p:spPr>
          <a:xfrm flipH="1" flipV="1">
            <a:off x="7877702" y="5418383"/>
            <a:ext cx="2764898" cy="0"/>
          </a:xfrm>
          <a:prstGeom prst="line">
            <a:avLst/>
          </a:prstGeom>
          <a:noFill/>
          <a:ln w="38100" cap="flat">
            <a:solidFill>
              <a:srgbClr val="C7A26C">
                <a:alpha val="95000"/>
              </a:srgbClr>
            </a:solidFill>
            <a:prstDash val="solid"/>
            <a:miter lim="400000"/>
          </a:ln>
          <a:effectLst/>
        </p:spPr>
        <p:txBody>
          <a:bodyPr wrap="square" lIns="71437" tIns="71437" rIns="71437" bIns="71437" numCol="1" anchor="ctr">
            <a:noAutofit/>
          </a:bodyPr>
          <a:lstStyle/>
          <a:p>
            <a:pPr>
              <a:defRPr sz="3200"/>
            </a:pPr>
            <a:endParaRPr>
              <a:latin typeface="+mn-ea"/>
            </a:endParaRPr>
          </a:p>
        </p:txBody>
      </p:sp>
      <p:sp>
        <p:nvSpPr>
          <p:cNvPr id="270" name="Shape 270"/>
          <p:cNvSpPr/>
          <p:nvPr/>
        </p:nvSpPr>
        <p:spPr>
          <a:xfrm>
            <a:off x="6705000" y="5873632"/>
            <a:ext cx="5080786" cy="67171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71437" tIns="71437" rIns="71437" bIns="71437" numCol="1" anchor="ctr">
            <a:noAutofit/>
          </a:bodyPr>
          <a:lstStyle>
            <a:lvl1pPr>
              <a:defRPr sz="3500" i="1" spc="245">
                <a:latin typeface="Didot"/>
                <a:ea typeface="Didot"/>
                <a:cs typeface="Didot"/>
                <a:sym typeface="Didot"/>
              </a:defRPr>
            </a:lvl1pPr>
          </a:lstStyle>
          <a:p>
            <a:r>
              <a:rPr lang="ko-KR" altLang="en-US">
                <a:latin typeface="+mn-ea"/>
                <a:ea typeface="+mn-ea"/>
              </a:rPr>
              <a:t>음식점 추천 화면</a:t>
            </a:r>
            <a:endParaRPr>
              <a:latin typeface="+mn-ea"/>
              <a:ea typeface="+mn-ea"/>
            </a:endParaRPr>
          </a:p>
        </p:txBody>
      </p:sp>
      <p:sp>
        <p:nvSpPr>
          <p:cNvPr id="271" name="Shape 271"/>
          <p:cNvSpPr/>
          <p:nvPr/>
        </p:nvSpPr>
        <p:spPr>
          <a:xfrm>
            <a:off x="6705000" y="7209578"/>
            <a:ext cx="5080786" cy="2624112"/>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71437" tIns="71437" rIns="71437" bIns="71437" numCol="1" anchor="t">
            <a:noAutofit/>
          </a:bodyPr>
          <a:lstStyle>
            <a:lvl1pPr>
              <a:lnSpc>
                <a:spcPct val="130000"/>
              </a:lnSpc>
              <a:defRPr sz="2500" spc="150">
                <a:latin typeface="Didot"/>
                <a:ea typeface="Didot"/>
                <a:cs typeface="Didot"/>
                <a:sym typeface="Didot"/>
              </a:defRPr>
            </a:lvl1pPr>
          </a:lstStyle>
          <a:p>
            <a:r>
              <a:rPr lang="ko-KR" altLang="en-US">
                <a:latin typeface="+mn-ea"/>
                <a:ea typeface="+mn-ea"/>
              </a:rPr>
              <a:t>유저가 선택한 음식점과 비슷한 음식점을 추천해준다</a:t>
            </a:r>
            <a:r>
              <a:rPr lang="en-US" altLang="ko-KR">
                <a:latin typeface="+mn-ea"/>
                <a:ea typeface="+mn-ea"/>
              </a:rPr>
              <a:t>.</a:t>
            </a:r>
            <a:endParaRPr>
              <a:latin typeface="+mn-ea"/>
              <a:ea typeface="+mn-ea"/>
            </a:endParaRPr>
          </a:p>
        </p:txBody>
      </p:sp>
      <p:sp>
        <p:nvSpPr>
          <p:cNvPr id="275" name="Shape 275"/>
          <p:cNvSpPr/>
          <p:nvPr/>
        </p:nvSpPr>
        <p:spPr>
          <a:xfrm>
            <a:off x="-38922" y="4408"/>
            <a:ext cx="24461844" cy="2606226"/>
          </a:xfrm>
          <a:prstGeom prst="rect">
            <a:avLst/>
          </a:prstGeom>
          <a:solidFill>
            <a:srgbClr val="FFFFFF"/>
          </a:solidFill>
          <a:ln w="12700">
            <a:miter lim="400000"/>
          </a:ln>
        </p:spPr>
        <p:txBody>
          <a:bodyPr lIns="71437" tIns="71437" rIns="71437" bIns="71437" anchor="ctr"/>
          <a:lstStyle/>
          <a:p>
            <a:pPr>
              <a:defRPr sz="3200">
                <a:solidFill>
                  <a:srgbClr val="FFFFFF"/>
                </a:solidFill>
              </a:defRPr>
            </a:pPr>
            <a:endParaRPr lang="ko-KR" altLang="en-US">
              <a:latin typeface="+mn-ea"/>
            </a:endParaRPr>
          </a:p>
        </p:txBody>
      </p:sp>
      <p:sp>
        <p:nvSpPr>
          <p:cNvPr id="276" name="Shape 276"/>
          <p:cNvSpPr/>
          <p:nvPr/>
        </p:nvSpPr>
        <p:spPr>
          <a:xfrm>
            <a:off x="4394996" y="465945"/>
            <a:ext cx="15594013" cy="1683152"/>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lvl1pPr>
              <a:defRPr sz="10000" cap="all" spc="1400">
                <a:solidFill>
                  <a:srgbClr val="C7A26C"/>
                </a:solidFill>
                <a:latin typeface="Didot"/>
                <a:ea typeface="Didot"/>
                <a:cs typeface="Didot"/>
                <a:sym typeface="Didot"/>
              </a:defRPr>
            </a:lvl1pPr>
          </a:lstStyle>
          <a:p>
            <a:r>
              <a:rPr lang="en-US">
                <a:latin typeface="+mn-ea"/>
                <a:ea typeface="+mn-ea"/>
              </a:rPr>
              <a:t>Machine Learning</a:t>
            </a:r>
            <a:endParaRPr>
              <a:latin typeface="+mn-ea"/>
              <a:ea typeface="+mn-ea"/>
            </a:endParaRPr>
          </a:p>
        </p:txBody>
      </p:sp>
      <p:sp>
        <p:nvSpPr>
          <p:cNvPr id="29" name="직사각형 28">
            <a:extLst>
              <a:ext uri="{FF2B5EF4-FFF2-40B4-BE49-F238E27FC236}">
                <a16:creationId xmlns:a16="http://schemas.microsoft.com/office/drawing/2014/main" id="{003AB5AE-E70E-49C1-AF36-FF7C628A4598}"/>
              </a:ext>
            </a:extLst>
          </p:cNvPr>
          <p:cNvSpPr/>
          <p:nvPr/>
        </p:nvSpPr>
        <p:spPr>
          <a:xfrm>
            <a:off x="10642600" y="13202668"/>
            <a:ext cx="3114040" cy="390491"/>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1600" b="0" i="0" u="none" strike="noStrike" cap="none" spc="0" normalizeH="0" baseline="0">
              <a:ln>
                <a:noFill/>
              </a:ln>
              <a:solidFill>
                <a:srgbClr val="FFFFFF"/>
              </a:solidFill>
              <a:effectLst/>
              <a:uFillTx/>
              <a:latin typeface="+mn-lt"/>
              <a:ea typeface="+mn-ea"/>
              <a:cs typeface="+mn-cs"/>
              <a:sym typeface="Helvetica Light"/>
            </a:endParaRPr>
          </a:p>
        </p:txBody>
      </p:sp>
      <p:sp>
        <p:nvSpPr>
          <p:cNvPr id="30" name="TextBox 29">
            <a:extLst>
              <a:ext uri="{FF2B5EF4-FFF2-40B4-BE49-F238E27FC236}">
                <a16:creationId xmlns:a16="http://schemas.microsoft.com/office/drawing/2014/main" id="{6E74438A-63E9-4E24-9F32-BB38603D8971}"/>
              </a:ext>
            </a:extLst>
          </p:cNvPr>
          <p:cNvSpPr txBox="1"/>
          <p:nvPr/>
        </p:nvSpPr>
        <p:spPr>
          <a:xfrm>
            <a:off x="10575085" y="13181514"/>
            <a:ext cx="3202177"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altLang="ko-KR" sz="2400">
                <a:solidFill>
                  <a:srgbClr val="C5969B"/>
                </a:solidFill>
                <a:latin typeface="+mn-ea"/>
              </a:rPr>
              <a:t>3. </a:t>
            </a:r>
            <a:r>
              <a:rPr lang="ko-KR" altLang="en-US" sz="2400">
                <a:solidFill>
                  <a:srgbClr val="C5969B"/>
                </a:solidFill>
                <a:latin typeface="+mn-ea"/>
              </a:rPr>
              <a:t>모델링 과정</a:t>
            </a:r>
          </a:p>
        </p:txBody>
      </p:sp>
      <p:sp>
        <p:nvSpPr>
          <p:cNvPr id="35" name="Shape 252">
            <a:extLst>
              <a:ext uri="{FF2B5EF4-FFF2-40B4-BE49-F238E27FC236}">
                <a16:creationId xmlns:a16="http://schemas.microsoft.com/office/drawing/2014/main" id="{B577A86E-991E-4B75-83F0-ECD1EDD269C8}"/>
              </a:ext>
            </a:extLst>
          </p:cNvPr>
          <p:cNvSpPr/>
          <p:nvPr/>
        </p:nvSpPr>
        <p:spPr>
          <a:xfrm>
            <a:off x="13150673" y="4353732"/>
            <a:ext cx="4052353" cy="716444"/>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71437" tIns="71437" rIns="71437" bIns="71437" numCol="1" anchor="ctr">
            <a:noAutofit/>
          </a:bodyPr>
          <a:lstStyle>
            <a:lvl1pPr>
              <a:defRPr sz="3600" b="1" cap="all">
                <a:solidFill>
                  <a:srgbClr val="C7A26C"/>
                </a:solidFill>
                <a:latin typeface="Didot"/>
                <a:ea typeface="Didot"/>
                <a:cs typeface="Didot"/>
                <a:sym typeface="Didot"/>
              </a:defRPr>
            </a:lvl1pPr>
          </a:lstStyle>
          <a:p>
            <a:r>
              <a:rPr lang="en-US">
                <a:solidFill>
                  <a:schemeClr val="tx1"/>
                </a:solidFill>
                <a:latin typeface="+mn-ea"/>
                <a:ea typeface="+mn-ea"/>
              </a:rPr>
              <a:t>regression</a:t>
            </a:r>
            <a:endParaRPr>
              <a:solidFill>
                <a:schemeClr val="tx1"/>
              </a:solidFill>
              <a:latin typeface="+mn-ea"/>
              <a:ea typeface="+mn-ea"/>
            </a:endParaRPr>
          </a:p>
        </p:txBody>
      </p:sp>
      <p:sp>
        <p:nvSpPr>
          <p:cNvPr id="36" name="Shape 253">
            <a:extLst>
              <a:ext uri="{FF2B5EF4-FFF2-40B4-BE49-F238E27FC236}">
                <a16:creationId xmlns:a16="http://schemas.microsoft.com/office/drawing/2014/main" id="{D0BC33EC-B677-46D1-9D4C-27C816771C09}"/>
              </a:ext>
            </a:extLst>
          </p:cNvPr>
          <p:cNvSpPr/>
          <p:nvPr/>
        </p:nvSpPr>
        <p:spPr>
          <a:xfrm flipH="1" flipV="1">
            <a:off x="13809159" y="5418383"/>
            <a:ext cx="2735382" cy="1"/>
          </a:xfrm>
          <a:prstGeom prst="line">
            <a:avLst/>
          </a:prstGeom>
          <a:noFill/>
          <a:ln w="38100" cap="flat">
            <a:solidFill>
              <a:schemeClr val="bg1"/>
            </a:solidFill>
            <a:prstDash val="solid"/>
            <a:miter lim="400000"/>
          </a:ln>
          <a:effectLst/>
        </p:spPr>
        <p:txBody>
          <a:bodyPr wrap="square" lIns="71437" tIns="71437" rIns="71437" bIns="71437" numCol="1" anchor="ctr">
            <a:noAutofit/>
          </a:bodyPr>
          <a:lstStyle/>
          <a:p>
            <a:pPr>
              <a:defRPr sz="3200"/>
            </a:pPr>
            <a:endParaRPr lang="ko-KR" altLang="en-US">
              <a:solidFill>
                <a:schemeClr val="tx1"/>
              </a:solidFill>
              <a:latin typeface="+mn-ea"/>
            </a:endParaRPr>
          </a:p>
        </p:txBody>
      </p:sp>
      <p:sp>
        <p:nvSpPr>
          <p:cNvPr id="37" name="Shape 254">
            <a:extLst>
              <a:ext uri="{FF2B5EF4-FFF2-40B4-BE49-F238E27FC236}">
                <a16:creationId xmlns:a16="http://schemas.microsoft.com/office/drawing/2014/main" id="{49BA94E4-6F9F-4982-BAEF-FC4B3CC34673}"/>
              </a:ext>
            </a:extLst>
          </p:cNvPr>
          <p:cNvSpPr/>
          <p:nvPr/>
        </p:nvSpPr>
        <p:spPr>
          <a:xfrm>
            <a:off x="13348379" y="5873632"/>
            <a:ext cx="3368402" cy="681828"/>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71437" tIns="71437" rIns="71437" bIns="71437" numCol="1" anchor="ctr">
            <a:noAutofit/>
          </a:bodyPr>
          <a:lstStyle>
            <a:lvl1pPr>
              <a:defRPr sz="3500" i="1" spc="245">
                <a:latin typeface="Didot"/>
                <a:ea typeface="Didot"/>
                <a:cs typeface="Didot"/>
                <a:sym typeface="Didot"/>
              </a:defRPr>
            </a:lvl1pPr>
          </a:lstStyle>
          <a:p>
            <a:r>
              <a:rPr lang="ko-KR" altLang="en-US">
                <a:latin typeface="+mn-ea"/>
                <a:ea typeface="+mn-ea"/>
              </a:rPr>
              <a:t>시장분석화면</a:t>
            </a:r>
            <a:endParaRPr>
              <a:latin typeface="+mn-ea"/>
              <a:ea typeface="+mn-ea"/>
            </a:endParaRPr>
          </a:p>
        </p:txBody>
      </p:sp>
      <p:sp>
        <p:nvSpPr>
          <p:cNvPr id="38" name="Shape 255">
            <a:extLst>
              <a:ext uri="{FF2B5EF4-FFF2-40B4-BE49-F238E27FC236}">
                <a16:creationId xmlns:a16="http://schemas.microsoft.com/office/drawing/2014/main" id="{BFF57509-AEC6-4866-BEDD-D67DFD0CCDF7}"/>
              </a:ext>
            </a:extLst>
          </p:cNvPr>
          <p:cNvSpPr/>
          <p:nvPr/>
        </p:nvSpPr>
        <p:spPr>
          <a:xfrm>
            <a:off x="12636457" y="7170005"/>
            <a:ext cx="5080786" cy="1776733"/>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71437" tIns="71437" rIns="71437" bIns="71437" numCol="1" anchor="t">
            <a:noAutofit/>
          </a:bodyPr>
          <a:lstStyle>
            <a:lvl1pPr>
              <a:lnSpc>
                <a:spcPct val="130000"/>
              </a:lnSpc>
              <a:defRPr sz="2500" spc="150">
                <a:latin typeface="Didot"/>
                <a:ea typeface="Didot"/>
                <a:cs typeface="Didot"/>
                <a:sym typeface="Didot"/>
              </a:defRPr>
            </a:lvl1pPr>
          </a:lstStyle>
          <a:p>
            <a:r>
              <a:rPr lang="ko-KR" altLang="en-US">
                <a:latin typeface="+mn-ea"/>
                <a:ea typeface="+mn-ea"/>
              </a:rPr>
              <a:t>지도에서 지역을 선택하고 유동인구 그래프를 확인하면 </a:t>
            </a:r>
            <a:r>
              <a:rPr lang="en-US" altLang="ko-KR">
                <a:latin typeface="+mn-ea"/>
                <a:ea typeface="+mn-ea"/>
              </a:rPr>
              <a:t>2</a:t>
            </a:r>
            <a:r>
              <a:rPr lang="ko-KR" altLang="en-US">
                <a:latin typeface="+mn-ea"/>
                <a:ea typeface="+mn-ea"/>
              </a:rPr>
              <a:t>주 단위로 다음달 유동 인구수를 예측한다</a:t>
            </a:r>
            <a:r>
              <a:rPr lang="en-US" altLang="ko-KR">
                <a:latin typeface="+mn-ea"/>
                <a:ea typeface="+mn-ea"/>
              </a:rPr>
              <a:t>.</a:t>
            </a:r>
            <a:endParaRPr>
              <a:latin typeface="+mn-ea"/>
              <a:ea typeface="+mn-ea"/>
            </a:endParaRPr>
          </a:p>
        </p:txBody>
      </p:sp>
      <p:sp>
        <p:nvSpPr>
          <p:cNvPr id="60" name="Shape 251">
            <a:extLst>
              <a:ext uri="{FF2B5EF4-FFF2-40B4-BE49-F238E27FC236}">
                <a16:creationId xmlns:a16="http://schemas.microsoft.com/office/drawing/2014/main" id="{78AEEFD7-7348-4D6E-AD61-711F82A5C2C4}"/>
              </a:ext>
            </a:extLst>
          </p:cNvPr>
          <p:cNvSpPr/>
          <p:nvPr/>
        </p:nvSpPr>
        <p:spPr>
          <a:xfrm>
            <a:off x="18385400" y="3560693"/>
            <a:ext cx="5369325" cy="8956585"/>
          </a:xfrm>
          <a:prstGeom prst="rect">
            <a:avLst/>
          </a:prstGeom>
          <a:solidFill>
            <a:srgbClr val="FFFFFF"/>
          </a:solidFill>
          <a:ln w="12700" cap="flat">
            <a:noFill/>
            <a:miter lim="400000"/>
          </a:ln>
          <a:effectLst>
            <a:outerShdw blurRad="838200" rotWithShape="0">
              <a:srgbClr val="000000">
                <a:alpha val="38346"/>
              </a:srgbClr>
            </a:outerShdw>
          </a:effectLst>
        </p:spPr>
        <p:txBody>
          <a:bodyPr wrap="square" lIns="71437" tIns="71437" rIns="71437" bIns="71437" numCol="1" anchor="ctr">
            <a:noAutofit/>
          </a:bodyPr>
          <a:lstStyle/>
          <a:p>
            <a:pPr>
              <a:defRPr sz="3200">
                <a:solidFill>
                  <a:srgbClr val="FFFFFF"/>
                </a:solidFill>
              </a:defRPr>
            </a:pPr>
            <a:endParaRPr>
              <a:latin typeface="+mn-ea"/>
            </a:endParaRPr>
          </a:p>
        </p:txBody>
      </p:sp>
      <p:sp>
        <p:nvSpPr>
          <p:cNvPr id="61" name="Shape 268">
            <a:extLst>
              <a:ext uri="{FF2B5EF4-FFF2-40B4-BE49-F238E27FC236}">
                <a16:creationId xmlns:a16="http://schemas.microsoft.com/office/drawing/2014/main" id="{D0879595-AE2E-4AE8-A70C-148D29504F36}"/>
              </a:ext>
            </a:extLst>
          </p:cNvPr>
          <p:cNvSpPr/>
          <p:nvPr/>
        </p:nvSpPr>
        <p:spPr>
          <a:xfrm>
            <a:off x="18886846" y="4353732"/>
            <a:ext cx="4366431" cy="71645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71437" tIns="71437" rIns="71437" bIns="71437" numCol="1" anchor="ctr">
            <a:noAutofit/>
          </a:bodyPr>
          <a:lstStyle>
            <a:lvl1pPr>
              <a:defRPr sz="3600" b="1" cap="all">
                <a:latin typeface="Didot"/>
                <a:ea typeface="Didot"/>
                <a:cs typeface="Didot"/>
                <a:sym typeface="Didot"/>
              </a:defRPr>
            </a:lvl1pPr>
          </a:lstStyle>
          <a:p>
            <a:r>
              <a:rPr lang="en-US">
                <a:solidFill>
                  <a:srgbClr val="C7A26C"/>
                </a:solidFill>
                <a:latin typeface="+mn-ea"/>
                <a:ea typeface="+mn-ea"/>
              </a:rPr>
              <a:t>Collaborative</a:t>
            </a:r>
          </a:p>
          <a:p>
            <a:r>
              <a:rPr lang="en-US">
                <a:solidFill>
                  <a:srgbClr val="C7A26C"/>
                </a:solidFill>
                <a:latin typeface="+mn-ea"/>
                <a:ea typeface="+mn-ea"/>
              </a:rPr>
              <a:t>filtering</a:t>
            </a:r>
            <a:endParaRPr>
              <a:solidFill>
                <a:srgbClr val="C7A26C"/>
              </a:solidFill>
              <a:latin typeface="+mn-ea"/>
              <a:ea typeface="+mn-ea"/>
            </a:endParaRPr>
          </a:p>
        </p:txBody>
      </p:sp>
      <p:sp>
        <p:nvSpPr>
          <p:cNvPr id="62" name="Shape 269">
            <a:extLst>
              <a:ext uri="{FF2B5EF4-FFF2-40B4-BE49-F238E27FC236}">
                <a16:creationId xmlns:a16="http://schemas.microsoft.com/office/drawing/2014/main" id="{CC3CFB77-F4B4-4FF7-A3C3-130ADB6A4070}"/>
              </a:ext>
            </a:extLst>
          </p:cNvPr>
          <p:cNvSpPr/>
          <p:nvPr/>
        </p:nvSpPr>
        <p:spPr>
          <a:xfrm flipH="1" flipV="1">
            <a:off x="19702371" y="5391117"/>
            <a:ext cx="2735382" cy="1"/>
          </a:xfrm>
          <a:prstGeom prst="line">
            <a:avLst/>
          </a:prstGeom>
          <a:noFill/>
          <a:ln w="38100" cap="flat">
            <a:solidFill>
              <a:srgbClr val="C7A26C">
                <a:alpha val="95000"/>
              </a:srgbClr>
            </a:solidFill>
            <a:prstDash val="solid"/>
            <a:miter lim="400000"/>
          </a:ln>
          <a:effectLst/>
        </p:spPr>
        <p:txBody>
          <a:bodyPr wrap="square" lIns="71437" tIns="71437" rIns="71437" bIns="71437" numCol="1" anchor="ctr">
            <a:noAutofit/>
          </a:bodyPr>
          <a:lstStyle/>
          <a:p>
            <a:pPr>
              <a:defRPr sz="3200"/>
            </a:pPr>
            <a:endParaRPr>
              <a:latin typeface="+mn-ea"/>
            </a:endParaRPr>
          </a:p>
        </p:txBody>
      </p:sp>
      <p:sp>
        <p:nvSpPr>
          <p:cNvPr id="63" name="Shape 271">
            <a:extLst>
              <a:ext uri="{FF2B5EF4-FFF2-40B4-BE49-F238E27FC236}">
                <a16:creationId xmlns:a16="http://schemas.microsoft.com/office/drawing/2014/main" id="{C375F31D-9B30-4618-A094-63E7CDAD71C5}"/>
              </a:ext>
            </a:extLst>
          </p:cNvPr>
          <p:cNvSpPr/>
          <p:nvPr/>
        </p:nvSpPr>
        <p:spPr>
          <a:xfrm>
            <a:off x="18529879" y="7170005"/>
            <a:ext cx="5080786" cy="2624112"/>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71437" tIns="71437" rIns="71437" bIns="71437" numCol="1" anchor="t">
            <a:noAutofit/>
          </a:bodyPr>
          <a:lstStyle>
            <a:lvl1pPr>
              <a:lnSpc>
                <a:spcPct val="130000"/>
              </a:lnSpc>
              <a:defRPr sz="2500" spc="150">
                <a:latin typeface="Didot"/>
                <a:ea typeface="Didot"/>
                <a:cs typeface="Didot"/>
                <a:sym typeface="Didot"/>
              </a:defRPr>
            </a:lvl1pPr>
          </a:lstStyle>
          <a:p>
            <a:r>
              <a:rPr lang="ko-KR" altLang="en-US">
                <a:latin typeface="+mn-ea"/>
                <a:ea typeface="+mn-ea"/>
              </a:rPr>
              <a:t>유저의 취향에 맞는 음식 추천 및 유저가 선택한 음식과 유사한 음식을 추가로 추천해준다</a:t>
            </a:r>
            <a:r>
              <a:rPr lang="en-US" altLang="ko-KR">
                <a:latin typeface="+mn-ea"/>
                <a:ea typeface="+mn-ea"/>
              </a:rPr>
              <a:t>.</a:t>
            </a:r>
            <a:endParaRPr>
              <a:latin typeface="+mn-ea"/>
              <a:ea typeface="+mn-ea"/>
            </a:endParaRPr>
          </a:p>
        </p:txBody>
      </p:sp>
      <p:sp>
        <p:nvSpPr>
          <p:cNvPr id="43" name="Shape 270">
            <a:extLst>
              <a:ext uri="{FF2B5EF4-FFF2-40B4-BE49-F238E27FC236}">
                <a16:creationId xmlns:a16="http://schemas.microsoft.com/office/drawing/2014/main" id="{D4D65E12-FE41-4886-B63F-DB4F2F47549A}"/>
              </a:ext>
            </a:extLst>
          </p:cNvPr>
          <p:cNvSpPr/>
          <p:nvPr/>
        </p:nvSpPr>
        <p:spPr>
          <a:xfrm>
            <a:off x="18529668" y="5884091"/>
            <a:ext cx="5080786" cy="67171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71437" tIns="71437" rIns="71437" bIns="71437" numCol="1" anchor="ctr">
            <a:noAutofit/>
          </a:bodyPr>
          <a:lstStyle>
            <a:lvl1pPr>
              <a:defRPr sz="3500" i="1" spc="245">
                <a:latin typeface="Didot"/>
                <a:ea typeface="Didot"/>
                <a:cs typeface="Didot"/>
                <a:sym typeface="Didot"/>
              </a:defRPr>
            </a:lvl1pPr>
          </a:lstStyle>
          <a:p>
            <a:r>
              <a:rPr lang="ko-KR" altLang="en-US">
                <a:latin typeface="+mn-ea"/>
                <a:ea typeface="+mn-ea"/>
              </a:rPr>
              <a:t>음식 추천 화면</a:t>
            </a:r>
            <a:endParaRPr>
              <a:latin typeface="+mn-ea"/>
              <a:ea typeface="+mn-ea"/>
            </a:endParaRPr>
          </a:p>
        </p:txBody>
      </p:sp>
    </p:spTree>
  </p:cSld>
  <p:clrMapOvr>
    <a:masterClrMapping/>
  </p:clrMapOvr>
  <p:transition spd="slow">
    <p:push dir="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Shape 57"/>
          <p:cNvSpPr/>
          <p:nvPr/>
        </p:nvSpPr>
        <p:spPr>
          <a:xfrm>
            <a:off x="-1131138" y="-80679"/>
            <a:ext cx="10101955" cy="13877358"/>
          </a:xfrm>
          <a:prstGeom prst="rect">
            <a:avLst/>
          </a:prstGeom>
          <a:solidFill>
            <a:srgbClr val="C496A2"/>
          </a:solidFill>
          <a:ln w="12700">
            <a:miter lim="400000"/>
          </a:ln>
          <a:effectLst>
            <a:outerShdw blurRad="177800" dist="25400" dir="1120549" rotWithShape="0">
              <a:srgbClr val="000000">
                <a:alpha val="18422"/>
              </a:srgbClr>
            </a:outerShdw>
          </a:effectLst>
        </p:spPr>
        <p:txBody>
          <a:bodyPr lIns="71437" tIns="71437" rIns="71437" bIns="71437" anchor="ctr"/>
          <a:lstStyle/>
          <a:p>
            <a:pPr>
              <a:defRPr sz="3200">
                <a:solidFill>
                  <a:srgbClr val="FFFFFF"/>
                </a:solidFill>
              </a:defRPr>
            </a:pPr>
            <a:endParaRPr/>
          </a:p>
        </p:txBody>
      </p:sp>
      <p:sp>
        <p:nvSpPr>
          <p:cNvPr id="58" name="Shape 58"/>
          <p:cNvSpPr/>
          <p:nvPr/>
        </p:nvSpPr>
        <p:spPr>
          <a:xfrm>
            <a:off x="5697234" y="3145671"/>
            <a:ext cx="2688635" cy="792481"/>
          </a:xfrm>
          <a:prstGeom prst="rect">
            <a:avLst/>
          </a:prstGeom>
          <a:ln w="12700">
            <a:miter lim="400000"/>
          </a:ln>
          <a:extLst>
            <a:ext uri="{C572A759-6A51-4108-AA02-DFA0A04FC94B}">
              <ma14:wrappingTextBoxFlag xmlns="" xmlns:ma14="http://schemas.microsoft.com/office/mac/drawingml/2011/main" val="1"/>
            </a:ext>
          </a:extLst>
        </p:spPr>
        <p:txBody>
          <a:bodyPr tIns="91439" bIns="91439" anchor="ctr">
            <a:spAutoFit/>
          </a:bodyPr>
          <a:lstStyle>
            <a:lvl1pPr algn="r" defTabSz="1828707">
              <a:defRPr sz="4000">
                <a:solidFill>
                  <a:srgbClr val="FFFFFF"/>
                </a:solidFill>
                <a:latin typeface="Bodoni SvtyTwo ITC TT-Bold"/>
                <a:ea typeface="Bodoni SvtyTwo ITC TT-Bold"/>
                <a:cs typeface="Bodoni SvtyTwo ITC TT-Bold"/>
                <a:sym typeface="Bodoni SvtyTwo ITC TT-Bold"/>
              </a:defRPr>
            </a:lvl1pPr>
          </a:lstStyle>
          <a:p>
            <a:r>
              <a:rPr b="1">
                <a:latin typeface="배달의민족 주아" panose="02020603020101020101" pitchFamily="18" charset="-127"/>
                <a:ea typeface="배달의민족 주아" panose="02020603020101020101" pitchFamily="18" charset="-127"/>
              </a:rPr>
              <a:t>01</a:t>
            </a:r>
          </a:p>
        </p:txBody>
      </p:sp>
      <p:sp>
        <p:nvSpPr>
          <p:cNvPr id="59" name="Shape 59"/>
          <p:cNvSpPr/>
          <p:nvPr/>
        </p:nvSpPr>
        <p:spPr>
          <a:xfrm>
            <a:off x="5697234" y="4093125"/>
            <a:ext cx="2688635" cy="792481"/>
          </a:xfrm>
          <a:prstGeom prst="rect">
            <a:avLst/>
          </a:prstGeom>
          <a:ln w="12700">
            <a:miter lim="400000"/>
          </a:ln>
          <a:extLst>
            <a:ext uri="{C572A759-6A51-4108-AA02-DFA0A04FC94B}">
              <ma14:wrappingTextBoxFlag xmlns="" xmlns:ma14="http://schemas.microsoft.com/office/mac/drawingml/2011/main" val="1"/>
            </a:ext>
          </a:extLst>
        </p:spPr>
        <p:txBody>
          <a:bodyPr tIns="91439" bIns="91439" anchor="ctr">
            <a:spAutoFit/>
          </a:bodyPr>
          <a:lstStyle>
            <a:lvl1pPr algn="r" defTabSz="1828707">
              <a:defRPr sz="4000">
                <a:solidFill>
                  <a:srgbClr val="FFFFFF"/>
                </a:solidFill>
                <a:latin typeface="Bodoni SvtyTwo ITC TT-Bold"/>
                <a:ea typeface="Bodoni SvtyTwo ITC TT-Bold"/>
                <a:cs typeface="Bodoni SvtyTwo ITC TT-Bold"/>
                <a:sym typeface="Bodoni SvtyTwo ITC TT-Bold"/>
              </a:defRPr>
            </a:lvl1pPr>
          </a:lstStyle>
          <a:p>
            <a:r>
              <a:rPr b="1">
                <a:latin typeface="배달의민족 주아" panose="02020603020101020101" pitchFamily="18" charset="-127"/>
                <a:ea typeface="배달의민족 주아" panose="02020603020101020101" pitchFamily="18" charset="-127"/>
              </a:rPr>
              <a:t>02</a:t>
            </a:r>
          </a:p>
        </p:txBody>
      </p:sp>
      <p:sp>
        <p:nvSpPr>
          <p:cNvPr id="60" name="Shape 60"/>
          <p:cNvSpPr/>
          <p:nvPr/>
        </p:nvSpPr>
        <p:spPr>
          <a:xfrm>
            <a:off x="5697234" y="5040579"/>
            <a:ext cx="2688635" cy="792481"/>
          </a:xfrm>
          <a:prstGeom prst="rect">
            <a:avLst/>
          </a:prstGeom>
          <a:ln w="12700">
            <a:miter lim="400000"/>
          </a:ln>
          <a:extLst>
            <a:ext uri="{C572A759-6A51-4108-AA02-DFA0A04FC94B}">
              <ma14:wrappingTextBoxFlag xmlns="" xmlns:ma14="http://schemas.microsoft.com/office/mac/drawingml/2011/main" val="1"/>
            </a:ext>
          </a:extLst>
        </p:spPr>
        <p:txBody>
          <a:bodyPr tIns="91439" bIns="91439" anchor="ctr">
            <a:spAutoFit/>
          </a:bodyPr>
          <a:lstStyle>
            <a:lvl1pPr algn="r" defTabSz="1828707">
              <a:defRPr sz="4000">
                <a:solidFill>
                  <a:srgbClr val="FFFFFF"/>
                </a:solidFill>
                <a:latin typeface="Bodoni SvtyTwo ITC TT-Bold"/>
                <a:ea typeface="Bodoni SvtyTwo ITC TT-Bold"/>
                <a:cs typeface="Bodoni SvtyTwo ITC TT-Bold"/>
                <a:sym typeface="Bodoni SvtyTwo ITC TT-Bold"/>
              </a:defRPr>
            </a:lvl1pPr>
          </a:lstStyle>
          <a:p>
            <a:r>
              <a:rPr b="1">
                <a:latin typeface="배달의민족 주아" panose="02020603020101020101" pitchFamily="18" charset="-127"/>
                <a:ea typeface="배달의민족 주아" panose="02020603020101020101" pitchFamily="18" charset="-127"/>
              </a:rPr>
              <a:t>03</a:t>
            </a:r>
          </a:p>
        </p:txBody>
      </p:sp>
      <p:sp>
        <p:nvSpPr>
          <p:cNvPr id="61" name="Shape 61"/>
          <p:cNvSpPr/>
          <p:nvPr/>
        </p:nvSpPr>
        <p:spPr>
          <a:xfrm>
            <a:off x="5697234" y="5988033"/>
            <a:ext cx="2688635" cy="792481"/>
          </a:xfrm>
          <a:prstGeom prst="rect">
            <a:avLst/>
          </a:prstGeom>
          <a:ln w="12700">
            <a:miter lim="400000"/>
          </a:ln>
          <a:extLst>
            <a:ext uri="{C572A759-6A51-4108-AA02-DFA0A04FC94B}">
              <ma14:wrappingTextBoxFlag xmlns="" xmlns:ma14="http://schemas.microsoft.com/office/mac/drawingml/2011/main" val="1"/>
            </a:ext>
          </a:extLst>
        </p:spPr>
        <p:txBody>
          <a:bodyPr tIns="91439" bIns="91439" anchor="ctr">
            <a:spAutoFit/>
          </a:bodyPr>
          <a:lstStyle>
            <a:lvl1pPr algn="r" defTabSz="1828707">
              <a:defRPr sz="4000">
                <a:solidFill>
                  <a:srgbClr val="FFFFFF"/>
                </a:solidFill>
                <a:latin typeface="Bodoni SvtyTwo ITC TT-Bold"/>
                <a:ea typeface="Bodoni SvtyTwo ITC TT-Bold"/>
                <a:cs typeface="Bodoni SvtyTwo ITC TT-Bold"/>
                <a:sym typeface="Bodoni SvtyTwo ITC TT-Bold"/>
              </a:defRPr>
            </a:lvl1pPr>
          </a:lstStyle>
          <a:p>
            <a:r>
              <a:rPr b="1">
                <a:latin typeface="배달의민족 주아" panose="02020603020101020101" pitchFamily="18" charset="-127"/>
                <a:ea typeface="배달의민족 주아" panose="02020603020101020101" pitchFamily="18" charset="-127"/>
              </a:rPr>
              <a:t>04</a:t>
            </a:r>
          </a:p>
        </p:txBody>
      </p:sp>
      <p:sp>
        <p:nvSpPr>
          <p:cNvPr id="62" name="Shape 62"/>
          <p:cNvSpPr/>
          <p:nvPr/>
        </p:nvSpPr>
        <p:spPr>
          <a:xfrm>
            <a:off x="5697234" y="6935486"/>
            <a:ext cx="2688635" cy="792481"/>
          </a:xfrm>
          <a:prstGeom prst="rect">
            <a:avLst/>
          </a:prstGeom>
          <a:ln w="12700">
            <a:miter lim="400000"/>
          </a:ln>
          <a:extLst>
            <a:ext uri="{C572A759-6A51-4108-AA02-DFA0A04FC94B}">
              <ma14:wrappingTextBoxFlag xmlns="" xmlns:ma14="http://schemas.microsoft.com/office/mac/drawingml/2011/main" val="1"/>
            </a:ext>
          </a:extLst>
        </p:spPr>
        <p:txBody>
          <a:bodyPr tIns="91439" bIns="91439" anchor="ctr">
            <a:spAutoFit/>
          </a:bodyPr>
          <a:lstStyle>
            <a:lvl1pPr algn="r" defTabSz="1828707">
              <a:defRPr sz="4000">
                <a:solidFill>
                  <a:srgbClr val="FFFFFF"/>
                </a:solidFill>
                <a:latin typeface="Bodoni SvtyTwo ITC TT-Bold"/>
                <a:ea typeface="Bodoni SvtyTwo ITC TT-Bold"/>
                <a:cs typeface="Bodoni SvtyTwo ITC TT-Bold"/>
                <a:sym typeface="Bodoni SvtyTwo ITC TT-Bold"/>
              </a:defRPr>
            </a:lvl1pPr>
          </a:lstStyle>
          <a:p>
            <a:r>
              <a:rPr b="1">
                <a:latin typeface="배달의민족 주아" panose="02020603020101020101" pitchFamily="18" charset="-127"/>
                <a:ea typeface="배달의민족 주아" panose="02020603020101020101" pitchFamily="18" charset="-127"/>
              </a:rPr>
              <a:t>05</a:t>
            </a:r>
          </a:p>
        </p:txBody>
      </p:sp>
      <p:sp>
        <p:nvSpPr>
          <p:cNvPr id="63" name="Shape 63"/>
          <p:cNvSpPr/>
          <p:nvPr/>
        </p:nvSpPr>
        <p:spPr>
          <a:xfrm>
            <a:off x="5697234" y="7882940"/>
            <a:ext cx="2688635" cy="792481"/>
          </a:xfrm>
          <a:prstGeom prst="rect">
            <a:avLst/>
          </a:prstGeom>
          <a:ln w="12700">
            <a:miter lim="400000"/>
          </a:ln>
          <a:extLst>
            <a:ext uri="{C572A759-6A51-4108-AA02-DFA0A04FC94B}">
              <ma14:wrappingTextBoxFlag xmlns="" xmlns:ma14="http://schemas.microsoft.com/office/mac/drawingml/2011/main" val="1"/>
            </a:ext>
          </a:extLst>
        </p:spPr>
        <p:txBody>
          <a:bodyPr tIns="91439" bIns="91439" anchor="ctr">
            <a:spAutoFit/>
          </a:bodyPr>
          <a:lstStyle>
            <a:lvl1pPr algn="r" defTabSz="1828707">
              <a:defRPr sz="4000">
                <a:solidFill>
                  <a:srgbClr val="FFFFFF"/>
                </a:solidFill>
                <a:latin typeface="Bodoni SvtyTwo ITC TT-Bold"/>
                <a:ea typeface="Bodoni SvtyTwo ITC TT-Bold"/>
                <a:cs typeface="Bodoni SvtyTwo ITC TT-Bold"/>
                <a:sym typeface="Bodoni SvtyTwo ITC TT-Bold"/>
              </a:defRPr>
            </a:lvl1pPr>
          </a:lstStyle>
          <a:p>
            <a:r>
              <a:rPr b="1">
                <a:latin typeface="배달의민족 주아" panose="02020603020101020101" pitchFamily="18" charset="-127"/>
                <a:ea typeface="배달의민족 주아" panose="02020603020101020101" pitchFamily="18" charset="-127"/>
              </a:rPr>
              <a:t>06</a:t>
            </a:r>
          </a:p>
        </p:txBody>
      </p:sp>
      <p:grpSp>
        <p:nvGrpSpPr>
          <p:cNvPr id="73" name="Group 73"/>
          <p:cNvGrpSpPr/>
          <p:nvPr/>
        </p:nvGrpSpPr>
        <p:grpSpPr>
          <a:xfrm>
            <a:off x="7028541" y="4010639"/>
            <a:ext cx="12385380" cy="4745601"/>
            <a:chOff x="-1" y="-1"/>
            <a:chExt cx="12385378" cy="4745601"/>
          </a:xfrm>
        </p:grpSpPr>
        <p:sp>
          <p:nvSpPr>
            <p:cNvPr id="66" name="Shape 66"/>
            <p:cNvSpPr/>
            <p:nvPr/>
          </p:nvSpPr>
          <p:spPr>
            <a:xfrm>
              <a:off x="-1" y="-1"/>
              <a:ext cx="12385378" cy="1"/>
            </a:xfrm>
            <a:prstGeom prst="line">
              <a:avLst/>
            </a:prstGeom>
            <a:noFill/>
            <a:ln w="38100" cap="flat">
              <a:solidFill>
                <a:srgbClr val="A6A6A6">
                  <a:alpha val="36000"/>
                </a:srgbClr>
              </a:solidFill>
              <a:prstDash val="sysDot"/>
              <a:round/>
            </a:ln>
            <a:effectLst/>
          </p:spPr>
          <p:txBody>
            <a:bodyPr wrap="square" lIns="91439" tIns="91439" rIns="91439" bIns="91439" numCol="1" anchor="t">
              <a:noAutofit/>
            </a:bodyPr>
            <a:lstStyle/>
            <a:p>
              <a:pPr algn="l" defTabSz="1828707">
                <a:defRPr sz="3600">
                  <a:latin typeface="Calibri"/>
                  <a:ea typeface="Calibri"/>
                  <a:cs typeface="Calibri"/>
                  <a:sym typeface="Calibri"/>
                </a:defRPr>
              </a:pPr>
              <a:endParaRPr>
                <a:latin typeface="배달의민족 주아" panose="02020603020101020101" pitchFamily="18" charset="-127"/>
                <a:ea typeface="배달의민족 주아" panose="02020603020101020101" pitchFamily="18" charset="-127"/>
              </a:endParaRPr>
            </a:p>
          </p:txBody>
        </p:sp>
        <p:sp>
          <p:nvSpPr>
            <p:cNvPr id="67" name="Shape 67"/>
            <p:cNvSpPr/>
            <p:nvPr/>
          </p:nvSpPr>
          <p:spPr>
            <a:xfrm>
              <a:off x="-1" y="949119"/>
              <a:ext cx="12385378" cy="1"/>
            </a:xfrm>
            <a:prstGeom prst="line">
              <a:avLst/>
            </a:prstGeom>
            <a:noFill/>
            <a:ln w="38100" cap="flat">
              <a:solidFill>
                <a:srgbClr val="A6A6A6">
                  <a:alpha val="36000"/>
                </a:srgbClr>
              </a:solidFill>
              <a:prstDash val="sysDot"/>
              <a:round/>
            </a:ln>
            <a:effectLst/>
          </p:spPr>
          <p:txBody>
            <a:bodyPr wrap="square" lIns="91439" tIns="91439" rIns="91439" bIns="91439" numCol="1" anchor="t">
              <a:noAutofit/>
            </a:bodyPr>
            <a:lstStyle/>
            <a:p>
              <a:pPr algn="l" defTabSz="1828707">
                <a:defRPr sz="3600">
                  <a:latin typeface="Calibri"/>
                  <a:ea typeface="Calibri"/>
                  <a:cs typeface="Calibri"/>
                  <a:sym typeface="Calibri"/>
                </a:defRPr>
              </a:pPr>
              <a:endParaRPr>
                <a:latin typeface="배달의민족 주아" panose="02020603020101020101" pitchFamily="18" charset="-127"/>
                <a:ea typeface="배달의민족 주아" panose="02020603020101020101" pitchFamily="18" charset="-127"/>
              </a:endParaRPr>
            </a:p>
          </p:txBody>
        </p:sp>
        <p:sp>
          <p:nvSpPr>
            <p:cNvPr id="68" name="Shape 68"/>
            <p:cNvSpPr/>
            <p:nvPr/>
          </p:nvSpPr>
          <p:spPr>
            <a:xfrm>
              <a:off x="-1" y="1898239"/>
              <a:ext cx="12385378" cy="1"/>
            </a:xfrm>
            <a:prstGeom prst="line">
              <a:avLst/>
            </a:prstGeom>
            <a:noFill/>
            <a:ln w="38100" cap="flat">
              <a:solidFill>
                <a:srgbClr val="A6A6A6">
                  <a:alpha val="36000"/>
                </a:srgbClr>
              </a:solidFill>
              <a:prstDash val="sysDot"/>
              <a:round/>
            </a:ln>
            <a:effectLst/>
          </p:spPr>
          <p:txBody>
            <a:bodyPr wrap="square" lIns="91439" tIns="91439" rIns="91439" bIns="91439" numCol="1" anchor="t">
              <a:noAutofit/>
            </a:bodyPr>
            <a:lstStyle/>
            <a:p>
              <a:pPr algn="l" defTabSz="1828707">
                <a:defRPr sz="3600">
                  <a:latin typeface="Calibri"/>
                  <a:ea typeface="Calibri"/>
                  <a:cs typeface="Calibri"/>
                  <a:sym typeface="Calibri"/>
                </a:defRPr>
              </a:pPr>
              <a:endParaRPr>
                <a:latin typeface="배달의민족 주아" panose="02020603020101020101" pitchFamily="18" charset="-127"/>
                <a:ea typeface="배달의민족 주아" panose="02020603020101020101" pitchFamily="18" charset="-127"/>
              </a:endParaRPr>
            </a:p>
          </p:txBody>
        </p:sp>
        <p:sp>
          <p:nvSpPr>
            <p:cNvPr id="69" name="Shape 69"/>
            <p:cNvSpPr/>
            <p:nvPr/>
          </p:nvSpPr>
          <p:spPr>
            <a:xfrm>
              <a:off x="-1" y="2847359"/>
              <a:ext cx="12385378" cy="1"/>
            </a:xfrm>
            <a:prstGeom prst="line">
              <a:avLst/>
            </a:prstGeom>
            <a:noFill/>
            <a:ln w="38100" cap="flat">
              <a:solidFill>
                <a:srgbClr val="A6A6A6">
                  <a:alpha val="36000"/>
                </a:srgbClr>
              </a:solidFill>
              <a:prstDash val="sysDot"/>
              <a:round/>
            </a:ln>
            <a:effectLst/>
          </p:spPr>
          <p:txBody>
            <a:bodyPr wrap="square" lIns="91439" tIns="91439" rIns="91439" bIns="91439" numCol="1" anchor="t">
              <a:noAutofit/>
            </a:bodyPr>
            <a:lstStyle/>
            <a:p>
              <a:pPr algn="l" defTabSz="1828707">
                <a:defRPr sz="3600">
                  <a:latin typeface="Calibri"/>
                  <a:ea typeface="Calibri"/>
                  <a:cs typeface="Calibri"/>
                  <a:sym typeface="Calibri"/>
                </a:defRPr>
              </a:pPr>
              <a:endParaRPr>
                <a:latin typeface="배달의민족 주아" panose="02020603020101020101" pitchFamily="18" charset="-127"/>
                <a:ea typeface="배달의민족 주아" panose="02020603020101020101" pitchFamily="18" charset="-127"/>
              </a:endParaRPr>
            </a:p>
          </p:txBody>
        </p:sp>
        <p:sp>
          <p:nvSpPr>
            <p:cNvPr id="70" name="Shape 70"/>
            <p:cNvSpPr/>
            <p:nvPr/>
          </p:nvSpPr>
          <p:spPr>
            <a:xfrm>
              <a:off x="-1" y="3796479"/>
              <a:ext cx="12385378" cy="1"/>
            </a:xfrm>
            <a:prstGeom prst="line">
              <a:avLst/>
            </a:prstGeom>
            <a:noFill/>
            <a:ln w="38100" cap="flat">
              <a:solidFill>
                <a:srgbClr val="A6A6A6">
                  <a:alpha val="36000"/>
                </a:srgbClr>
              </a:solidFill>
              <a:prstDash val="sysDot"/>
              <a:round/>
            </a:ln>
            <a:effectLst/>
          </p:spPr>
          <p:txBody>
            <a:bodyPr wrap="square" lIns="91439" tIns="91439" rIns="91439" bIns="91439" numCol="1" anchor="t">
              <a:noAutofit/>
            </a:bodyPr>
            <a:lstStyle/>
            <a:p>
              <a:pPr algn="l" defTabSz="1828707">
                <a:defRPr sz="3600">
                  <a:latin typeface="Calibri"/>
                  <a:ea typeface="Calibri"/>
                  <a:cs typeface="Calibri"/>
                  <a:sym typeface="Calibri"/>
                </a:defRPr>
              </a:pPr>
              <a:endParaRPr>
                <a:latin typeface="배달의민족 주아" panose="02020603020101020101" pitchFamily="18" charset="-127"/>
                <a:ea typeface="배달의민족 주아" panose="02020603020101020101" pitchFamily="18" charset="-127"/>
              </a:endParaRPr>
            </a:p>
          </p:txBody>
        </p:sp>
        <p:sp>
          <p:nvSpPr>
            <p:cNvPr id="71" name="Shape 71"/>
            <p:cNvSpPr/>
            <p:nvPr/>
          </p:nvSpPr>
          <p:spPr>
            <a:xfrm>
              <a:off x="-1" y="4745599"/>
              <a:ext cx="12385378" cy="1"/>
            </a:xfrm>
            <a:prstGeom prst="line">
              <a:avLst/>
            </a:prstGeom>
            <a:noFill/>
            <a:ln w="38100" cap="flat">
              <a:solidFill>
                <a:srgbClr val="A6A6A6">
                  <a:alpha val="36000"/>
                </a:srgbClr>
              </a:solidFill>
              <a:prstDash val="sysDot"/>
              <a:round/>
            </a:ln>
            <a:effectLst/>
          </p:spPr>
          <p:txBody>
            <a:bodyPr wrap="square" lIns="91439" tIns="91439" rIns="91439" bIns="91439" numCol="1" anchor="t">
              <a:noAutofit/>
            </a:bodyPr>
            <a:lstStyle/>
            <a:p>
              <a:pPr algn="l" defTabSz="1828707">
                <a:defRPr sz="3600">
                  <a:latin typeface="Calibri"/>
                  <a:ea typeface="Calibri"/>
                  <a:cs typeface="Calibri"/>
                  <a:sym typeface="Calibri"/>
                </a:defRPr>
              </a:pPr>
              <a:endParaRPr>
                <a:latin typeface="배달의민족 주아" panose="02020603020101020101" pitchFamily="18" charset="-127"/>
                <a:ea typeface="배달의민족 주아" panose="02020603020101020101" pitchFamily="18" charset="-127"/>
              </a:endParaRPr>
            </a:p>
          </p:txBody>
        </p:sp>
      </p:grpSp>
      <p:sp>
        <p:nvSpPr>
          <p:cNvPr id="74" name="Shape 74"/>
          <p:cNvSpPr/>
          <p:nvPr/>
        </p:nvSpPr>
        <p:spPr>
          <a:xfrm>
            <a:off x="9730327" y="3233936"/>
            <a:ext cx="13825537" cy="6096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lvl1pPr algn="l" defTabSz="1828707">
              <a:defRPr sz="4000">
                <a:solidFill>
                  <a:srgbClr val="C597A2"/>
                </a:solidFill>
                <a:latin typeface="Bodoni SvtyTwo ITC TT-Book"/>
                <a:ea typeface="Bodoni SvtyTwo ITC TT-Book"/>
                <a:cs typeface="Bodoni SvtyTwo ITC TT-Book"/>
                <a:sym typeface="Bodoni SvtyTwo ITC TT-Book"/>
              </a:defRPr>
            </a:lvl1pPr>
          </a:lstStyle>
          <a:p>
            <a:r>
              <a:rPr lang="ko-KR" altLang="en-US">
                <a:latin typeface="배달의민족 주아" panose="02020603020101020101" pitchFamily="18" charset="-127"/>
                <a:ea typeface="배달의민족 주아" panose="02020603020101020101" pitchFamily="18" charset="-127"/>
              </a:rPr>
              <a:t>프로젝트 동기</a:t>
            </a:r>
            <a:endParaRPr>
              <a:latin typeface="배달의민족 주아" panose="02020603020101020101" pitchFamily="18" charset="-127"/>
              <a:ea typeface="배달의민족 주아" panose="02020603020101020101" pitchFamily="18" charset="-127"/>
            </a:endParaRPr>
          </a:p>
        </p:txBody>
      </p:sp>
      <p:sp>
        <p:nvSpPr>
          <p:cNvPr id="75" name="Shape 75"/>
          <p:cNvSpPr/>
          <p:nvPr/>
        </p:nvSpPr>
        <p:spPr>
          <a:xfrm>
            <a:off x="9730327" y="4176726"/>
            <a:ext cx="13825537" cy="6096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lvl1pPr algn="l" defTabSz="1828707">
              <a:defRPr sz="4000">
                <a:solidFill>
                  <a:srgbClr val="C597A2"/>
                </a:solidFill>
                <a:latin typeface="Bodoni SvtyTwo ITC TT-Book"/>
                <a:ea typeface="Bodoni SvtyTwo ITC TT-Book"/>
                <a:cs typeface="Bodoni SvtyTwo ITC TT-Book"/>
                <a:sym typeface="Bodoni SvtyTwo ITC TT-Book"/>
              </a:defRPr>
            </a:lvl1pPr>
          </a:lstStyle>
          <a:p>
            <a:r>
              <a:rPr lang="ko-KR" altLang="en-US">
                <a:latin typeface="배달의민족 주아" panose="02020603020101020101" pitchFamily="18" charset="-127"/>
                <a:ea typeface="배달의민족 주아" panose="02020603020101020101" pitchFamily="18" charset="-127"/>
              </a:rPr>
              <a:t>데이터 수집 및 </a:t>
            </a:r>
            <a:r>
              <a:rPr lang="ko-KR" altLang="en-US" err="1">
                <a:latin typeface="배달의민족 주아" panose="02020603020101020101" pitchFamily="18" charset="-127"/>
                <a:ea typeface="배달의민족 주아" panose="02020603020101020101" pitchFamily="18" charset="-127"/>
              </a:rPr>
              <a:t>전처리</a:t>
            </a:r>
            <a:endParaRPr>
              <a:latin typeface="배달의민족 주아" panose="02020603020101020101" pitchFamily="18" charset="-127"/>
              <a:ea typeface="배달의민족 주아" panose="02020603020101020101" pitchFamily="18" charset="-127"/>
            </a:endParaRPr>
          </a:p>
        </p:txBody>
      </p:sp>
      <p:sp>
        <p:nvSpPr>
          <p:cNvPr id="76" name="Shape 76"/>
          <p:cNvSpPr/>
          <p:nvPr/>
        </p:nvSpPr>
        <p:spPr>
          <a:xfrm>
            <a:off x="9730327" y="5116540"/>
            <a:ext cx="13825537" cy="615553"/>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lvl1pPr algn="l" defTabSz="1828707">
              <a:defRPr sz="4000">
                <a:solidFill>
                  <a:srgbClr val="C597A2"/>
                </a:solidFill>
                <a:latin typeface="Bodoni SvtyTwo ITC TT-Book"/>
                <a:ea typeface="Bodoni SvtyTwo ITC TT-Book"/>
                <a:cs typeface="Bodoni SvtyTwo ITC TT-Book"/>
                <a:sym typeface="Bodoni SvtyTwo ITC TT-Book"/>
              </a:defRPr>
            </a:lvl1pPr>
          </a:lstStyle>
          <a:p>
            <a:r>
              <a:rPr lang="ko-KR" altLang="en-US">
                <a:latin typeface="배달의민족 주아" panose="02020603020101020101" pitchFamily="18" charset="-127"/>
                <a:ea typeface="배달의민족 주아" panose="02020603020101020101" pitchFamily="18" charset="-127"/>
              </a:rPr>
              <a:t>모델링 과정</a:t>
            </a:r>
            <a:endParaRPr>
              <a:latin typeface="배달의민족 주아" panose="02020603020101020101" pitchFamily="18" charset="-127"/>
              <a:ea typeface="배달의민족 주아" panose="02020603020101020101" pitchFamily="18" charset="-127"/>
            </a:endParaRPr>
          </a:p>
        </p:txBody>
      </p:sp>
      <p:sp>
        <p:nvSpPr>
          <p:cNvPr id="77" name="Shape 77"/>
          <p:cNvSpPr/>
          <p:nvPr/>
        </p:nvSpPr>
        <p:spPr>
          <a:xfrm>
            <a:off x="9730327" y="6067750"/>
            <a:ext cx="13825537" cy="6096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lvl1pPr algn="l" defTabSz="1828707">
              <a:defRPr sz="4000">
                <a:solidFill>
                  <a:srgbClr val="C597A2"/>
                </a:solidFill>
                <a:latin typeface="Bodoni SvtyTwo ITC TT-Book"/>
                <a:ea typeface="Bodoni SvtyTwo ITC TT-Book"/>
                <a:cs typeface="Bodoni SvtyTwo ITC TT-Book"/>
                <a:sym typeface="Bodoni SvtyTwo ITC TT-Book"/>
              </a:defRPr>
            </a:lvl1pPr>
          </a:lstStyle>
          <a:p>
            <a:r>
              <a:rPr lang="ko-KR" altLang="en-US">
                <a:latin typeface="배달의민족 주아" panose="02020603020101020101" pitchFamily="18" charset="-127"/>
                <a:ea typeface="배달의민족 주아" panose="02020603020101020101" pitchFamily="18" charset="-127"/>
              </a:rPr>
              <a:t>시스템 기능 소개 </a:t>
            </a:r>
            <a:r>
              <a:rPr lang="en-US" altLang="ko-KR">
                <a:latin typeface="배달의민족 주아" panose="02020603020101020101" pitchFamily="18" charset="-127"/>
                <a:ea typeface="배달의민족 주아" panose="02020603020101020101" pitchFamily="18" charset="-127"/>
              </a:rPr>
              <a:t>&amp; </a:t>
            </a:r>
            <a:r>
              <a:rPr lang="ko-KR" altLang="en-US">
                <a:latin typeface="배달의민족 주아" panose="02020603020101020101" pitchFamily="18" charset="-127"/>
                <a:ea typeface="배달의민족 주아" panose="02020603020101020101" pitchFamily="18" charset="-127"/>
              </a:rPr>
              <a:t>피드백</a:t>
            </a:r>
            <a:endParaRPr>
              <a:latin typeface="배달의민족 주아" panose="02020603020101020101" pitchFamily="18" charset="-127"/>
              <a:ea typeface="배달의민족 주아" panose="02020603020101020101" pitchFamily="18" charset="-127"/>
            </a:endParaRPr>
          </a:p>
        </p:txBody>
      </p:sp>
      <p:sp>
        <p:nvSpPr>
          <p:cNvPr id="78" name="Shape 78"/>
          <p:cNvSpPr/>
          <p:nvPr/>
        </p:nvSpPr>
        <p:spPr>
          <a:xfrm>
            <a:off x="9730327" y="7021419"/>
            <a:ext cx="13825537" cy="6096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lvl1pPr algn="l" defTabSz="1828707">
              <a:defRPr sz="4000">
                <a:solidFill>
                  <a:srgbClr val="C597A2"/>
                </a:solidFill>
                <a:latin typeface="Bodoni SvtyTwo ITC TT-Book"/>
                <a:ea typeface="Bodoni SvtyTwo ITC TT-Book"/>
                <a:cs typeface="Bodoni SvtyTwo ITC TT-Book"/>
                <a:sym typeface="Bodoni SvtyTwo ITC TT-Book"/>
              </a:defRPr>
            </a:lvl1pPr>
          </a:lstStyle>
          <a:p>
            <a:r>
              <a:rPr lang="ko-KR" altLang="en-US">
                <a:latin typeface="배달의민족 주아" panose="02020603020101020101" pitchFamily="18" charset="-127"/>
                <a:ea typeface="배달의민족 주아" panose="02020603020101020101" pitchFamily="18" charset="-127"/>
              </a:rPr>
              <a:t>유저 스터디</a:t>
            </a:r>
            <a:endParaRPr>
              <a:latin typeface="배달의민족 주아" panose="02020603020101020101" pitchFamily="18" charset="-127"/>
              <a:ea typeface="배달의민족 주아" panose="02020603020101020101" pitchFamily="18" charset="-127"/>
            </a:endParaRPr>
          </a:p>
        </p:txBody>
      </p:sp>
      <p:sp>
        <p:nvSpPr>
          <p:cNvPr id="79" name="Shape 79"/>
          <p:cNvSpPr/>
          <p:nvPr/>
        </p:nvSpPr>
        <p:spPr>
          <a:xfrm>
            <a:off x="9730327" y="7975089"/>
            <a:ext cx="13825537" cy="6096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lvl1pPr algn="l" defTabSz="1828707">
              <a:defRPr sz="4000">
                <a:solidFill>
                  <a:srgbClr val="C597A2"/>
                </a:solidFill>
                <a:latin typeface="Bodoni SvtyTwo ITC TT-Book"/>
                <a:ea typeface="Bodoni SvtyTwo ITC TT-Book"/>
                <a:cs typeface="Bodoni SvtyTwo ITC TT-Book"/>
                <a:sym typeface="Bodoni SvtyTwo ITC TT-Book"/>
              </a:defRPr>
            </a:lvl1pPr>
          </a:lstStyle>
          <a:p>
            <a:r>
              <a:rPr lang="en-US" altLang="ko-KR" err="1">
                <a:latin typeface="배달의민족 주아" panose="02020603020101020101" pitchFamily="18" charset="-127"/>
                <a:ea typeface="배달의민족 주아" panose="02020603020101020101" pitchFamily="18" charset="-127"/>
              </a:rPr>
              <a:t>QnA</a:t>
            </a:r>
            <a:endParaRPr lang="en-US" altLang="ko-KR">
              <a:latin typeface="배달의민족 주아" panose="02020603020101020101" pitchFamily="18" charset="-127"/>
              <a:ea typeface="배달의민족 주아" panose="02020603020101020101" pitchFamily="18" charset="-127"/>
            </a:endParaRPr>
          </a:p>
        </p:txBody>
      </p:sp>
      <p:sp>
        <p:nvSpPr>
          <p:cNvPr id="82" name="Shape 82"/>
          <p:cNvSpPr/>
          <p:nvPr/>
        </p:nvSpPr>
        <p:spPr>
          <a:xfrm>
            <a:off x="-1826216" y="790776"/>
            <a:ext cx="7061227" cy="13070885"/>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p>
            <a:pPr algn="l">
              <a:lnSpc>
                <a:spcPct val="80000"/>
              </a:lnSpc>
              <a:defRPr sz="30000" b="1" spc="-300">
                <a:solidFill>
                  <a:srgbClr val="FFFFFF">
                    <a:alpha val="40000"/>
                  </a:srgbClr>
                </a:solidFill>
                <a:latin typeface="Didot"/>
                <a:ea typeface="Didot"/>
                <a:cs typeface="Didot"/>
                <a:sym typeface="Didot"/>
              </a:defRPr>
            </a:pPr>
            <a:r>
              <a:rPr sz="35000"/>
              <a:t>AG</a:t>
            </a:r>
          </a:p>
          <a:p>
            <a:pPr algn="l">
              <a:lnSpc>
                <a:spcPct val="80000"/>
              </a:lnSpc>
              <a:defRPr sz="30000" b="1" spc="-300">
                <a:solidFill>
                  <a:srgbClr val="FFFFFF">
                    <a:alpha val="40000"/>
                  </a:srgbClr>
                </a:solidFill>
                <a:latin typeface="Didot"/>
                <a:ea typeface="Didot"/>
                <a:cs typeface="Didot"/>
                <a:sym typeface="Didot"/>
              </a:defRPr>
            </a:pPr>
            <a:r>
              <a:rPr sz="35000"/>
              <a:t>EN</a:t>
            </a:r>
          </a:p>
          <a:p>
            <a:pPr algn="l">
              <a:lnSpc>
                <a:spcPct val="80000"/>
              </a:lnSpc>
              <a:defRPr sz="30000" b="1" spc="-300">
                <a:solidFill>
                  <a:srgbClr val="FFFFFF">
                    <a:alpha val="40000"/>
                  </a:srgbClr>
                </a:solidFill>
                <a:latin typeface="Didot"/>
                <a:ea typeface="Didot"/>
                <a:cs typeface="Didot"/>
                <a:sym typeface="Didot"/>
              </a:defRPr>
            </a:pPr>
            <a:r>
              <a:rPr sz="35000"/>
              <a:t>DA</a:t>
            </a:r>
          </a:p>
        </p:txBody>
      </p:sp>
    </p:spTree>
  </p:cSld>
  <p:clrMapOvr>
    <a:masterClrMapping/>
  </p:clrMapOvr>
  <mc:AlternateContent xmlns:mc="http://schemas.openxmlformats.org/markup-compatibility/2006">
    <mc:Choice xmlns:p14="http://schemas.microsoft.com/office/powerpoint/2010/main" Requires="p14">
      <p:transition spd="slow" p14:dur="2000">
        <p14:prism isContent="1"/>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6F9F8"/>
        </a:solidFill>
        <a:effectLst/>
      </p:bgPr>
    </p:bg>
    <p:spTree>
      <p:nvGrpSpPr>
        <p:cNvPr id="1" name=""/>
        <p:cNvGrpSpPr/>
        <p:nvPr/>
      </p:nvGrpSpPr>
      <p:grpSpPr>
        <a:xfrm>
          <a:off x="0" y="0"/>
          <a:ext cx="0" cy="0"/>
          <a:chOff x="0" y="0"/>
          <a:chExt cx="0" cy="0"/>
        </a:xfrm>
      </p:grpSpPr>
      <p:sp>
        <p:nvSpPr>
          <p:cNvPr id="135" name="Shape 135"/>
          <p:cNvSpPr/>
          <p:nvPr/>
        </p:nvSpPr>
        <p:spPr>
          <a:xfrm>
            <a:off x="6728249" y="136928"/>
            <a:ext cx="7303473" cy="1821652"/>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b">
            <a:spAutoFit/>
          </a:bodyPr>
          <a:lstStyle>
            <a:lvl1pPr>
              <a:defRPr sz="10900" spc="108">
                <a:solidFill>
                  <a:srgbClr val="000000">
                    <a:alpha val="22000"/>
                  </a:srgbClr>
                </a:solidFill>
                <a:latin typeface="Notera Personal Use Only"/>
                <a:ea typeface="Notera Personal Use Only"/>
                <a:cs typeface="Notera Personal Use Only"/>
                <a:sym typeface="Notera Personal Use Only"/>
              </a:defRPr>
            </a:lvl1pPr>
          </a:lstStyle>
          <a:p>
            <a:r>
              <a:rPr lang="en-US">
                <a:latin typeface="+mj-ea"/>
                <a:ea typeface="+mj-ea"/>
              </a:rPr>
              <a:t>Word2Vec</a:t>
            </a:r>
            <a:endParaRPr>
              <a:latin typeface="+mj-ea"/>
              <a:ea typeface="+mj-ea"/>
            </a:endParaRPr>
          </a:p>
        </p:txBody>
      </p:sp>
      <p:sp>
        <p:nvSpPr>
          <p:cNvPr id="136" name="Shape 136"/>
          <p:cNvSpPr/>
          <p:nvPr/>
        </p:nvSpPr>
        <p:spPr>
          <a:xfrm>
            <a:off x="11323789" y="1614033"/>
            <a:ext cx="3175548" cy="1990929"/>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b">
            <a:spAutoFit/>
          </a:bodyPr>
          <a:lstStyle>
            <a:lvl1pPr>
              <a:defRPr sz="12000" spc="1800">
                <a:solidFill>
                  <a:srgbClr val="E2B9BE"/>
                </a:solidFill>
                <a:latin typeface="Didot"/>
                <a:ea typeface="Didot"/>
                <a:cs typeface="Didot"/>
                <a:sym typeface="Didot"/>
              </a:defRPr>
            </a:lvl1pPr>
          </a:lstStyle>
          <a:p>
            <a:r>
              <a:rPr lang="ko-KR" altLang="en-US">
                <a:latin typeface="+mj-ea"/>
                <a:ea typeface="+mj-ea"/>
              </a:rPr>
              <a:t>소개</a:t>
            </a:r>
            <a:endParaRPr>
              <a:latin typeface="+mj-ea"/>
              <a:ea typeface="+mj-ea"/>
            </a:endParaRPr>
          </a:p>
        </p:txBody>
      </p:sp>
      <p:sp>
        <p:nvSpPr>
          <p:cNvPr id="137" name="Shape 137"/>
          <p:cNvSpPr/>
          <p:nvPr/>
        </p:nvSpPr>
        <p:spPr>
          <a:xfrm>
            <a:off x="2812978" y="3965559"/>
            <a:ext cx="16154840" cy="8627300"/>
          </a:xfrm>
          <a:prstGeom prst="rect">
            <a:avLst/>
          </a:prstGeom>
          <a:solidFill>
            <a:srgbClr val="FFFFFF"/>
          </a:solidFill>
          <a:ln w="12700">
            <a:miter lim="400000"/>
          </a:ln>
          <a:effectLst>
            <a:outerShdw blurRad="228600" dist="143624" dir="2859315" rotWithShape="0">
              <a:srgbClr val="000000">
                <a:alpha val="28665"/>
              </a:srgbClr>
            </a:outerShdw>
          </a:effectLst>
        </p:spPr>
        <p:txBody>
          <a:bodyPr lIns="71437" tIns="71437" rIns="71437" bIns="71437" anchor="ctr"/>
          <a:lstStyle/>
          <a:p>
            <a:pPr>
              <a:defRPr sz="3200">
                <a:solidFill>
                  <a:srgbClr val="FFFFFF"/>
                </a:solidFill>
              </a:defRPr>
            </a:pPr>
            <a:endParaRPr>
              <a:latin typeface="+mj-ea"/>
              <a:ea typeface="+mj-ea"/>
            </a:endParaRPr>
          </a:p>
        </p:txBody>
      </p:sp>
      <p:sp>
        <p:nvSpPr>
          <p:cNvPr id="139" name="Shape 139"/>
          <p:cNvSpPr/>
          <p:nvPr/>
        </p:nvSpPr>
        <p:spPr>
          <a:xfrm>
            <a:off x="17027902" y="10530305"/>
            <a:ext cx="3993080" cy="91371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71437" tIns="71437" rIns="71437" bIns="71437" numCol="1" anchor="b">
            <a:spAutoFit/>
          </a:bodyPr>
          <a:lstStyle/>
          <a:p>
            <a:pPr lvl="1" algn="r">
              <a:defRPr spc="200">
                <a:latin typeface="Oswald Regular"/>
                <a:ea typeface="Oswald Regular"/>
                <a:cs typeface="Oswald Regular"/>
                <a:sym typeface="Oswald Regular"/>
              </a:defRPr>
            </a:pPr>
            <a:r>
              <a:rPr lang="en-US">
                <a:latin typeface="+mj-ea"/>
                <a:ea typeface="+mj-ea"/>
              </a:rPr>
              <a:t>Skip-Gram</a:t>
            </a:r>
            <a:endParaRPr>
              <a:latin typeface="+mj-ea"/>
              <a:ea typeface="+mj-ea"/>
            </a:endParaRPr>
          </a:p>
        </p:txBody>
      </p:sp>
      <p:sp>
        <p:nvSpPr>
          <p:cNvPr id="140" name="Shape 140"/>
          <p:cNvSpPr/>
          <p:nvPr/>
        </p:nvSpPr>
        <p:spPr>
          <a:xfrm>
            <a:off x="16031116" y="11432253"/>
            <a:ext cx="5873403" cy="744434"/>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71437" tIns="71437" rIns="71437" bIns="71437" numCol="1" anchor="t">
            <a:spAutoFit/>
          </a:bodyPr>
          <a:lstStyle>
            <a:lvl1pPr algn="r">
              <a:defRPr sz="3900">
                <a:solidFill>
                  <a:srgbClr val="53585F"/>
                </a:solidFill>
              </a:defRPr>
            </a:lvl1pPr>
          </a:lstStyle>
          <a:p>
            <a:r>
              <a:rPr lang="ko-KR" altLang="en-US">
                <a:latin typeface="+mj-ea"/>
                <a:ea typeface="+mj-ea"/>
              </a:rPr>
              <a:t>중심 단어에서 주변 단어 예측</a:t>
            </a:r>
            <a:endParaRPr>
              <a:latin typeface="+mj-ea"/>
              <a:ea typeface="+mj-ea"/>
            </a:endParaRPr>
          </a:p>
        </p:txBody>
      </p:sp>
      <p:sp>
        <p:nvSpPr>
          <p:cNvPr id="143" name="Shape 143"/>
          <p:cNvSpPr/>
          <p:nvPr/>
        </p:nvSpPr>
        <p:spPr>
          <a:xfrm>
            <a:off x="8944230" y="4316808"/>
            <a:ext cx="1974899" cy="45916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71437" tIns="71437" rIns="71437" bIns="71437" numCol="1" anchor="b">
            <a:spAutoFit/>
          </a:bodyPr>
          <a:lstStyle>
            <a:lvl1pPr algn="r">
              <a:defRPr sz="28900">
                <a:solidFill>
                  <a:srgbClr val="E2B9BE">
                    <a:alpha val="39000"/>
                  </a:srgbClr>
                </a:solidFill>
                <a:latin typeface="Abril Fatface"/>
                <a:ea typeface="Abril Fatface"/>
                <a:cs typeface="Abril Fatface"/>
                <a:sym typeface="Abril Fatface"/>
              </a:defRPr>
            </a:lvl1pPr>
          </a:lstStyle>
          <a:p>
            <a:r>
              <a:rPr>
                <a:latin typeface="+mj-ea"/>
                <a:ea typeface="+mj-ea"/>
              </a:rPr>
              <a:t>‘‘</a:t>
            </a:r>
          </a:p>
        </p:txBody>
      </p:sp>
      <p:sp>
        <p:nvSpPr>
          <p:cNvPr id="13" name="직사각형 12">
            <a:extLst>
              <a:ext uri="{FF2B5EF4-FFF2-40B4-BE49-F238E27FC236}">
                <a16:creationId xmlns:a16="http://schemas.microsoft.com/office/drawing/2014/main" id="{5B4A360A-33A1-44DD-9E1C-4B2AC2F837F1}"/>
              </a:ext>
            </a:extLst>
          </p:cNvPr>
          <p:cNvSpPr/>
          <p:nvPr/>
        </p:nvSpPr>
        <p:spPr>
          <a:xfrm>
            <a:off x="10642600" y="13202668"/>
            <a:ext cx="3114040" cy="390491"/>
          </a:xfrm>
          <a:prstGeom prst="rect">
            <a:avLst/>
          </a:prstGeom>
          <a:solidFill>
            <a:srgbClr val="C597A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1600" b="0" i="0" u="none" strike="noStrike" cap="none" spc="0" normalizeH="0" baseline="0">
              <a:ln>
                <a:noFill/>
              </a:ln>
              <a:solidFill>
                <a:srgbClr val="FFFFFF"/>
              </a:solidFill>
              <a:effectLst/>
              <a:uFillTx/>
              <a:latin typeface="+mn-lt"/>
              <a:ea typeface="+mn-ea"/>
              <a:cs typeface="+mn-cs"/>
              <a:sym typeface="Helvetica Light"/>
            </a:endParaRPr>
          </a:p>
        </p:txBody>
      </p:sp>
      <p:sp>
        <p:nvSpPr>
          <p:cNvPr id="14" name="TextBox 13">
            <a:extLst>
              <a:ext uri="{FF2B5EF4-FFF2-40B4-BE49-F238E27FC236}">
                <a16:creationId xmlns:a16="http://schemas.microsoft.com/office/drawing/2014/main" id="{F1873303-4095-47DB-9F88-6CC705E5BB46}"/>
              </a:ext>
            </a:extLst>
          </p:cNvPr>
          <p:cNvSpPr txBox="1"/>
          <p:nvPr/>
        </p:nvSpPr>
        <p:spPr>
          <a:xfrm>
            <a:off x="10605263" y="13183053"/>
            <a:ext cx="3202177"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altLang="ko-KR" sz="2400">
                <a:solidFill>
                  <a:schemeClr val="bg1"/>
                </a:solidFill>
                <a:latin typeface="+mn-ea"/>
              </a:rPr>
              <a:t>3. </a:t>
            </a:r>
            <a:r>
              <a:rPr lang="ko-KR" altLang="en-US" sz="2400">
                <a:solidFill>
                  <a:schemeClr val="bg1"/>
                </a:solidFill>
                <a:latin typeface="+mn-ea"/>
              </a:rPr>
              <a:t>모델링 과정</a:t>
            </a:r>
          </a:p>
        </p:txBody>
      </p:sp>
      <p:pic>
        <p:nvPicPr>
          <p:cNvPr id="3" name="그림 2">
            <a:extLst>
              <a:ext uri="{FF2B5EF4-FFF2-40B4-BE49-F238E27FC236}">
                <a16:creationId xmlns:a16="http://schemas.microsoft.com/office/drawing/2014/main" id="{6E8EF2E7-B1C9-4FA6-B9D3-0BB658427957}"/>
              </a:ext>
            </a:extLst>
          </p:cNvPr>
          <p:cNvPicPr>
            <a:picLocks noChangeAspect="1"/>
          </p:cNvPicPr>
          <p:nvPr/>
        </p:nvPicPr>
        <p:blipFill>
          <a:blip r:embed="rId2"/>
          <a:stretch>
            <a:fillRect/>
          </a:stretch>
        </p:blipFill>
        <p:spPr>
          <a:xfrm>
            <a:off x="16210307" y="4633957"/>
            <a:ext cx="5628271" cy="5535751"/>
          </a:xfrm>
          <a:prstGeom prst="rect">
            <a:avLst/>
          </a:prstGeom>
          <a:ln>
            <a:noFill/>
          </a:ln>
          <a:effectLst>
            <a:outerShdw blurRad="292100" dist="139700" dir="2700000" algn="tl" rotWithShape="0">
              <a:srgbClr val="333333">
                <a:alpha val="65000"/>
              </a:srgbClr>
            </a:outerShdw>
          </a:effectLst>
        </p:spPr>
      </p:pic>
      <p:graphicFrame>
        <p:nvGraphicFramePr>
          <p:cNvPr id="17" name="표 2">
            <a:extLst>
              <a:ext uri="{FF2B5EF4-FFF2-40B4-BE49-F238E27FC236}">
                <a16:creationId xmlns:a16="http://schemas.microsoft.com/office/drawing/2014/main" id="{D777D6A7-88F1-4AFB-B5D1-10589BDA9339}"/>
              </a:ext>
            </a:extLst>
          </p:cNvPr>
          <p:cNvGraphicFramePr>
            <a:graphicFrameLocks noGrp="1"/>
          </p:cNvGraphicFramePr>
          <p:nvPr>
            <p:extLst>
              <p:ext uri="{D42A27DB-BD31-4B8C-83A1-F6EECF244321}">
                <p14:modId xmlns:p14="http://schemas.microsoft.com/office/powerpoint/2010/main" val="3972987771"/>
              </p:ext>
            </p:extLst>
          </p:nvPr>
        </p:nvGraphicFramePr>
        <p:xfrm>
          <a:off x="4832155" y="8033429"/>
          <a:ext cx="10085889" cy="3202897"/>
        </p:xfrm>
        <a:graphic>
          <a:graphicData uri="http://schemas.openxmlformats.org/drawingml/2006/table">
            <a:tbl>
              <a:tblPr firstRow="1" bandRow="1">
                <a:tableStyleId>{2D5ABB26-0587-4C30-8999-92F81FD0307C}</a:tableStyleId>
              </a:tblPr>
              <a:tblGrid>
                <a:gridCol w="3361963">
                  <a:extLst>
                    <a:ext uri="{9D8B030D-6E8A-4147-A177-3AD203B41FA5}">
                      <a16:colId xmlns:a16="http://schemas.microsoft.com/office/drawing/2014/main" val="1468629026"/>
                    </a:ext>
                  </a:extLst>
                </a:gridCol>
                <a:gridCol w="3361963">
                  <a:extLst>
                    <a:ext uri="{9D8B030D-6E8A-4147-A177-3AD203B41FA5}">
                      <a16:colId xmlns:a16="http://schemas.microsoft.com/office/drawing/2014/main" val="318962554"/>
                    </a:ext>
                  </a:extLst>
                </a:gridCol>
                <a:gridCol w="3361963">
                  <a:extLst>
                    <a:ext uri="{9D8B030D-6E8A-4147-A177-3AD203B41FA5}">
                      <a16:colId xmlns:a16="http://schemas.microsoft.com/office/drawing/2014/main" val="2493059893"/>
                    </a:ext>
                  </a:extLst>
                </a:gridCol>
              </a:tblGrid>
              <a:tr h="769314">
                <a:tc>
                  <a:txBody>
                    <a:bodyPr/>
                    <a:lstStyle/>
                    <a:p>
                      <a:pPr marL="0" marR="0" lvl="0" indent="0" algn="ctr" defTabSz="821531" rtl="0" eaLnBrk="1" fontAlgn="auto" latinLnBrk="1" hangingPunct="1">
                        <a:lnSpc>
                          <a:spcPct val="100000"/>
                        </a:lnSpc>
                        <a:spcBef>
                          <a:spcPts val="0"/>
                        </a:spcBef>
                        <a:spcAft>
                          <a:spcPts val="0"/>
                        </a:spcAft>
                        <a:buClrTx/>
                        <a:buSzTx/>
                        <a:buFontTx/>
                        <a:buNone/>
                        <a:tabLst/>
                        <a:defRPr/>
                      </a:pPr>
                      <a:r>
                        <a:rPr lang="en-US" altLang="ko-KR">
                          <a:solidFill>
                            <a:schemeClr val="tx1"/>
                          </a:solidFill>
                        </a:rPr>
                        <a:t>Feature</a:t>
                      </a:r>
                      <a:endParaRPr lang="ko-KR" altLang="en-US">
                        <a:solidFill>
                          <a:schemeClr val="tx1"/>
                        </a:solidFill>
                      </a:endParaRPr>
                    </a:p>
                  </a:txBody>
                  <a:tcPr anchor="ctr">
                    <a:lnL w="12700" cap="flat" cmpd="sng" algn="ctr">
                      <a:noFill/>
                      <a:prstDash val="solid"/>
                      <a:round/>
                      <a:headEnd type="none" w="med" len="med"/>
                      <a:tailEnd type="none" w="med" len="med"/>
                    </a:lnL>
                    <a:lnR w="12700" cap="flat" cmpd="sng" algn="ctr">
                      <a:solidFill>
                        <a:srgbClr val="C5969B"/>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C5969B"/>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821531" rtl="0" eaLnBrk="1" fontAlgn="auto" latinLnBrk="1" hangingPunct="1">
                        <a:lnSpc>
                          <a:spcPct val="100000"/>
                        </a:lnSpc>
                        <a:spcBef>
                          <a:spcPts val="0"/>
                        </a:spcBef>
                        <a:spcAft>
                          <a:spcPts val="0"/>
                        </a:spcAft>
                        <a:buClrTx/>
                        <a:buSzTx/>
                        <a:buFontTx/>
                        <a:buNone/>
                        <a:tabLst/>
                        <a:defRPr/>
                      </a:pPr>
                      <a:r>
                        <a:rPr lang="en-US" altLang="ko-KR">
                          <a:solidFill>
                            <a:schemeClr val="tx1"/>
                          </a:solidFill>
                        </a:rPr>
                        <a:t>Predict value</a:t>
                      </a:r>
                      <a:endParaRPr lang="ko-KR" altLang="en-US">
                        <a:solidFill>
                          <a:schemeClr val="tx1"/>
                        </a:solidFill>
                      </a:endParaRPr>
                    </a:p>
                  </a:txBody>
                  <a:tcPr anchor="ctr">
                    <a:lnL w="12700" cap="flat" cmpd="sng" algn="ctr">
                      <a:solidFill>
                        <a:srgbClr val="C5969B"/>
                      </a:solidFill>
                      <a:prstDash val="solid"/>
                      <a:round/>
                      <a:headEnd type="none" w="med" len="med"/>
                      <a:tailEnd type="none" w="med" len="med"/>
                    </a:lnL>
                    <a:lnR w="12700" cap="flat" cmpd="sng" algn="ctr">
                      <a:solidFill>
                        <a:srgbClr val="C5969B"/>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C5969B"/>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821531" rtl="0" eaLnBrk="1" fontAlgn="auto" latinLnBrk="1" hangingPunct="1">
                        <a:lnSpc>
                          <a:spcPct val="100000"/>
                        </a:lnSpc>
                        <a:spcBef>
                          <a:spcPts val="0"/>
                        </a:spcBef>
                        <a:spcAft>
                          <a:spcPts val="0"/>
                        </a:spcAft>
                        <a:buClrTx/>
                        <a:buSzTx/>
                        <a:buFontTx/>
                        <a:buNone/>
                        <a:tabLst/>
                        <a:defRPr/>
                      </a:pPr>
                      <a:r>
                        <a:rPr lang="en-US" altLang="ko-KR">
                          <a:solidFill>
                            <a:schemeClr val="tx1"/>
                          </a:solidFill>
                        </a:rPr>
                        <a:t>vocabulary</a:t>
                      </a:r>
                      <a:r>
                        <a:rPr lang="ko-KR" altLang="en-US">
                          <a:solidFill>
                            <a:schemeClr val="tx1"/>
                          </a:solidFill>
                        </a:rPr>
                        <a:t> 개수</a:t>
                      </a:r>
                    </a:p>
                  </a:txBody>
                  <a:tcPr anchor="ctr">
                    <a:lnL w="12700" cap="flat" cmpd="sng" algn="ctr">
                      <a:solidFill>
                        <a:srgbClr val="C5969B"/>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C5969B"/>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55496494"/>
                  </a:ext>
                </a:extLst>
              </a:tr>
              <a:tr h="2433583">
                <a:tc>
                  <a:txBody>
                    <a:bodyPr/>
                    <a:lstStyle/>
                    <a:p>
                      <a:pPr marL="0" marR="0" lvl="0" indent="0" algn="ctr" defTabSz="821531" rtl="0" eaLnBrk="1" fontAlgn="auto" latinLnBrk="1" hangingPunct="1">
                        <a:lnSpc>
                          <a:spcPct val="100000"/>
                        </a:lnSpc>
                        <a:spcBef>
                          <a:spcPts val="0"/>
                        </a:spcBef>
                        <a:spcAft>
                          <a:spcPts val="0"/>
                        </a:spcAft>
                        <a:buClrTx/>
                        <a:buSzTx/>
                        <a:buFontTx/>
                        <a:buNone/>
                        <a:tabLst/>
                        <a:defRPr/>
                      </a:pPr>
                      <a:r>
                        <a:rPr lang="ko-KR" altLang="en-US">
                          <a:solidFill>
                            <a:schemeClr val="tx1"/>
                          </a:solidFill>
                        </a:rPr>
                        <a:t>피드에 있는 해시태그 전체</a:t>
                      </a:r>
                    </a:p>
                  </a:txBody>
                  <a:tcPr anchor="ctr">
                    <a:lnL w="12700" cap="flat" cmpd="sng" algn="ctr">
                      <a:noFill/>
                      <a:prstDash val="solid"/>
                      <a:round/>
                      <a:headEnd type="none" w="med" len="med"/>
                      <a:tailEnd type="none" w="med" len="med"/>
                    </a:lnL>
                    <a:lnR w="12700" cap="flat" cmpd="sng" algn="ctr">
                      <a:solidFill>
                        <a:srgbClr val="C5969B"/>
                      </a:solidFill>
                      <a:prstDash val="solid"/>
                      <a:round/>
                      <a:headEnd type="none" w="med" len="med"/>
                      <a:tailEnd type="none" w="med" len="med"/>
                    </a:lnR>
                    <a:lnT w="12700" cap="flat" cmpd="sng" algn="ctr">
                      <a:solidFill>
                        <a:srgbClr val="C5969B"/>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821531" rtl="0" eaLnBrk="1" fontAlgn="auto" latinLnBrk="1" hangingPunct="1">
                        <a:lnSpc>
                          <a:spcPct val="100000"/>
                        </a:lnSpc>
                        <a:spcBef>
                          <a:spcPts val="0"/>
                        </a:spcBef>
                        <a:spcAft>
                          <a:spcPts val="0"/>
                        </a:spcAft>
                        <a:buClrTx/>
                        <a:buSzTx/>
                        <a:buFontTx/>
                        <a:buNone/>
                        <a:tabLst/>
                        <a:defRPr/>
                      </a:pPr>
                      <a:r>
                        <a:rPr lang="ko-KR" altLang="en-US">
                          <a:solidFill>
                            <a:schemeClr val="tx1"/>
                          </a:solidFill>
                        </a:rPr>
                        <a:t>검색어와 비슷한 단어</a:t>
                      </a:r>
                    </a:p>
                  </a:txBody>
                  <a:tcPr anchor="ctr">
                    <a:lnL w="12700" cap="flat" cmpd="sng" algn="ctr">
                      <a:solidFill>
                        <a:srgbClr val="C5969B"/>
                      </a:solidFill>
                      <a:prstDash val="solid"/>
                      <a:round/>
                      <a:headEnd type="none" w="med" len="med"/>
                      <a:tailEnd type="none" w="med" len="med"/>
                    </a:lnL>
                    <a:lnR w="12700" cap="flat" cmpd="sng" algn="ctr">
                      <a:solidFill>
                        <a:srgbClr val="C5969B"/>
                      </a:solidFill>
                      <a:prstDash val="solid"/>
                      <a:round/>
                      <a:headEnd type="none" w="med" len="med"/>
                      <a:tailEnd type="none" w="med" len="med"/>
                    </a:lnR>
                    <a:lnT w="12700" cap="flat" cmpd="sng" algn="ctr">
                      <a:solidFill>
                        <a:srgbClr val="C5969B"/>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821531" rtl="0" eaLnBrk="1" fontAlgn="auto" latinLnBrk="1" hangingPunct="1">
                        <a:lnSpc>
                          <a:spcPct val="100000"/>
                        </a:lnSpc>
                        <a:spcBef>
                          <a:spcPts val="0"/>
                        </a:spcBef>
                        <a:spcAft>
                          <a:spcPts val="0"/>
                        </a:spcAft>
                        <a:buClrTx/>
                        <a:buSzTx/>
                        <a:buFontTx/>
                        <a:buNone/>
                        <a:tabLst/>
                        <a:defRPr/>
                      </a:pPr>
                      <a:r>
                        <a:rPr lang="en-US" altLang="ko-KR" sz="2400" b="0" i="0" u="none" strike="noStrike" cap="none" spc="0" baseline="0">
                          <a:ln>
                            <a:noFill/>
                          </a:ln>
                          <a:solidFill>
                            <a:schemeClr val="tx1"/>
                          </a:solidFill>
                          <a:effectLst/>
                          <a:uFillTx/>
                          <a:latin typeface="+mn-lt"/>
                          <a:ea typeface="+mn-ea"/>
                          <a:cs typeface="+mn-cs"/>
                          <a:sym typeface="Helvetica Light"/>
                        </a:rPr>
                        <a:t>339418</a:t>
                      </a:r>
                      <a:endParaRPr lang="ko-KR" altLang="en-US">
                        <a:solidFill>
                          <a:schemeClr val="tx1"/>
                        </a:solidFill>
                      </a:endParaRPr>
                    </a:p>
                  </a:txBody>
                  <a:tcPr anchor="ctr">
                    <a:lnL w="12700" cap="flat" cmpd="sng" algn="ctr">
                      <a:solidFill>
                        <a:srgbClr val="C5969B"/>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C5969B"/>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315884340"/>
                  </a:ext>
                </a:extLst>
              </a:tr>
            </a:tbl>
          </a:graphicData>
        </a:graphic>
      </p:graphicFrame>
      <p:sp>
        <p:nvSpPr>
          <p:cNvPr id="15" name="Shape 351">
            <a:extLst>
              <a:ext uri="{FF2B5EF4-FFF2-40B4-BE49-F238E27FC236}">
                <a16:creationId xmlns:a16="http://schemas.microsoft.com/office/drawing/2014/main" id="{7389E442-A014-4E10-BFCF-888B3BE320C7}"/>
              </a:ext>
            </a:extLst>
          </p:cNvPr>
          <p:cNvSpPr/>
          <p:nvPr/>
        </p:nvSpPr>
        <p:spPr>
          <a:xfrm>
            <a:off x="5993561" y="6387994"/>
            <a:ext cx="7763079" cy="1067599"/>
          </a:xfrm>
          <a:prstGeom prst="rect">
            <a:avLst/>
          </a:prstGeom>
          <a:ln w="12700">
            <a:miter lim="400000"/>
          </a:ln>
          <a:extLst>
            <a:ext uri="{C572A759-6A51-4108-AA02-DFA0A04FC94B}">
              <ma14:wrappingTextBoxFlag xmlns="" xmlns:ma14="http://schemas.microsoft.com/office/mac/drawingml/2011/main" val="1"/>
            </a:ext>
          </a:extLst>
        </p:spPr>
        <p:txBody>
          <a:bodyPr wrap="square" lIns="71437" tIns="71437" rIns="71437" bIns="71437">
            <a:spAutoFit/>
          </a:bodyPr>
          <a:lstStyle>
            <a:lvl1pPr>
              <a:defRPr sz="3000" i="1" spc="269">
                <a:latin typeface="Didot"/>
                <a:ea typeface="Didot"/>
                <a:cs typeface="Didot"/>
                <a:sym typeface="Didot"/>
              </a:defRPr>
            </a:lvl1pPr>
          </a:lstStyle>
          <a:p>
            <a:r>
              <a:rPr lang="ko-KR" altLang="en-US" i="0">
                <a:latin typeface="+mn-ea"/>
                <a:ea typeface="+mn-ea"/>
              </a:rPr>
              <a:t>주변 단어 벡터의 내적이 코사인 유사도가 되도록 단어벡터를 벡터공간에 </a:t>
            </a:r>
            <a:r>
              <a:rPr lang="ko-KR" altLang="en-US" i="0" err="1">
                <a:latin typeface="+mn-ea"/>
                <a:ea typeface="+mn-ea"/>
              </a:rPr>
              <a:t>임베딩하는</a:t>
            </a:r>
            <a:r>
              <a:rPr lang="ko-KR" altLang="en-US" i="0">
                <a:latin typeface="+mn-ea"/>
                <a:ea typeface="+mn-ea"/>
              </a:rPr>
              <a:t> 것</a:t>
            </a:r>
            <a:endParaRPr i="0">
              <a:latin typeface="+mn-ea"/>
              <a:ea typeface="+mn-ea"/>
            </a:endParaRPr>
          </a:p>
        </p:txBody>
      </p:sp>
    </p:spTree>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6F9F8"/>
        </a:solidFill>
        <a:effectLst/>
      </p:bgPr>
    </p:bg>
    <p:spTree>
      <p:nvGrpSpPr>
        <p:cNvPr id="1" name=""/>
        <p:cNvGrpSpPr/>
        <p:nvPr/>
      </p:nvGrpSpPr>
      <p:grpSpPr>
        <a:xfrm>
          <a:off x="0" y="0"/>
          <a:ext cx="0" cy="0"/>
          <a:chOff x="0" y="0"/>
          <a:chExt cx="0" cy="0"/>
        </a:xfrm>
      </p:grpSpPr>
      <p:pic>
        <p:nvPicPr>
          <p:cNvPr id="347" name="bg_silver_noise_grey.jpg"/>
          <p:cNvPicPr>
            <a:picLocks/>
          </p:cNvPicPr>
          <p:nvPr/>
        </p:nvPicPr>
        <p:blipFill>
          <a:blip r:embed="rId2"/>
          <a:srcRect t="14375" b="14375"/>
          <a:stretch>
            <a:fillRect/>
          </a:stretch>
        </p:blipFill>
        <p:spPr>
          <a:xfrm>
            <a:off x="10926733" y="2705100"/>
            <a:ext cx="11657678" cy="8305994"/>
          </a:xfrm>
          <a:prstGeom prst="rect">
            <a:avLst/>
          </a:prstGeom>
          <a:ln w="12700">
            <a:miter lim="400000"/>
          </a:ln>
        </p:spPr>
      </p:pic>
      <p:sp>
        <p:nvSpPr>
          <p:cNvPr id="348" name="Shape 348"/>
          <p:cNvSpPr/>
          <p:nvPr/>
        </p:nvSpPr>
        <p:spPr>
          <a:xfrm>
            <a:off x="1831210" y="1665666"/>
            <a:ext cx="19364743" cy="10384667"/>
          </a:xfrm>
          <a:prstGeom prst="rect">
            <a:avLst/>
          </a:prstGeom>
          <a:ln w="63500">
            <a:solidFill>
              <a:srgbClr val="E2B9BE"/>
            </a:solidFill>
            <a:miter lim="400000"/>
          </a:ln>
        </p:spPr>
        <p:txBody>
          <a:bodyPr lIns="71437" tIns="71437" rIns="71437" bIns="71437" anchor="ctr"/>
          <a:lstStyle/>
          <a:p>
            <a:pPr>
              <a:defRPr sz="3200">
                <a:solidFill>
                  <a:srgbClr val="FFFFFF"/>
                </a:solidFill>
              </a:defRPr>
            </a:pPr>
            <a:endParaRPr>
              <a:latin typeface="+mn-ea"/>
            </a:endParaRPr>
          </a:p>
        </p:txBody>
      </p:sp>
      <p:sp>
        <p:nvSpPr>
          <p:cNvPr id="349" name="Shape 349"/>
          <p:cNvSpPr/>
          <p:nvPr/>
        </p:nvSpPr>
        <p:spPr>
          <a:xfrm>
            <a:off x="2219624" y="4695550"/>
            <a:ext cx="8707109" cy="1836902"/>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nchor="b">
            <a:noAutofit/>
          </a:bodyPr>
          <a:lstStyle>
            <a:lvl1pPr defTabSz="328612">
              <a:defRPr sz="12000" b="1" spc="2400">
                <a:solidFill>
                  <a:srgbClr val="E2B9BE"/>
                </a:solidFill>
                <a:latin typeface="Didot"/>
                <a:ea typeface="Didot"/>
                <a:cs typeface="Didot"/>
                <a:sym typeface="Didot"/>
              </a:defRPr>
            </a:lvl1pPr>
          </a:lstStyle>
          <a:p>
            <a:r>
              <a:rPr lang="en-US" sz="8500">
                <a:latin typeface="+mn-ea"/>
                <a:ea typeface="+mn-ea"/>
              </a:rPr>
              <a:t>Word2Vec</a:t>
            </a:r>
            <a:endParaRPr sz="8500">
              <a:latin typeface="+mn-ea"/>
              <a:ea typeface="+mn-ea"/>
            </a:endParaRPr>
          </a:p>
        </p:txBody>
      </p:sp>
      <p:sp>
        <p:nvSpPr>
          <p:cNvPr id="350" name="Shape 350"/>
          <p:cNvSpPr/>
          <p:nvPr/>
        </p:nvSpPr>
        <p:spPr>
          <a:xfrm>
            <a:off x="3667948" y="3942810"/>
            <a:ext cx="5437516" cy="937815"/>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nchor="b">
            <a:normAutofit/>
          </a:bodyPr>
          <a:lstStyle>
            <a:lvl1pPr>
              <a:defRPr i="1" spc="1100">
                <a:latin typeface="Didot"/>
                <a:ea typeface="Didot"/>
                <a:cs typeface="Didot"/>
                <a:sym typeface="Didot"/>
              </a:defRPr>
            </a:lvl1pPr>
          </a:lstStyle>
          <a:p>
            <a:r>
              <a:rPr lang="en-US">
                <a:latin typeface="+mn-ea"/>
                <a:ea typeface="+mn-ea"/>
              </a:rPr>
              <a:t>Model 1</a:t>
            </a:r>
            <a:endParaRPr>
              <a:latin typeface="+mn-ea"/>
              <a:ea typeface="+mn-ea"/>
            </a:endParaRPr>
          </a:p>
        </p:txBody>
      </p:sp>
      <p:sp>
        <p:nvSpPr>
          <p:cNvPr id="352" name="Shape 352"/>
          <p:cNvSpPr/>
          <p:nvPr/>
        </p:nvSpPr>
        <p:spPr>
          <a:xfrm>
            <a:off x="3667948" y="6858000"/>
            <a:ext cx="5437516" cy="74042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nchor="b">
            <a:normAutofit/>
          </a:bodyPr>
          <a:lstStyle>
            <a:lvl1pPr>
              <a:defRPr sz="3300" spc="726">
                <a:latin typeface="Devanagari MT"/>
                <a:ea typeface="Devanagari MT"/>
                <a:cs typeface="Devanagari MT"/>
                <a:sym typeface="Devanagari MT"/>
              </a:defRPr>
            </a:lvl1pPr>
          </a:lstStyle>
          <a:p>
            <a:r>
              <a:rPr lang="en-US">
                <a:latin typeface="+mn-ea"/>
                <a:ea typeface="+mn-ea"/>
              </a:rPr>
              <a:t>Word Embedding</a:t>
            </a:r>
            <a:endParaRPr>
              <a:latin typeface="+mn-ea"/>
              <a:ea typeface="+mn-ea"/>
            </a:endParaRPr>
          </a:p>
        </p:txBody>
      </p:sp>
      <p:sp>
        <p:nvSpPr>
          <p:cNvPr id="14" name="Shape 206">
            <a:extLst>
              <a:ext uri="{FF2B5EF4-FFF2-40B4-BE49-F238E27FC236}">
                <a16:creationId xmlns:a16="http://schemas.microsoft.com/office/drawing/2014/main" id="{C62639AA-FEAD-451E-A59A-6AC5D244E82E}"/>
              </a:ext>
            </a:extLst>
          </p:cNvPr>
          <p:cNvSpPr/>
          <p:nvPr/>
        </p:nvSpPr>
        <p:spPr>
          <a:xfrm>
            <a:off x="11513581" y="3200367"/>
            <a:ext cx="10915968" cy="2625263"/>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71437" tIns="71437" rIns="71437" bIns="71437" numCol="1" anchor="b">
            <a:noAutofit/>
          </a:bodyPr>
          <a:lstStyle>
            <a:lvl1pPr>
              <a:defRPr sz="4500" b="1">
                <a:solidFill>
                  <a:srgbClr val="B798A1"/>
                </a:solidFill>
                <a:latin typeface="Didot"/>
                <a:ea typeface="Didot"/>
                <a:cs typeface="Didot"/>
                <a:sym typeface="Didot"/>
              </a:defRPr>
            </a:lvl1pPr>
          </a:lstStyle>
          <a:p>
            <a:pPr marL="0" marR="0" lvl="0" indent="0" algn="just" defTabSz="821531" rtl="0" eaLnBrk="1" fontAlgn="auto" latinLnBrk="0" hangingPunct="0">
              <a:lnSpc>
                <a:spcPct val="100000"/>
              </a:lnSpc>
              <a:spcBef>
                <a:spcPts val="0"/>
              </a:spcBef>
              <a:spcAft>
                <a:spcPts val="0"/>
              </a:spcAft>
              <a:buClrTx/>
              <a:buSzTx/>
              <a:buFontTx/>
              <a:buNone/>
              <a:tabLst/>
              <a:defRPr/>
            </a:pPr>
            <a:r>
              <a:rPr lang="en-US" sz="3500">
                <a:solidFill>
                  <a:schemeClr val="tx2">
                    <a:lumMod val="75000"/>
                  </a:schemeClr>
                </a:solidFill>
                <a:latin typeface="+mn-ea"/>
                <a:ea typeface="+mn-ea"/>
              </a:rPr>
              <a:t>Code</a:t>
            </a:r>
          </a:p>
          <a:p>
            <a:pPr marL="0" marR="0" lvl="0" indent="0" algn="just" defTabSz="821531" rtl="0" eaLnBrk="1" fontAlgn="auto" latinLnBrk="0" hangingPunct="0">
              <a:lnSpc>
                <a:spcPct val="100000"/>
              </a:lnSpc>
              <a:spcBef>
                <a:spcPts val="0"/>
              </a:spcBef>
              <a:spcAft>
                <a:spcPts val="0"/>
              </a:spcAft>
              <a:buClrTx/>
              <a:buSzTx/>
              <a:buFontTx/>
              <a:buNone/>
              <a:tabLst/>
              <a:defRPr/>
            </a:pPr>
            <a:endParaRPr lang="en-US" sz="2500">
              <a:solidFill>
                <a:schemeClr val="accent5">
                  <a:lumMod val="75000"/>
                </a:schemeClr>
              </a:solidFill>
              <a:latin typeface="+mn-ea"/>
              <a:ea typeface="+mn-ea"/>
            </a:endParaRPr>
          </a:p>
          <a:p>
            <a:pPr marL="0" marR="0" lvl="0" indent="0" algn="just" defTabSz="821531" rtl="0" eaLnBrk="1" fontAlgn="auto" latinLnBrk="0" hangingPunct="0">
              <a:lnSpc>
                <a:spcPct val="100000"/>
              </a:lnSpc>
              <a:spcBef>
                <a:spcPts val="0"/>
              </a:spcBef>
              <a:spcAft>
                <a:spcPts val="0"/>
              </a:spcAft>
              <a:buClrTx/>
              <a:buSzTx/>
              <a:buFontTx/>
              <a:buNone/>
              <a:tabLst/>
              <a:defRPr/>
            </a:pPr>
            <a:r>
              <a:rPr lang="en-US" sz="2500" b="0">
                <a:solidFill>
                  <a:schemeClr val="accent5">
                    <a:lumMod val="75000"/>
                  </a:schemeClr>
                </a:solidFill>
                <a:latin typeface="+mn-ea"/>
                <a:ea typeface="+mn-ea"/>
              </a:rPr>
              <a:t>from</a:t>
            </a:r>
            <a:r>
              <a:rPr lang="en-US" sz="2500" b="0">
                <a:latin typeface="+mn-ea"/>
                <a:ea typeface="+mn-ea"/>
              </a:rPr>
              <a:t> </a:t>
            </a:r>
            <a:r>
              <a:rPr lang="en-US" sz="2500" b="0">
                <a:solidFill>
                  <a:schemeClr val="tx1"/>
                </a:solidFill>
                <a:latin typeface="+mn-ea"/>
                <a:ea typeface="+mn-ea"/>
              </a:rPr>
              <a:t>gensim.models.word2vec</a:t>
            </a:r>
            <a:r>
              <a:rPr lang="en-US" sz="2500" b="0">
                <a:latin typeface="+mn-ea"/>
                <a:ea typeface="+mn-ea"/>
              </a:rPr>
              <a:t> </a:t>
            </a:r>
            <a:r>
              <a:rPr lang="en-US" sz="2500" b="0">
                <a:solidFill>
                  <a:schemeClr val="accent5">
                    <a:lumMod val="75000"/>
                  </a:schemeClr>
                </a:solidFill>
                <a:latin typeface="+mn-ea"/>
                <a:ea typeface="+mn-ea"/>
              </a:rPr>
              <a:t>import</a:t>
            </a:r>
            <a:r>
              <a:rPr lang="en-US" sz="2500" b="0">
                <a:latin typeface="+mn-ea"/>
                <a:ea typeface="+mn-ea"/>
              </a:rPr>
              <a:t> </a:t>
            </a:r>
            <a:r>
              <a:rPr lang="en-US" sz="2500" b="0">
                <a:solidFill>
                  <a:schemeClr val="tx1"/>
                </a:solidFill>
                <a:latin typeface="+mn-ea"/>
                <a:ea typeface="+mn-ea"/>
              </a:rPr>
              <a:t>Word2Vec</a:t>
            </a:r>
          </a:p>
          <a:p>
            <a:pPr marL="0" marR="0" lvl="0" indent="0" algn="just" defTabSz="821531" rtl="0" eaLnBrk="1" fontAlgn="auto" latinLnBrk="0" hangingPunct="0">
              <a:lnSpc>
                <a:spcPct val="100000"/>
              </a:lnSpc>
              <a:spcBef>
                <a:spcPts val="0"/>
              </a:spcBef>
              <a:spcAft>
                <a:spcPts val="0"/>
              </a:spcAft>
              <a:buClrTx/>
              <a:buSzTx/>
              <a:buFontTx/>
              <a:buNone/>
              <a:tabLst/>
              <a:defRPr/>
            </a:pPr>
            <a:endParaRPr kumimoji="0" lang="en-US" sz="2500" b="0" i="0" u="none" strike="noStrike" kern="0" cap="none" spc="0" normalizeH="0" baseline="0" noProof="0">
              <a:ln>
                <a:noFill/>
              </a:ln>
              <a:solidFill>
                <a:schemeClr val="tx1"/>
              </a:solidFill>
              <a:effectLst/>
              <a:uLnTx/>
              <a:uFillTx/>
              <a:latin typeface="+mn-ea"/>
              <a:ea typeface="+mn-ea"/>
              <a:sym typeface="Didot"/>
            </a:endParaRPr>
          </a:p>
          <a:p>
            <a:pPr marL="0" marR="0" lvl="0" indent="0" algn="just" defTabSz="821531" rtl="0" eaLnBrk="1" fontAlgn="auto" latinLnBrk="0" hangingPunct="0">
              <a:lnSpc>
                <a:spcPct val="100000"/>
              </a:lnSpc>
              <a:spcBef>
                <a:spcPts val="0"/>
              </a:spcBef>
              <a:spcAft>
                <a:spcPts val="0"/>
              </a:spcAft>
              <a:buClrTx/>
              <a:buSzTx/>
              <a:buFontTx/>
              <a:buNone/>
              <a:tabLst/>
              <a:defRPr/>
            </a:pPr>
            <a:r>
              <a:rPr lang="en-US" sz="2500" b="0">
                <a:solidFill>
                  <a:schemeClr val="tx1"/>
                </a:solidFill>
                <a:latin typeface="+mn-ea"/>
                <a:ea typeface="+mn-ea"/>
              </a:rPr>
              <a:t>model = Word2Vec(hashtags, sg=</a:t>
            </a:r>
            <a:r>
              <a:rPr lang="en-US" sz="2500" b="0">
                <a:solidFill>
                  <a:schemeClr val="accent2">
                    <a:lumMod val="75000"/>
                  </a:schemeClr>
                </a:solidFill>
                <a:latin typeface="+mn-ea"/>
                <a:ea typeface="+mn-ea"/>
              </a:rPr>
              <a:t>1</a:t>
            </a:r>
            <a:r>
              <a:rPr lang="en-US" sz="2500" b="0">
                <a:solidFill>
                  <a:schemeClr val="tx1"/>
                </a:solidFill>
                <a:latin typeface="+mn-ea"/>
                <a:ea typeface="+mn-ea"/>
              </a:rPr>
              <a:t>, window=</a:t>
            </a:r>
            <a:r>
              <a:rPr lang="en-US" sz="2500" b="0">
                <a:solidFill>
                  <a:schemeClr val="accent2">
                    <a:lumMod val="75000"/>
                  </a:schemeClr>
                </a:solidFill>
                <a:latin typeface="+mn-ea"/>
                <a:ea typeface="+mn-ea"/>
              </a:rPr>
              <a:t>5</a:t>
            </a:r>
            <a:r>
              <a:rPr lang="en-US" sz="2500" b="0">
                <a:solidFill>
                  <a:schemeClr val="tx1"/>
                </a:solidFill>
                <a:latin typeface="+mn-ea"/>
                <a:ea typeface="+mn-ea"/>
              </a:rPr>
              <a:t>, </a:t>
            </a:r>
            <a:r>
              <a:rPr lang="en-US" sz="2500" b="0" err="1">
                <a:solidFill>
                  <a:schemeClr val="tx1"/>
                </a:solidFill>
                <a:latin typeface="+mn-ea"/>
                <a:ea typeface="+mn-ea"/>
              </a:rPr>
              <a:t>min_count</a:t>
            </a:r>
            <a:r>
              <a:rPr lang="en-US" sz="2500" b="0">
                <a:solidFill>
                  <a:schemeClr val="tx1"/>
                </a:solidFill>
                <a:latin typeface="+mn-ea"/>
                <a:ea typeface="+mn-ea"/>
              </a:rPr>
              <a:t>=</a:t>
            </a:r>
            <a:r>
              <a:rPr lang="en-US" sz="2500" b="0">
                <a:solidFill>
                  <a:schemeClr val="accent2">
                    <a:lumMod val="75000"/>
                  </a:schemeClr>
                </a:solidFill>
                <a:latin typeface="+mn-ea"/>
                <a:ea typeface="+mn-ea"/>
              </a:rPr>
              <a:t>2</a:t>
            </a:r>
            <a:r>
              <a:rPr lang="en-US" sz="2500" b="0">
                <a:solidFill>
                  <a:schemeClr val="tx1"/>
                </a:solidFill>
                <a:latin typeface="+mn-ea"/>
                <a:ea typeface="+mn-ea"/>
              </a:rPr>
              <a:t>, </a:t>
            </a:r>
            <a:r>
              <a:rPr lang="en-US" sz="2500" b="0" err="1">
                <a:solidFill>
                  <a:schemeClr val="tx1"/>
                </a:solidFill>
                <a:latin typeface="+mn-ea"/>
                <a:ea typeface="+mn-ea"/>
              </a:rPr>
              <a:t>iter</a:t>
            </a:r>
            <a:r>
              <a:rPr lang="en-US" sz="2500" b="0">
                <a:solidFill>
                  <a:schemeClr val="tx1"/>
                </a:solidFill>
                <a:latin typeface="+mn-ea"/>
                <a:ea typeface="+mn-ea"/>
              </a:rPr>
              <a:t>=</a:t>
            </a:r>
            <a:r>
              <a:rPr lang="en-US" sz="2500" b="0">
                <a:solidFill>
                  <a:schemeClr val="accent2">
                    <a:lumMod val="75000"/>
                  </a:schemeClr>
                </a:solidFill>
                <a:latin typeface="+mn-ea"/>
                <a:ea typeface="+mn-ea"/>
              </a:rPr>
              <a:t>100</a:t>
            </a:r>
            <a:r>
              <a:rPr lang="en-US" sz="2500" b="0">
                <a:solidFill>
                  <a:schemeClr val="tx1"/>
                </a:solidFill>
                <a:latin typeface="+mn-ea"/>
                <a:ea typeface="+mn-ea"/>
              </a:rPr>
              <a:t>)</a:t>
            </a:r>
          </a:p>
          <a:p>
            <a:pPr marL="0" marR="0" lvl="0" indent="0" algn="just" defTabSz="821531" rtl="0" eaLnBrk="1" fontAlgn="auto" latinLnBrk="0" hangingPunct="0">
              <a:lnSpc>
                <a:spcPct val="100000"/>
              </a:lnSpc>
              <a:spcBef>
                <a:spcPts val="0"/>
              </a:spcBef>
              <a:spcAft>
                <a:spcPts val="0"/>
              </a:spcAft>
              <a:buClrTx/>
              <a:buSzTx/>
              <a:buFontTx/>
              <a:buNone/>
              <a:tabLst/>
              <a:defRPr/>
            </a:pPr>
            <a:r>
              <a:rPr kumimoji="0" lang="en-US" sz="2500" b="0" i="0" u="none" strike="noStrike" kern="0" cap="none" spc="0" normalizeH="0" baseline="0" noProof="0" err="1">
                <a:ln>
                  <a:noFill/>
                </a:ln>
                <a:solidFill>
                  <a:schemeClr val="tx1"/>
                </a:solidFill>
                <a:effectLst/>
                <a:uLnTx/>
                <a:uFillTx/>
                <a:latin typeface="+mn-ea"/>
                <a:ea typeface="+mn-ea"/>
                <a:sym typeface="Didot"/>
              </a:rPr>
              <a:t>model.init</a:t>
            </a:r>
            <a:r>
              <a:rPr lang="en-US" sz="2500" b="0">
                <a:solidFill>
                  <a:schemeClr val="tx1"/>
                </a:solidFill>
                <a:latin typeface="+mn-ea"/>
                <a:ea typeface="+mn-ea"/>
              </a:rPr>
              <a:t>_sims(replace=</a:t>
            </a:r>
            <a:r>
              <a:rPr lang="en-US" sz="2500" b="0">
                <a:solidFill>
                  <a:schemeClr val="accent1">
                    <a:lumMod val="75000"/>
                  </a:schemeClr>
                </a:solidFill>
                <a:latin typeface="+mn-ea"/>
                <a:ea typeface="+mn-ea"/>
              </a:rPr>
              <a:t>True</a:t>
            </a:r>
            <a:r>
              <a:rPr lang="en-US" sz="2500" b="0">
                <a:solidFill>
                  <a:schemeClr val="tx1"/>
                </a:solidFill>
                <a:latin typeface="+mn-ea"/>
                <a:ea typeface="+mn-ea"/>
              </a:rPr>
              <a:t>)</a:t>
            </a:r>
          </a:p>
        </p:txBody>
      </p:sp>
      <p:sp>
        <p:nvSpPr>
          <p:cNvPr id="15" name="직사각형 14">
            <a:extLst>
              <a:ext uri="{FF2B5EF4-FFF2-40B4-BE49-F238E27FC236}">
                <a16:creationId xmlns:a16="http://schemas.microsoft.com/office/drawing/2014/main" id="{04DB646F-ECE8-4D34-8386-92110AD89D11}"/>
              </a:ext>
            </a:extLst>
          </p:cNvPr>
          <p:cNvSpPr/>
          <p:nvPr/>
        </p:nvSpPr>
        <p:spPr>
          <a:xfrm>
            <a:off x="10642600" y="13202668"/>
            <a:ext cx="3114040" cy="390491"/>
          </a:xfrm>
          <a:prstGeom prst="rect">
            <a:avLst/>
          </a:prstGeom>
          <a:solidFill>
            <a:srgbClr val="C597A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1600" b="0" i="0" u="none" strike="noStrike" cap="none" spc="0" normalizeH="0" baseline="0">
              <a:ln>
                <a:noFill/>
              </a:ln>
              <a:solidFill>
                <a:srgbClr val="FFFFFF"/>
              </a:solidFill>
              <a:effectLst/>
              <a:uFillTx/>
              <a:latin typeface="+mn-lt"/>
              <a:ea typeface="+mn-ea"/>
              <a:cs typeface="+mn-cs"/>
              <a:sym typeface="Helvetica Light"/>
            </a:endParaRPr>
          </a:p>
        </p:txBody>
      </p:sp>
      <p:sp>
        <p:nvSpPr>
          <p:cNvPr id="16" name="TextBox 15">
            <a:extLst>
              <a:ext uri="{FF2B5EF4-FFF2-40B4-BE49-F238E27FC236}">
                <a16:creationId xmlns:a16="http://schemas.microsoft.com/office/drawing/2014/main" id="{A5D4F5A6-5C71-4EB5-B5B1-466A80924E25}"/>
              </a:ext>
            </a:extLst>
          </p:cNvPr>
          <p:cNvSpPr txBox="1"/>
          <p:nvPr/>
        </p:nvSpPr>
        <p:spPr>
          <a:xfrm>
            <a:off x="10605263" y="13183053"/>
            <a:ext cx="3202177"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altLang="ko-KR" sz="2400">
                <a:solidFill>
                  <a:schemeClr val="bg1"/>
                </a:solidFill>
                <a:latin typeface="+mn-ea"/>
              </a:rPr>
              <a:t>3. </a:t>
            </a:r>
            <a:r>
              <a:rPr lang="ko-KR" altLang="en-US" sz="2400">
                <a:solidFill>
                  <a:schemeClr val="bg1"/>
                </a:solidFill>
                <a:latin typeface="+mn-ea"/>
              </a:rPr>
              <a:t>모델링 과정</a:t>
            </a:r>
          </a:p>
        </p:txBody>
      </p:sp>
      <p:sp>
        <p:nvSpPr>
          <p:cNvPr id="17" name="Shape 144">
            <a:extLst>
              <a:ext uri="{FF2B5EF4-FFF2-40B4-BE49-F238E27FC236}">
                <a16:creationId xmlns:a16="http://schemas.microsoft.com/office/drawing/2014/main" id="{21F9F28D-61F0-4AAC-B981-43F2A6206F1B}"/>
              </a:ext>
            </a:extLst>
          </p:cNvPr>
          <p:cNvSpPr/>
          <p:nvPr/>
        </p:nvSpPr>
        <p:spPr>
          <a:xfrm>
            <a:off x="2439075" y="7839301"/>
            <a:ext cx="8268207" cy="172303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71437" tIns="71437" rIns="71437" bIns="71437" numCol="1" anchor="t">
            <a:spAutoFit/>
          </a:bodyPr>
          <a:lstStyle/>
          <a:p>
            <a:pPr>
              <a:lnSpc>
                <a:spcPct val="120000"/>
              </a:lnSpc>
              <a:defRPr sz="2900" spc="261">
                <a:latin typeface="Didot"/>
                <a:ea typeface="Didot"/>
                <a:cs typeface="Didot"/>
                <a:sym typeface="Didot"/>
              </a:defRPr>
            </a:pPr>
            <a:r>
              <a:rPr lang="ko-KR" altLang="en-US" i="1" err="1">
                <a:latin typeface="+mj-ea"/>
                <a:ea typeface="+mj-ea"/>
              </a:rPr>
              <a:t>피드에</a:t>
            </a:r>
            <a:r>
              <a:rPr lang="ko-KR" altLang="en-US" i="1">
                <a:latin typeface="+mj-ea"/>
                <a:ea typeface="+mj-ea"/>
              </a:rPr>
              <a:t> 있는 해시태그를 리스트에 담아 </a:t>
            </a:r>
            <a:r>
              <a:rPr lang="en-US" altLang="ko-KR" i="1">
                <a:latin typeface="+mj-ea"/>
                <a:ea typeface="+mj-ea"/>
              </a:rPr>
              <a:t>Word2Vec</a:t>
            </a:r>
            <a:r>
              <a:rPr lang="ko-KR" altLang="en-US" i="1">
                <a:latin typeface="+mj-ea"/>
                <a:ea typeface="+mj-ea"/>
              </a:rPr>
              <a:t>로 학습시켜 유사도가 가장 높은 단어를 추천한다</a:t>
            </a:r>
            <a:r>
              <a:rPr lang="en-US" altLang="ko-KR" i="1">
                <a:latin typeface="+mj-ea"/>
                <a:ea typeface="+mj-ea"/>
              </a:rPr>
              <a:t>.</a:t>
            </a:r>
            <a:r>
              <a:rPr i="1">
                <a:latin typeface="+mj-ea"/>
                <a:ea typeface="+mj-ea"/>
              </a:rPr>
              <a:t> </a:t>
            </a:r>
          </a:p>
        </p:txBody>
      </p:sp>
      <p:graphicFrame>
        <p:nvGraphicFramePr>
          <p:cNvPr id="20" name="표 2">
            <a:extLst>
              <a:ext uri="{FF2B5EF4-FFF2-40B4-BE49-F238E27FC236}">
                <a16:creationId xmlns:a16="http://schemas.microsoft.com/office/drawing/2014/main" id="{4D3EF95F-D128-4A56-AFD4-AFF47AB72A3D}"/>
              </a:ext>
            </a:extLst>
          </p:cNvPr>
          <p:cNvGraphicFramePr>
            <a:graphicFrameLocks noGrp="1"/>
          </p:cNvGraphicFramePr>
          <p:nvPr>
            <p:extLst>
              <p:ext uri="{D42A27DB-BD31-4B8C-83A1-F6EECF244321}">
                <p14:modId xmlns:p14="http://schemas.microsoft.com/office/powerpoint/2010/main" val="3085200629"/>
              </p:ext>
            </p:extLst>
          </p:nvPr>
        </p:nvGraphicFramePr>
        <p:xfrm>
          <a:off x="11808779" y="6485594"/>
          <a:ext cx="10085888" cy="3202897"/>
        </p:xfrm>
        <a:graphic>
          <a:graphicData uri="http://schemas.openxmlformats.org/drawingml/2006/table">
            <a:tbl>
              <a:tblPr firstRow="1" bandRow="1">
                <a:tableStyleId>{2D5ABB26-0587-4C30-8999-92F81FD0307C}</a:tableStyleId>
              </a:tblPr>
              <a:tblGrid>
                <a:gridCol w="2521472">
                  <a:extLst>
                    <a:ext uri="{9D8B030D-6E8A-4147-A177-3AD203B41FA5}">
                      <a16:colId xmlns:a16="http://schemas.microsoft.com/office/drawing/2014/main" val="1468629026"/>
                    </a:ext>
                  </a:extLst>
                </a:gridCol>
                <a:gridCol w="2521472">
                  <a:extLst>
                    <a:ext uri="{9D8B030D-6E8A-4147-A177-3AD203B41FA5}">
                      <a16:colId xmlns:a16="http://schemas.microsoft.com/office/drawing/2014/main" val="318962554"/>
                    </a:ext>
                  </a:extLst>
                </a:gridCol>
                <a:gridCol w="2521472">
                  <a:extLst>
                    <a:ext uri="{9D8B030D-6E8A-4147-A177-3AD203B41FA5}">
                      <a16:colId xmlns:a16="http://schemas.microsoft.com/office/drawing/2014/main" val="2493059893"/>
                    </a:ext>
                  </a:extLst>
                </a:gridCol>
                <a:gridCol w="2521472">
                  <a:extLst>
                    <a:ext uri="{9D8B030D-6E8A-4147-A177-3AD203B41FA5}">
                      <a16:colId xmlns:a16="http://schemas.microsoft.com/office/drawing/2014/main" val="3364184520"/>
                    </a:ext>
                  </a:extLst>
                </a:gridCol>
              </a:tblGrid>
              <a:tr h="769314">
                <a:tc>
                  <a:txBody>
                    <a:bodyPr/>
                    <a:lstStyle/>
                    <a:p>
                      <a:pPr marL="0" marR="0" lvl="0" indent="0" algn="ctr" defTabSz="821531" rtl="0" eaLnBrk="1" fontAlgn="auto" latinLnBrk="1" hangingPunct="1">
                        <a:lnSpc>
                          <a:spcPct val="100000"/>
                        </a:lnSpc>
                        <a:spcBef>
                          <a:spcPts val="0"/>
                        </a:spcBef>
                        <a:spcAft>
                          <a:spcPts val="0"/>
                        </a:spcAft>
                        <a:buClrTx/>
                        <a:buSzTx/>
                        <a:buFontTx/>
                        <a:buNone/>
                        <a:tabLst/>
                        <a:defRPr/>
                      </a:pPr>
                      <a:r>
                        <a:rPr lang="en-US" altLang="ko-KR">
                          <a:solidFill>
                            <a:schemeClr val="tx1"/>
                          </a:solidFill>
                        </a:rPr>
                        <a:t>sg</a:t>
                      </a:r>
                      <a:endParaRPr lang="ko-KR" altLang="en-US">
                        <a:solidFill>
                          <a:schemeClr val="tx1"/>
                        </a:solidFill>
                      </a:endParaRPr>
                    </a:p>
                  </a:txBody>
                  <a:tcPr anchor="ctr">
                    <a:lnL w="12700" cap="flat" cmpd="sng" algn="ctr">
                      <a:noFill/>
                      <a:prstDash val="solid"/>
                      <a:round/>
                      <a:headEnd type="none" w="med" len="med"/>
                      <a:tailEnd type="none" w="med" len="med"/>
                    </a:lnL>
                    <a:lnR w="12700" cap="flat" cmpd="sng" algn="ctr">
                      <a:solidFill>
                        <a:srgbClr val="C5969B"/>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C5969B"/>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821531" rtl="0" eaLnBrk="1" fontAlgn="auto" latinLnBrk="1" hangingPunct="1">
                        <a:lnSpc>
                          <a:spcPct val="100000"/>
                        </a:lnSpc>
                        <a:spcBef>
                          <a:spcPts val="0"/>
                        </a:spcBef>
                        <a:spcAft>
                          <a:spcPts val="0"/>
                        </a:spcAft>
                        <a:buClrTx/>
                        <a:buSzTx/>
                        <a:buFontTx/>
                        <a:buNone/>
                        <a:tabLst/>
                        <a:defRPr/>
                      </a:pPr>
                      <a:r>
                        <a:rPr lang="en-US" altLang="ko-KR">
                          <a:solidFill>
                            <a:schemeClr val="tx1"/>
                          </a:solidFill>
                        </a:rPr>
                        <a:t>window</a:t>
                      </a:r>
                      <a:endParaRPr lang="ko-KR" altLang="en-US">
                        <a:solidFill>
                          <a:schemeClr val="tx1"/>
                        </a:solidFill>
                      </a:endParaRPr>
                    </a:p>
                  </a:txBody>
                  <a:tcPr anchor="ctr">
                    <a:lnL w="12700" cap="flat" cmpd="sng" algn="ctr">
                      <a:solidFill>
                        <a:srgbClr val="C5969B"/>
                      </a:solidFill>
                      <a:prstDash val="solid"/>
                      <a:round/>
                      <a:headEnd type="none" w="med" len="med"/>
                      <a:tailEnd type="none" w="med" len="med"/>
                    </a:lnL>
                    <a:lnR w="12700" cap="flat" cmpd="sng" algn="ctr">
                      <a:solidFill>
                        <a:srgbClr val="C5969B"/>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C5969B"/>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821531" rtl="0" eaLnBrk="1" fontAlgn="auto" latinLnBrk="1" hangingPunct="1">
                        <a:lnSpc>
                          <a:spcPct val="100000"/>
                        </a:lnSpc>
                        <a:spcBef>
                          <a:spcPts val="0"/>
                        </a:spcBef>
                        <a:spcAft>
                          <a:spcPts val="0"/>
                        </a:spcAft>
                        <a:buClrTx/>
                        <a:buSzTx/>
                        <a:buFontTx/>
                        <a:buNone/>
                        <a:tabLst/>
                        <a:defRPr/>
                      </a:pPr>
                      <a:r>
                        <a:rPr lang="en-US" altLang="ko-KR" err="1">
                          <a:solidFill>
                            <a:schemeClr val="tx1"/>
                          </a:solidFill>
                        </a:rPr>
                        <a:t>min_count</a:t>
                      </a:r>
                      <a:endParaRPr lang="ko-KR" altLang="en-US">
                        <a:solidFill>
                          <a:schemeClr val="tx1"/>
                        </a:solidFill>
                      </a:endParaRPr>
                    </a:p>
                  </a:txBody>
                  <a:tcPr anchor="ctr">
                    <a:lnL w="12700" cap="flat" cmpd="sng" algn="ctr">
                      <a:solidFill>
                        <a:srgbClr val="C5969B"/>
                      </a:solidFill>
                      <a:prstDash val="solid"/>
                      <a:round/>
                      <a:headEnd type="none" w="med" len="med"/>
                      <a:tailEnd type="none" w="med" len="med"/>
                    </a:lnL>
                    <a:lnR w="12700" cap="flat" cmpd="sng" algn="ctr">
                      <a:solidFill>
                        <a:srgbClr val="C5969B"/>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C5969B"/>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821531" rtl="0" eaLnBrk="1" fontAlgn="auto" latinLnBrk="1" hangingPunct="1">
                        <a:lnSpc>
                          <a:spcPct val="100000"/>
                        </a:lnSpc>
                        <a:spcBef>
                          <a:spcPts val="0"/>
                        </a:spcBef>
                        <a:spcAft>
                          <a:spcPts val="0"/>
                        </a:spcAft>
                        <a:buClrTx/>
                        <a:buSzTx/>
                        <a:buFontTx/>
                        <a:buNone/>
                        <a:tabLst/>
                        <a:defRPr/>
                      </a:pPr>
                      <a:r>
                        <a:rPr lang="en-US" altLang="ko-KR" err="1">
                          <a:solidFill>
                            <a:schemeClr val="tx1"/>
                          </a:solidFill>
                        </a:rPr>
                        <a:t>iter</a:t>
                      </a:r>
                      <a:endParaRPr lang="ko-KR" altLang="en-US">
                        <a:solidFill>
                          <a:schemeClr val="tx1"/>
                        </a:solidFill>
                      </a:endParaRPr>
                    </a:p>
                  </a:txBody>
                  <a:tcPr anchor="ctr">
                    <a:lnL w="12700" cap="flat" cmpd="sng" algn="ctr">
                      <a:solidFill>
                        <a:srgbClr val="C5969B"/>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C5969B"/>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55496494"/>
                  </a:ext>
                </a:extLst>
              </a:tr>
              <a:tr h="2433583">
                <a:tc>
                  <a:txBody>
                    <a:bodyPr/>
                    <a:lstStyle/>
                    <a:p>
                      <a:pPr marL="0" marR="0" lvl="0" indent="0" algn="ctr" defTabSz="821531" rtl="0" eaLnBrk="1" fontAlgn="auto" latinLnBrk="1" hangingPunct="1">
                        <a:lnSpc>
                          <a:spcPct val="100000"/>
                        </a:lnSpc>
                        <a:spcBef>
                          <a:spcPts val="0"/>
                        </a:spcBef>
                        <a:spcAft>
                          <a:spcPts val="0"/>
                        </a:spcAft>
                        <a:buClrTx/>
                        <a:buSzTx/>
                        <a:buFontTx/>
                        <a:buNone/>
                        <a:tabLst/>
                        <a:defRPr/>
                      </a:pPr>
                      <a:r>
                        <a:rPr lang="en-US" altLang="ko-KR">
                          <a:solidFill>
                            <a:schemeClr val="tx1"/>
                          </a:solidFill>
                        </a:rPr>
                        <a:t>CBOW : 0</a:t>
                      </a:r>
                    </a:p>
                    <a:p>
                      <a:pPr marL="0" marR="0" lvl="0" indent="0" algn="ctr" defTabSz="821531" rtl="0" eaLnBrk="1" fontAlgn="auto" latinLnBrk="1" hangingPunct="1">
                        <a:lnSpc>
                          <a:spcPct val="100000"/>
                        </a:lnSpc>
                        <a:spcBef>
                          <a:spcPts val="0"/>
                        </a:spcBef>
                        <a:spcAft>
                          <a:spcPts val="0"/>
                        </a:spcAft>
                        <a:buClrTx/>
                        <a:buSzTx/>
                        <a:buFontTx/>
                        <a:buNone/>
                        <a:tabLst/>
                        <a:defRPr/>
                      </a:pPr>
                      <a:r>
                        <a:rPr lang="en-US" altLang="ko-KR">
                          <a:solidFill>
                            <a:schemeClr val="tx1"/>
                          </a:solidFill>
                        </a:rPr>
                        <a:t>Skip-Gram : 1</a:t>
                      </a:r>
                      <a:endParaRPr lang="ko-KR" altLang="en-US">
                        <a:solidFill>
                          <a:schemeClr val="tx1"/>
                        </a:solidFill>
                      </a:endParaRPr>
                    </a:p>
                  </a:txBody>
                  <a:tcPr anchor="ctr">
                    <a:lnL w="12700" cap="flat" cmpd="sng" algn="ctr">
                      <a:noFill/>
                      <a:prstDash val="solid"/>
                      <a:round/>
                      <a:headEnd type="none" w="med" len="med"/>
                      <a:tailEnd type="none" w="med" len="med"/>
                    </a:lnL>
                    <a:lnR w="12700" cap="flat" cmpd="sng" algn="ctr">
                      <a:solidFill>
                        <a:srgbClr val="C5969B"/>
                      </a:solidFill>
                      <a:prstDash val="solid"/>
                      <a:round/>
                      <a:headEnd type="none" w="med" len="med"/>
                      <a:tailEnd type="none" w="med" len="med"/>
                    </a:lnR>
                    <a:lnT w="12700" cap="flat" cmpd="sng" algn="ctr">
                      <a:solidFill>
                        <a:srgbClr val="C5969B"/>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821531" rtl="0" eaLnBrk="1" fontAlgn="auto" latinLnBrk="1" hangingPunct="1">
                        <a:lnSpc>
                          <a:spcPct val="100000"/>
                        </a:lnSpc>
                        <a:spcBef>
                          <a:spcPts val="0"/>
                        </a:spcBef>
                        <a:spcAft>
                          <a:spcPts val="0"/>
                        </a:spcAft>
                        <a:buClrTx/>
                        <a:buSzTx/>
                        <a:buFontTx/>
                        <a:buNone/>
                        <a:tabLst/>
                        <a:defRPr/>
                      </a:pPr>
                      <a:r>
                        <a:rPr lang="ko-KR" altLang="en-US">
                          <a:solidFill>
                            <a:schemeClr val="tx1"/>
                          </a:solidFill>
                        </a:rPr>
                        <a:t>컨텍스트 윈도우 크기</a:t>
                      </a:r>
                    </a:p>
                  </a:txBody>
                  <a:tcPr anchor="ctr">
                    <a:lnL w="12700" cap="flat" cmpd="sng" algn="ctr">
                      <a:solidFill>
                        <a:srgbClr val="C5969B"/>
                      </a:solidFill>
                      <a:prstDash val="solid"/>
                      <a:round/>
                      <a:headEnd type="none" w="med" len="med"/>
                      <a:tailEnd type="none" w="med" len="med"/>
                    </a:lnL>
                    <a:lnR w="12700" cap="flat" cmpd="sng" algn="ctr">
                      <a:solidFill>
                        <a:srgbClr val="C5969B"/>
                      </a:solidFill>
                      <a:prstDash val="solid"/>
                      <a:round/>
                      <a:headEnd type="none" w="med" len="med"/>
                      <a:tailEnd type="none" w="med" len="med"/>
                    </a:lnR>
                    <a:lnT w="12700" cap="flat" cmpd="sng" algn="ctr">
                      <a:solidFill>
                        <a:srgbClr val="C5969B"/>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821531" rtl="0" eaLnBrk="1" fontAlgn="auto" latinLnBrk="1" hangingPunct="1">
                        <a:lnSpc>
                          <a:spcPct val="100000"/>
                        </a:lnSpc>
                        <a:spcBef>
                          <a:spcPts val="0"/>
                        </a:spcBef>
                        <a:spcAft>
                          <a:spcPts val="0"/>
                        </a:spcAft>
                        <a:buClrTx/>
                        <a:buSzTx/>
                        <a:buFontTx/>
                        <a:buNone/>
                        <a:tabLst/>
                        <a:defRPr/>
                      </a:pPr>
                      <a:r>
                        <a:rPr lang="ko-KR" altLang="en-US" sz="2400" b="0" i="0" u="none" strike="noStrike" cap="none" spc="0" baseline="0">
                          <a:ln>
                            <a:noFill/>
                          </a:ln>
                          <a:solidFill>
                            <a:schemeClr val="tx1"/>
                          </a:solidFill>
                          <a:effectLst/>
                          <a:uFillTx/>
                          <a:latin typeface="+mn-lt"/>
                          <a:ea typeface="+mn-ea"/>
                          <a:cs typeface="+mn-cs"/>
                          <a:sym typeface="Helvetica Light"/>
                        </a:rPr>
                        <a:t>단어 최소 빈도 수 제한</a:t>
                      </a:r>
                      <a:endParaRPr lang="ko-KR" altLang="en-US">
                        <a:solidFill>
                          <a:schemeClr val="tx1"/>
                        </a:solidFill>
                      </a:endParaRPr>
                    </a:p>
                  </a:txBody>
                  <a:tcPr anchor="ctr">
                    <a:lnL w="12700" cap="flat" cmpd="sng" algn="ctr">
                      <a:solidFill>
                        <a:srgbClr val="C5969B"/>
                      </a:solidFill>
                      <a:prstDash val="solid"/>
                      <a:round/>
                      <a:headEnd type="none" w="med" len="med"/>
                      <a:tailEnd type="none" w="med" len="med"/>
                    </a:lnL>
                    <a:lnR w="12700" cap="flat" cmpd="sng" algn="ctr">
                      <a:solidFill>
                        <a:srgbClr val="C5969B"/>
                      </a:solidFill>
                      <a:prstDash val="solid"/>
                      <a:round/>
                      <a:headEnd type="none" w="med" len="med"/>
                      <a:tailEnd type="none" w="med" len="med"/>
                    </a:lnR>
                    <a:lnT w="12700" cap="flat" cmpd="sng" algn="ctr">
                      <a:solidFill>
                        <a:srgbClr val="C5969B"/>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821531" rtl="0" eaLnBrk="1" fontAlgn="auto" latinLnBrk="1" hangingPunct="1">
                        <a:lnSpc>
                          <a:spcPct val="100000"/>
                        </a:lnSpc>
                        <a:spcBef>
                          <a:spcPts val="0"/>
                        </a:spcBef>
                        <a:spcAft>
                          <a:spcPts val="0"/>
                        </a:spcAft>
                        <a:buClrTx/>
                        <a:buSzTx/>
                        <a:buFontTx/>
                        <a:buNone/>
                        <a:tabLst/>
                        <a:defRPr/>
                      </a:pPr>
                      <a:r>
                        <a:rPr lang="ko-KR" altLang="en-US">
                          <a:solidFill>
                            <a:schemeClr val="tx1"/>
                          </a:solidFill>
                        </a:rPr>
                        <a:t>보통 </a:t>
                      </a:r>
                      <a:r>
                        <a:rPr lang="ko-KR" altLang="en-US" err="1">
                          <a:solidFill>
                            <a:schemeClr val="tx1"/>
                          </a:solidFill>
                        </a:rPr>
                        <a:t>딥러닝에서</a:t>
                      </a:r>
                      <a:r>
                        <a:rPr lang="ko-KR" altLang="en-US">
                          <a:solidFill>
                            <a:schemeClr val="tx1"/>
                          </a:solidFill>
                        </a:rPr>
                        <a:t> 말하는 </a:t>
                      </a:r>
                      <a:r>
                        <a:rPr lang="en-US" altLang="ko-KR">
                          <a:solidFill>
                            <a:schemeClr val="tx1"/>
                          </a:solidFill>
                        </a:rPr>
                        <a:t>epoch</a:t>
                      </a:r>
                      <a:r>
                        <a:rPr lang="ko-KR" altLang="en-US">
                          <a:solidFill>
                            <a:schemeClr val="tx1"/>
                          </a:solidFill>
                        </a:rPr>
                        <a:t>와 비슷한 반복 횟수</a:t>
                      </a:r>
                    </a:p>
                  </a:txBody>
                  <a:tcPr anchor="ctr">
                    <a:lnL w="12700" cap="flat" cmpd="sng" algn="ctr">
                      <a:solidFill>
                        <a:srgbClr val="C5969B"/>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C5969B"/>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315884340"/>
                  </a:ext>
                </a:extLst>
              </a:tr>
            </a:tbl>
          </a:graphicData>
        </a:graphic>
      </p:graphicFrame>
    </p:spTree>
    <p:extLst>
      <p:ext uri="{BB962C8B-B14F-4D97-AF65-F5344CB8AC3E}">
        <p14:creationId xmlns:p14="http://schemas.microsoft.com/office/powerpoint/2010/main" val="15148601"/>
      </p:ext>
    </p:extLst>
  </p:cSld>
  <p:clrMapOvr>
    <a:masterClrMapping/>
  </p:clrMapOvr>
  <p:transition spd="slow">
    <p:push/>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1" name="bg_silver_noise_grey.jpg"/>
          <p:cNvPicPr>
            <a:picLocks/>
          </p:cNvPicPr>
          <p:nvPr/>
        </p:nvPicPr>
        <p:blipFill>
          <a:blip r:embed="rId2"/>
          <a:srcRect t="574" b="574"/>
          <a:stretch>
            <a:fillRect/>
          </a:stretch>
        </p:blipFill>
        <p:spPr>
          <a:xfrm>
            <a:off x="1279764" y="5074375"/>
            <a:ext cx="7691607" cy="7603209"/>
          </a:xfrm>
          <a:prstGeom prst="rect">
            <a:avLst/>
          </a:prstGeom>
          <a:ln w="457200">
            <a:solidFill>
              <a:srgbClr val="FFFFFF"/>
            </a:solidFill>
            <a:miter lim="400000"/>
          </a:ln>
        </p:spPr>
      </p:pic>
      <p:pic>
        <p:nvPicPr>
          <p:cNvPr id="292" name="bg_silver_noise_grey.jpg"/>
          <p:cNvPicPr>
            <a:picLocks/>
          </p:cNvPicPr>
          <p:nvPr/>
        </p:nvPicPr>
        <p:blipFill>
          <a:blip r:embed="rId2"/>
          <a:srcRect t="13940" b="13940"/>
          <a:stretch>
            <a:fillRect/>
          </a:stretch>
        </p:blipFill>
        <p:spPr>
          <a:xfrm>
            <a:off x="6470566" y="1038293"/>
            <a:ext cx="11039369" cy="7961445"/>
          </a:xfrm>
          <a:prstGeom prst="rect">
            <a:avLst/>
          </a:prstGeom>
          <a:ln w="457200">
            <a:solidFill>
              <a:srgbClr val="FFFFFF"/>
            </a:solidFill>
            <a:miter lim="400000"/>
          </a:ln>
        </p:spPr>
      </p:pic>
      <p:pic>
        <p:nvPicPr>
          <p:cNvPr id="293" name="bg_silver_noise_grey.jpg"/>
          <p:cNvPicPr>
            <a:picLocks/>
          </p:cNvPicPr>
          <p:nvPr/>
        </p:nvPicPr>
        <p:blipFill>
          <a:blip r:embed="rId2"/>
          <a:srcRect t="4891" b="4891"/>
          <a:stretch>
            <a:fillRect/>
          </a:stretch>
        </p:blipFill>
        <p:spPr>
          <a:xfrm>
            <a:off x="15829914" y="5501809"/>
            <a:ext cx="7274141" cy="6562494"/>
          </a:xfrm>
          <a:prstGeom prst="rect">
            <a:avLst/>
          </a:prstGeom>
          <a:ln w="457200">
            <a:solidFill>
              <a:srgbClr val="FFFFFF"/>
            </a:solidFill>
            <a:miter lim="400000"/>
          </a:ln>
        </p:spPr>
      </p:pic>
      <p:sp>
        <p:nvSpPr>
          <p:cNvPr id="294" name="Shape 294"/>
          <p:cNvSpPr/>
          <p:nvPr/>
        </p:nvSpPr>
        <p:spPr>
          <a:xfrm>
            <a:off x="7666423" y="12181734"/>
            <a:ext cx="2216314" cy="1"/>
          </a:xfrm>
          <a:prstGeom prst="line">
            <a:avLst/>
          </a:prstGeom>
          <a:ln w="50800">
            <a:solidFill>
              <a:srgbClr val="000000"/>
            </a:solidFill>
            <a:miter lim="400000"/>
          </a:ln>
        </p:spPr>
        <p:txBody>
          <a:bodyPr lIns="71437" tIns="71437" rIns="71437" bIns="71437" anchor="ctr"/>
          <a:lstStyle/>
          <a:p>
            <a:pPr>
              <a:defRPr sz="3200"/>
            </a:pPr>
            <a:endParaRPr>
              <a:latin typeface="+mj-ea"/>
              <a:ea typeface="+mj-ea"/>
            </a:endParaRPr>
          </a:p>
        </p:txBody>
      </p:sp>
      <p:sp>
        <p:nvSpPr>
          <p:cNvPr id="295" name="Shape 295"/>
          <p:cNvSpPr/>
          <p:nvPr/>
        </p:nvSpPr>
        <p:spPr>
          <a:xfrm>
            <a:off x="10116840" y="11786434"/>
            <a:ext cx="3979615" cy="790600"/>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lvl1pPr algn="l">
              <a:defRPr sz="4200" spc="420">
                <a:latin typeface="Didot"/>
                <a:ea typeface="Didot"/>
                <a:cs typeface="Didot"/>
                <a:sym typeface="Didot"/>
              </a:defRPr>
            </a:lvl1pPr>
          </a:lstStyle>
          <a:p>
            <a:r>
              <a:rPr lang="en-US" b="1" err="1">
                <a:latin typeface="+mj-ea"/>
                <a:ea typeface="+mj-ea"/>
              </a:rPr>
              <a:t>window_size</a:t>
            </a:r>
            <a:endParaRPr b="1">
              <a:latin typeface="+mj-ea"/>
              <a:ea typeface="+mj-ea"/>
            </a:endParaRPr>
          </a:p>
        </p:txBody>
      </p:sp>
      <p:sp>
        <p:nvSpPr>
          <p:cNvPr id="296" name="Shape 296"/>
          <p:cNvSpPr/>
          <p:nvPr/>
        </p:nvSpPr>
        <p:spPr>
          <a:xfrm flipV="1">
            <a:off x="22655151" y="4826259"/>
            <a:ext cx="0" cy="1288863"/>
          </a:xfrm>
          <a:prstGeom prst="line">
            <a:avLst/>
          </a:prstGeom>
          <a:ln w="50800">
            <a:solidFill>
              <a:srgbClr val="000000"/>
            </a:solidFill>
            <a:miter lim="400000"/>
          </a:ln>
        </p:spPr>
        <p:txBody>
          <a:bodyPr lIns="71437" tIns="71437" rIns="71437" bIns="71437" anchor="ctr"/>
          <a:lstStyle/>
          <a:p>
            <a:pPr>
              <a:defRPr sz="3200"/>
            </a:pPr>
            <a:endParaRPr>
              <a:latin typeface="+mj-ea"/>
              <a:ea typeface="+mj-ea"/>
            </a:endParaRPr>
          </a:p>
        </p:txBody>
      </p:sp>
      <p:sp>
        <p:nvSpPr>
          <p:cNvPr id="297" name="Shape 297"/>
          <p:cNvSpPr/>
          <p:nvPr/>
        </p:nvSpPr>
        <p:spPr>
          <a:xfrm>
            <a:off x="2284029" y="1980825"/>
            <a:ext cx="3472745" cy="2083262"/>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lvl1pPr>
              <a:defRPr sz="4200" spc="420">
                <a:latin typeface="Didot"/>
                <a:ea typeface="Didot"/>
                <a:cs typeface="Didot"/>
                <a:sym typeface="Didot"/>
              </a:defRPr>
            </a:lvl1pPr>
          </a:lstStyle>
          <a:p>
            <a:r>
              <a:rPr lang="en-US" b="1">
                <a:latin typeface="+mj-ea"/>
                <a:ea typeface="+mj-ea"/>
              </a:rPr>
              <a:t>CBOW</a:t>
            </a:r>
          </a:p>
          <a:p>
            <a:r>
              <a:rPr lang="en-US" b="1">
                <a:latin typeface="+mj-ea"/>
                <a:ea typeface="+mj-ea"/>
              </a:rPr>
              <a:t>Vs</a:t>
            </a:r>
          </a:p>
          <a:p>
            <a:r>
              <a:rPr lang="en-US" b="1">
                <a:latin typeface="+mj-ea"/>
                <a:ea typeface="+mj-ea"/>
              </a:rPr>
              <a:t>Skip-Gram</a:t>
            </a:r>
            <a:endParaRPr b="1">
              <a:latin typeface="+mj-ea"/>
              <a:ea typeface="+mj-ea"/>
            </a:endParaRPr>
          </a:p>
        </p:txBody>
      </p:sp>
      <p:sp>
        <p:nvSpPr>
          <p:cNvPr id="298" name="Shape 298"/>
          <p:cNvSpPr/>
          <p:nvPr/>
        </p:nvSpPr>
        <p:spPr>
          <a:xfrm>
            <a:off x="5756774" y="3022456"/>
            <a:ext cx="2216314" cy="1"/>
          </a:xfrm>
          <a:prstGeom prst="line">
            <a:avLst/>
          </a:prstGeom>
          <a:ln w="50800">
            <a:solidFill>
              <a:srgbClr val="000000"/>
            </a:solidFill>
            <a:miter lim="400000"/>
          </a:ln>
        </p:spPr>
        <p:txBody>
          <a:bodyPr lIns="71437" tIns="71437" rIns="71437" bIns="71437" anchor="ctr"/>
          <a:lstStyle/>
          <a:p>
            <a:pPr>
              <a:defRPr sz="3200"/>
            </a:pPr>
            <a:endParaRPr>
              <a:latin typeface="+mj-ea"/>
              <a:ea typeface="+mj-ea"/>
            </a:endParaRPr>
          </a:p>
        </p:txBody>
      </p:sp>
      <p:sp>
        <p:nvSpPr>
          <p:cNvPr id="299" name="Shape 299"/>
          <p:cNvSpPr/>
          <p:nvPr/>
        </p:nvSpPr>
        <p:spPr>
          <a:xfrm>
            <a:off x="11386229" y="5102898"/>
            <a:ext cx="3891835" cy="1683152"/>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lvl1pPr algn="r">
              <a:defRPr sz="4200" b="1" spc="419">
                <a:latin typeface="Didot"/>
                <a:ea typeface="Didot"/>
                <a:cs typeface="Didot"/>
                <a:sym typeface="Didot"/>
              </a:defRPr>
            </a:lvl1pPr>
          </a:lstStyle>
          <a:p>
            <a:pPr algn="ctr"/>
            <a:r>
              <a:rPr lang="en-US" altLang="ko-KR" sz="2500" b="0" i="0">
                <a:solidFill>
                  <a:srgbClr val="383838"/>
                </a:solidFill>
                <a:effectLst/>
                <a:latin typeface="+mj-ea"/>
                <a:ea typeface="+mj-ea"/>
              </a:rPr>
              <a:t>{magic | No}</a:t>
            </a:r>
          </a:p>
          <a:p>
            <a:pPr algn="ctr"/>
            <a:r>
              <a:rPr lang="en-US" altLang="ko-KR" sz="2500" b="0" i="0">
                <a:solidFill>
                  <a:srgbClr val="383838"/>
                </a:solidFill>
                <a:effectLst/>
                <a:latin typeface="+mj-ea"/>
                <a:ea typeface="+mj-ea"/>
              </a:rPr>
              <a:t>{magic | other}</a:t>
            </a:r>
          </a:p>
          <a:p>
            <a:pPr algn="ctr"/>
            <a:r>
              <a:rPr lang="en-US" altLang="ko-KR" sz="2500" b="0" i="0">
                <a:solidFill>
                  <a:srgbClr val="333333"/>
                </a:solidFill>
                <a:effectLst/>
                <a:latin typeface="+mj-ea"/>
                <a:ea typeface="+mj-ea"/>
              </a:rPr>
              <a:t>{magic | would}</a:t>
            </a:r>
          </a:p>
          <a:p>
            <a:pPr algn="ctr"/>
            <a:r>
              <a:rPr lang="en-US" altLang="ko-KR" sz="2500" b="0" i="0">
                <a:solidFill>
                  <a:srgbClr val="333333"/>
                </a:solidFill>
                <a:effectLst/>
                <a:latin typeface="+mj-ea"/>
                <a:ea typeface="+mj-ea"/>
              </a:rPr>
              <a:t>{magic | compare}</a:t>
            </a:r>
          </a:p>
        </p:txBody>
      </p:sp>
      <p:sp>
        <p:nvSpPr>
          <p:cNvPr id="15" name="Shape 299">
            <a:extLst>
              <a:ext uri="{FF2B5EF4-FFF2-40B4-BE49-F238E27FC236}">
                <a16:creationId xmlns:a16="http://schemas.microsoft.com/office/drawing/2014/main" id="{3E82EF26-ADE2-4640-A72C-E37A0B3CDCDD}"/>
              </a:ext>
            </a:extLst>
          </p:cNvPr>
          <p:cNvSpPr/>
          <p:nvPr/>
        </p:nvSpPr>
        <p:spPr>
          <a:xfrm>
            <a:off x="9827288" y="1550686"/>
            <a:ext cx="2671757" cy="528990"/>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lvl1pPr algn="r">
              <a:defRPr sz="4200" b="1" spc="419">
                <a:latin typeface="Didot"/>
                <a:ea typeface="Didot"/>
                <a:cs typeface="Didot"/>
                <a:sym typeface="Didot"/>
              </a:defRPr>
            </a:lvl1pPr>
          </a:lstStyle>
          <a:p>
            <a:r>
              <a:rPr lang="en-US" sz="2500">
                <a:latin typeface="+mj-ea"/>
                <a:ea typeface="+mj-ea"/>
              </a:rPr>
              <a:t>Source</a:t>
            </a:r>
            <a:r>
              <a:rPr lang="ko-KR" altLang="en-US" sz="2500">
                <a:latin typeface="+mj-ea"/>
                <a:ea typeface="+mj-ea"/>
              </a:rPr>
              <a:t> </a:t>
            </a:r>
            <a:r>
              <a:rPr lang="en-US" altLang="ko-KR" sz="2500">
                <a:latin typeface="+mj-ea"/>
                <a:ea typeface="+mj-ea"/>
              </a:rPr>
              <a:t>Text</a:t>
            </a:r>
            <a:endParaRPr sz="2500">
              <a:latin typeface="+mj-ea"/>
              <a:ea typeface="+mj-ea"/>
            </a:endParaRPr>
          </a:p>
        </p:txBody>
      </p:sp>
      <p:sp>
        <p:nvSpPr>
          <p:cNvPr id="16" name="Shape 299">
            <a:extLst>
              <a:ext uri="{FF2B5EF4-FFF2-40B4-BE49-F238E27FC236}">
                <a16:creationId xmlns:a16="http://schemas.microsoft.com/office/drawing/2014/main" id="{E5F1740D-7823-45B3-ADCA-21596DB3C834}"/>
              </a:ext>
            </a:extLst>
          </p:cNvPr>
          <p:cNvSpPr/>
          <p:nvPr/>
        </p:nvSpPr>
        <p:spPr>
          <a:xfrm>
            <a:off x="9431593" y="3175946"/>
            <a:ext cx="3324371" cy="913711"/>
          </a:xfrm>
          <a:prstGeom prst="rect">
            <a:avLst/>
          </a:prstGeom>
          <a:ln w="12700">
            <a:miter lim="400000"/>
          </a:ln>
          <a:extLst>
            <a:ext uri="{C572A759-6A51-4108-AA02-DFA0A04FC94B}">
              <ma14:wrappingTextBoxFlag xmlns="" xmlns:ma14="http://schemas.microsoft.com/office/mac/drawingml/2011/main" val="1"/>
            </a:ext>
          </a:extLst>
        </p:spPr>
        <p:txBody>
          <a:bodyPr wrap="square" lIns="71437" tIns="71437" rIns="71437" bIns="71437" anchor="ctr">
            <a:spAutoFit/>
          </a:bodyPr>
          <a:lstStyle>
            <a:lvl1pPr algn="r">
              <a:defRPr sz="4200" b="1" spc="419">
                <a:latin typeface="Didot"/>
                <a:ea typeface="Didot"/>
                <a:cs typeface="Didot"/>
                <a:sym typeface="Didot"/>
              </a:defRPr>
            </a:lvl1pPr>
          </a:lstStyle>
          <a:p>
            <a:pPr algn="ctr"/>
            <a:r>
              <a:rPr lang="en-US" sz="2500">
                <a:latin typeface="+mj-ea"/>
                <a:ea typeface="+mj-ea"/>
              </a:rPr>
              <a:t>Training Samples</a:t>
            </a:r>
            <a:endParaRPr sz="2500">
              <a:latin typeface="+mj-ea"/>
              <a:ea typeface="+mj-ea"/>
            </a:endParaRPr>
          </a:p>
        </p:txBody>
      </p:sp>
      <p:sp>
        <p:nvSpPr>
          <p:cNvPr id="18" name="TextBox 17">
            <a:extLst>
              <a:ext uri="{FF2B5EF4-FFF2-40B4-BE49-F238E27FC236}">
                <a16:creationId xmlns:a16="http://schemas.microsoft.com/office/drawing/2014/main" id="{F1166377-F2E9-42B0-9D4D-0F467BEC8CC5}"/>
              </a:ext>
            </a:extLst>
          </p:cNvPr>
          <p:cNvSpPr txBox="1"/>
          <p:nvPr/>
        </p:nvSpPr>
        <p:spPr>
          <a:xfrm>
            <a:off x="8327219" y="2339107"/>
            <a:ext cx="5804830" cy="47705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altLang="ko-KR" sz="2500" b="0" i="0">
                <a:solidFill>
                  <a:srgbClr val="383838"/>
                </a:solidFill>
                <a:effectLst/>
                <a:latin typeface="+mj-ea"/>
                <a:ea typeface="+mj-ea"/>
              </a:rPr>
              <a:t>No other magic would compare.</a:t>
            </a:r>
            <a:endParaRPr lang="ko-KR" altLang="en-US" sz="2500">
              <a:latin typeface="+mj-ea"/>
              <a:ea typeface="+mj-ea"/>
            </a:endParaRPr>
          </a:p>
        </p:txBody>
      </p:sp>
      <p:sp>
        <p:nvSpPr>
          <p:cNvPr id="19" name="Shape 299">
            <a:extLst>
              <a:ext uri="{FF2B5EF4-FFF2-40B4-BE49-F238E27FC236}">
                <a16:creationId xmlns:a16="http://schemas.microsoft.com/office/drawing/2014/main" id="{0EEE7601-D0E5-4C08-A955-C06011487547}"/>
              </a:ext>
            </a:extLst>
          </p:cNvPr>
          <p:cNvSpPr/>
          <p:nvPr/>
        </p:nvSpPr>
        <p:spPr>
          <a:xfrm>
            <a:off x="8331623" y="4571832"/>
            <a:ext cx="1329017" cy="528990"/>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lvl1pPr algn="r">
              <a:defRPr sz="4200" b="1" spc="419">
                <a:latin typeface="Didot"/>
                <a:ea typeface="Didot"/>
                <a:cs typeface="Didot"/>
                <a:sym typeface="Didot"/>
              </a:defRPr>
            </a:lvl1pPr>
          </a:lstStyle>
          <a:p>
            <a:r>
              <a:rPr lang="en-US" sz="2500">
                <a:latin typeface="+mj-ea"/>
                <a:ea typeface="+mj-ea"/>
              </a:rPr>
              <a:t>CBOW</a:t>
            </a:r>
            <a:endParaRPr sz="2500">
              <a:latin typeface="+mj-ea"/>
              <a:ea typeface="+mj-ea"/>
            </a:endParaRPr>
          </a:p>
        </p:txBody>
      </p:sp>
      <p:sp>
        <p:nvSpPr>
          <p:cNvPr id="20" name="Shape 299">
            <a:extLst>
              <a:ext uri="{FF2B5EF4-FFF2-40B4-BE49-F238E27FC236}">
                <a16:creationId xmlns:a16="http://schemas.microsoft.com/office/drawing/2014/main" id="{C013AA15-F471-49C7-9801-1CACEC7BD27D}"/>
              </a:ext>
            </a:extLst>
          </p:cNvPr>
          <p:cNvSpPr/>
          <p:nvPr/>
        </p:nvSpPr>
        <p:spPr>
          <a:xfrm>
            <a:off x="12106648" y="4581992"/>
            <a:ext cx="2319032" cy="528990"/>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lvl1pPr algn="r">
              <a:defRPr sz="4200" b="1" spc="419">
                <a:latin typeface="Didot"/>
                <a:ea typeface="Didot"/>
                <a:cs typeface="Didot"/>
                <a:sym typeface="Didot"/>
              </a:defRPr>
            </a:lvl1pPr>
          </a:lstStyle>
          <a:p>
            <a:r>
              <a:rPr lang="en-US" sz="2500">
                <a:latin typeface="+mj-ea"/>
                <a:ea typeface="+mj-ea"/>
              </a:rPr>
              <a:t>Skip-Gram</a:t>
            </a:r>
            <a:endParaRPr sz="2500">
              <a:latin typeface="+mj-ea"/>
              <a:ea typeface="+mj-ea"/>
            </a:endParaRPr>
          </a:p>
        </p:txBody>
      </p:sp>
      <p:sp>
        <p:nvSpPr>
          <p:cNvPr id="21" name="Shape 299">
            <a:extLst>
              <a:ext uri="{FF2B5EF4-FFF2-40B4-BE49-F238E27FC236}">
                <a16:creationId xmlns:a16="http://schemas.microsoft.com/office/drawing/2014/main" id="{83A1F343-F33A-48BB-82D4-F8878D544CD4}"/>
              </a:ext>
            </a:extLst>
          </p:cNvPr>
          <p:cNvSpPr/>
          <p:nvPr/>
        </p:nvSpPr>
        <p:spPr>
          <a:xfrm>
            <a:off x="7350761" y="5159852"/>
            <a:ext cx="3567962" cy="913711"/>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lvl1pPr algn="r">
              <a:defRPr sz="4200" b="1" spc="419">
                <a:latin typeface="Didot"/>
                <a:ea typeface="Didot"/>
                <a:cs typeface="Didot"/>
                <a:sym typeface="Didot"/>
              </a:defRPr>
            </a:lvl1pPr>
          </a:lstStyle>
          <a:p>
            <a:pPr algn="ctr"/>
            <a:r>
              <a:rPr lang="en-US" altLang="ko-KR" sz="2500" b="0" i="0">
                <a:solidFill>
                  <a:srgbClr val="383838"/>
                </a:solidFill>
                <a:effectLst/>
                <a:latin typeface="+mj-ea"/>
                <a:ea typeface="+mj-ea"/>
              </a:rPr>
              <a:t>{No, other,</a:t>
            </a:r>
          </a:p>
          <a:p>
            <a:pPr algn="ctr"/>
            <a:r>
              <a:rPr lang="en-US" altLang="ko-KR" sz="2500" b="0" i="0">
                <a:solidFill>
                  <a:srgbClr val="333333"/>
                </a:solidFill>
                <a:effectLst/>
                <a:latin typeface="+mj-ea"/>
                <a:ea typeface="+mj-ea"/>
              </a:rPr>
              <a:t>would, compare}</a:t>
            </a:r>
          </a:p>
        </p:txBody>
      </p:sp>
      <p:cxnSp>
        <p:nvCxnSpPr>
          <p:cNvPr id="6" name="직선 연결선 5">
            <a:extLst>
              <a:ext uri="{FF2B5EF4-FFF2-40B4-BE49-F238E27FC236}">
                <a16:creationId xmlns:a16="http://schemas.microsoft.com/office/drawing/2014/main" id="{A993A8B0-1A9D-4E17-8F22-139094AE138C}"/>
              </a:ext>
            </a:extLst>
          </p:cNvPr>
          <p:cNvCxnSpPr>
            <a:cxnSpLocks/>
          </p:cNvCxnSpPr>
          <p:nvPr/>
        </p:nvCxnSpPr>
        <p:spPr>
          <a:xfrm flipH="1">
            <a:off x="8971371" y="4089657"/>
            <a:ext cx="2122408" cy="260742"/>
          </a:xfrm>
          <a:prstGeom prst="line">
            <a:avLst/>
          </a:prstGeom>
          <a:ln/>
        </p:spPr>
        <p:style>
          <a:lnRef idx="1">
            <a:schemeClr val="dk1"/>
          </a:lnRef>
          <a:fillRef idx="0">
            <a:schemeClr val="dk1"/>
          </a:fillRef>
          <a:effectRef idx="0">
            <a:schemeClr val="dk1"/>
          </a:effectRef>
          <a:fontRef idx="minor">
            <a:schemeClr val="tx1"/>
          </a:fontRef>
        </p:style>
      </p:cxnSp>
      <p:cxnSp>
        <p:nvCxnSpPr>
          <p:cNvPr id="8" name="직선 연결선 7">
            <a:extLst>
              <a:ext uri="{FF2B5EF4-FFF2-40B4-BE49-F238E27FC236}">
                <a16:creationId xmlns:a16="http://schemas.microsoft.com/office/drawing/2014/main" id="{CB8F7B5A-A44B-4FA1-ACAE-A4AA612817F3}"/>
              </a:ext>
            </a:extLst>
          </p:cNvPr>
          <p:cNvCxnSpPr>
            <a:cxnSpLocks/>
          </p:cNvCxnSpPr>
          <p:nvPr/>
        </p:nvCxnSpPr>
        <p:spPr>
          <a:xfrm>
            <a:off x="11093779" y="4089657"/>
            <a:ext cx="2196444" cy="272635"/>
          </a:xfrm>
          <a:prstGeom prst="line">
            <a:avLst/>
          </a:prstGeom>
          <a:ln/>
        </p:spPr>
        <p:style>
          <a:lnRef idx="1">
            <a:schemeClr val="dk1"/>
          </a:lnRef>
          <a:fillRef idx="0">
            <a:schemeClr val="dk1"/>
          </a:fillRef>
          <a:effectRef idx="0">
            <a:schemeClr val="dk1"/>
          </a:effectRef>
          <a:fontRef idx="minor">
            <a:schemeClr val="tx1"/>
          </a:fontRef>
        </p:style>
      </p:cxnSp>
      <p:sp>
        <p:nvSpPr>
          <p:cNvPr id="27" name="TextBox 26">
            <a:extLst>
              <a:ext uri="{FF2B5EF4-FFF2-40B4-BE49-F238E27FC236}">
                <a16:creationId xmlns:a16="http://schemas.microsoft.com/office/drawing/2014/main" id="{D2990E9E-2FB2-4E76-B9C4-886D5C0EBD9C}"/>
              </a:ext>
            </a:extLst>
          </p:cNvPr>
          <p:cNvSpPr txBox="1"/>
          <p:nvPr/>
        </p:nvSpPr>
        <p:spPr>
          <a:xfrm>
            <a:off x="8774580" y="7440452"/>
            <a:ext cx="4777172" cy="70788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ko-KR" altLang="en-US" sz="4000">
                <a:solidFill>
                  <a:srgbClr val="C5969B"/>
                </a:solidFill>
              </a:rPr>
              <a:t>학습량 </a:t>
            </a:r>
            <a:r>
              <a:rPr lang="en-US" altLang="ko-KR" sz="4000">
                <a:solidFill>
                  <a:srgbClr val="C5969B"/>
                </a:solidFill>
              </a:rPr>
              <a:t>4</a:t>
            </a:r>
            <a:r>
              <a:rPr lang="ko-KR" altLang="en-US" sz="4000">
                <a:solidFill>
                  <a:srgbClr val="C5969B"/>
                </a:solidFill>
              </a:rPr>
              <a:t>배 차이</a:t>
            </a:r>
            <a:endParaRPr lang="en-US" altLang="ko-KR" sz="4000">
              <a:solidFill>
                <a:srgbClr val="C5969B"/>
              </a:solidFill>
            </a:endParaRPr>
          </a:p>
        </p:txBody>
      </p:sp>
      <p:sp>
        <p:nvSpPr>
          <p:cNvPr id="30" name="Shape 295">
            <a:extLst>
              <a:ext uri="{FF2B5EF4-FFF2-40B4-BE49-F238E27FC236}">
                <a16:creationId xmlns:a16="http://schemas.microsoft.com/office/drawing/2014/main" id="{0FA45B8B-8E52-445B-B473-22CFF8E37BB3}"/>
              </a:ext>
            </a:extLst>
          </p:cNvPr>
          <p:cNvSpPr/>
          <p:nvPr/>
        </p:nvSpPr>
        <p:spPr>
          <a:xfrm>
            <a:off x="19935678" y="3868736"/>
            <a:ext cx="3256340" cy="790600"/>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lvl1pPr algn="l">
              <a:defRPr sz="4200" spc="420">
                <a:latin typeface="Didot"/>
                <a:ea typeface="Didot"/>
                <a:cs typeface="Didot"/>
                <a:sym typeface="Didot"/>
              </a:defRPr>
            </a:lvl1pPr>
          </a:lstStyle>
          <a:p>
            <a:r>
              <a:rPr lang="en-US" b="1" err="1">
                <a:latin typeface="+mj-ea"/>
                <a:ea typeface="+mj-ea"/>
              </a:rPr>
              <a:t>min_count</a:t>
            </a:r>
            <a:endParaRPr b="1">
              <a:latin typeface="+mj-ea"/>
              <a:ea typeface="+mj-ea"/>
            </a:endParaRPr>
          </a:p>
        </p:txBody>
      </p:sp>
      <p:graphicFrame>
        <p:nvGraphicFramePr>
          <p:cNvPr id="31" name="차트 30">
            <a:extLst>
              <a:ext uri="{FF2B5EF4-FFF2-40B4-BE49-F238E27FC236}">
                <a16:creationId xmlns:a16="http://schemas.microsoft.com/office/drawing/2014/main" id="{7EB3C325-155F-4117-BE67-F5AA8FC95958}"/>
              </a:ext>
            </a:extLst>
          </p:cNvPr>
          <p:cNvGraphicFramePr/>
          <p:nvPr>
            <p:extLst>
              <p:ext uri="{D42A27DB-BD31-4B8C-83A1-F6EECF244321}">
                <p14:modId xmlns:p14="http://schemas.microsoft.com/office/powerpoint/2010/main" val="2345107579"/>
              </p:ext>
            </p:extLst>
          </p:nvPr>
        </p:nvGraphicFramePr>
        <p:xfrm>
          <a:off x="15855766" y="6073563"/>
          <a:ext cx="7134041" cy="4913392"/>
        </p:xfrm>
        <a:graphic>
          <a:graphicData uri="http://schemas.openxmlformats.org/drawingml/2006/chart">
            <c:chart xmlns:c="http://schemas.openxmlformats.org/drawingml/2006/chart" xmlns:r="http://schemas.openxmlformats.org/officeDocument/2006/relationships" r:id="rId3"/>
          </a:graphicData>
        </a:graphic>
      </p:graphicFrame>
      <p:grpSp>
        <p:nvGrpSpPr>
          <p:cNvPr id="32" name="그룹 31">
            <a:extLst>
              <a:ext uri="{FF2B5EF4-FFF2-40B4-BE49-F238E27FC236}">
                <a16:creationId xmlns:a16="http://schemas.microsoft.com/office/drawing/2014/main" id="{673EA5E6-BE4B-42FC-890F-8F3CD23B6EE2}"/>
              </a:ext>
            </a:extLst>
          </p:cNvPr>
          <p:cNvGrpSpPr/>
          <p:nvPr/>
        </p:nvGrpSpPr>
        <p:grpSpPr>
          <a:xfrm>
            <a:off x="16556118" y="5439462"/>
            <a:ext cx="5821732" cy="6687188"/>
            <a:chOff x="16521715" y="5439462"/>
            <a:chExt cx="5821732" cy="6687188"/>
          </a:xfrm>
        </p:grpSpPr>
        <p:grpSp>
          <p:nvGrpSpPr>
            <p:cNvPr id="28" name="그룹 27">
              <a:extLst>
                <a:ext uri="{FF2B5EF4-FFF2-40B4-BE49-F238E27FC236}">
                  <a16:creationId xmlns:a16="http://schemas.microsoft.com/office/drawing/2014/main" id="{DAB46FFA-1D9F-486D-BF11-AD1098E64F8A}"/>
                </a:ext>
              </a:extLst>
            </p:cNvPr>
            <p:cNvGrpSpPr/>
            <p:nvPr/>
          </p:nvGrpSpPr>
          <p:grpSpPr>
            <a:xfrm>
              <a:off x="16521715" y="5439462"/>
              <a:ext cx="5821732" cy="6687188"/>
              <a:chOff x="16610381" y="5377115"/>
              <a:chExt cx="5821732" cy="6687188"/>
            </a:xfrm>
          </p:grpSpPr>
          <p:pic>
            <p:nvPicPr>
              <p:cNvPr id="17" name="그림 16">
                <a:extLst>
                  <a:ext uri="{FF2B5EF4-FFF2-40B4-BE49-F238E27FC236}">
                    <a16:creationId xmlns:a16="http://schemas.microsoft.com/office/drawing/2014/main" id="{12139869-9A15-4264-8C76-2F0232B67D6C}"/>
                  </a:ext>
                </a:extLst>
              </p:cNvPr>
              <p:cNvPicPr>
                <a:picLocks noChangeAspect="1"/>
              </p:cNvPicPr>
              <p:nvPr/>
            </p:nvPicPr>
            <p:blipFill>
              <a:blip r:embed="rId4"/>
              <a:stretch>
                <a:fillRect/>
              </a:stretch>
            </p:blipFill>
            <p:spPr>
              <a:xfrm>
                <a:off x="16610381" y="5829161"/>
                <a:ext cx="2765377" cy="6235142"/>
              </a:xfrm>
              <a:prstGeom prst="rect">
                <a:avLst/>
              </a:prstGeom>
            </p:spPr>
          </p:pic>
          <p:sp>
            <p:nvSpPr>
              <p:cNvPr id="22" name="직사각형 21">
                <a:extLst>
                  <a:ext uri="{FF2B5EF4-FFF2-40B4-BE49-F238E27FC236}">
                    <a16:creationId xmlns:a16="http://schemas.microsoft.com/office/drawing/2014/main" id="{27C9356B-9A42-4054-84FA-BEBE2B8363B4}"/>
                  </a:ext>
                </a:extLst>
              </p:cNvPr>
              <p:cNvSpPr/>
              <p:nvPr/>
            </p:nvSpPr>
            <p:spPr>
              <a:xfrm>
                <a:off x="17022720" y="5377115"/>
                <a:ext cx="1940697" cy="452046"/>
              </a:xfrm>
              <a:prstGeom prst="rect">
                <a:avLst/>
              </a:prstGeom>
              <a:solidFill>
                <a:srgbClr val="C5969B"/>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lang="en-US" altLang="ko-KR" sz="2000" err="1">
                    <a:solidFill>
                      <a:schemeClr val="bg1"/>
                    </a:solidFill>
                  </a:rPr>
                  <a:t>Min_count</a:t>
                </a:r>
                <a:r>
                  <a:rPr lang="ko-KR" altLang="en-US" sz="2000">
                    <a:solidFill>
                      <a:schemeClr val="bg1"/>
                    </a:solidFill>
                  </a:rPr>
                  <a:t> </a:t>
                </a:r>
                <a:r>
                  <a:rPr lang="en-US" altLang="ko-KR" sz="2000">
                    <a:solidFill>
                      <a:schemeClr val="bg1"/>
                    </a:solidFill>
                  </a:rPr>
                  <a:t>=</a:t>
                </a:r>
                <a:r>
                  <a:rPr lang="ko-KR" altLang="en-US" sz="2000">
                    <a:solidFill>
                      <a:schemeClr val="bg1"/>
                    </a:solidFill>
                  </a:rPr>
                  <a:t> </a:t>
                </a:r>
                <a:r>
                  <a:rPr lang="en-US" altLang="ko-KR" sz="2000">
                    <a:solidFill>
                      <a:schemeClr val="bg1"/>
                    </a:solidFill>
                  </a:rPr>
                  <a:t>1</a:t>
                </a:r>
                <a:endParaRPr kumimoji="0" lang="ko-KR" altLang="en-US" sz="2000" b="0" i="0" u="none" strike="noStrike" cap="none" spc="0" normalizeH="0" baseline="0">
                  <a:ln>
                    <a:noFill/>
                  </a:ln>
                  <a:solidFill>
                    <a:schemeClr val="bg1"/>
                  </a:solidFill>
                  <a:effectLst/>
                  <a:uFillTx/>
                  <a:latin typeface="+mn-lt"/>
                  <a:ea typeface="+mn-ea"/>
                  <a:cs typeface="+mn-cs"/>
                  <a:sym typeface="Helvetica Light"/>
                </a:endParaRPr>
              </a:p>
            </p:txBody>
          </p:sp>
          <p:pic>
            <p:nvPicPr>
              <p:cNvPr id="24" name="그림 23">
                <a:extLst>
                  <a:ext uri="{FF2B5EF4-FFF2-40B4-BE49-F238E27FC236}">
                    <a16:creationId xmlns:a16="http://schemas.microsoft.com/office/drawing/2014/main" id="{B9940A42-3D5A-44B3-BC34-7E91068EC967}"/>
                  </a:ext>
                </a:extLst>
              </p:cNvPr>
              <p:cNvPicPr>
                <a:picLocks noChangeAspect="1"/>
              </p:cNvPicPr>
              <p:nvPr/>
            </p:nvPicPr>
            <p:blipFill>
              <a:blip r:embed="rId5"/>
              <a:stretch>
                <a:fillRect/>
              </a:stretch>
            </p:blipFill>
            <p:spPr>
              <a:xfrm>
                <a:off x="19788097" y="5829161"/>
                <a:ext cx="2644016" cy="6235142"/>
              </a:xfrm>
              <a:prstGeom prst="rect">
                <a:avLst/>
              </a:prstGeom>
            </p:spPr>
          </p:pic>
          <p:sp>
            <p:nvSpPr>
              <p:cNvPr id="37" name="직사각형 36">
                <a:extLst>
                  <a:ext uri="{FF2B5EF4-FFF2-40B4-BE49-F238E27FC236}">
                    <a16:creationId xmlns:a16="http://schemas.microsoft.com/office/drawing/2014/main" id="{DFF9D4D6-580F-4474-9CBF-735024052660}"/>
                  </a:ext>
                </a:extLst>
              </p:cNvPr>
              <p:cNvSpPr/>
              <p:nvPr/>
            </p:nvSpPr>
            <p:spPr>
              <a:xfrm>
                <a:off x="20139756" y="5377115"/>
                <a:ext cx="1940697" cy="452046"/>
              </a:xfrm>
              <a:prstGeom prst="rect">
                <a:avLst/>
              </a:prstGeom>
              <a:solidFill>
                <a:srgbClr val="C5969B"/>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lang="en-US" altLang="ko-KR" sz="2000" err="1">
                    <a:solidFill>
                      <a:schemeClr val="bg1"/>
                    </a:solidFill>
                  </a:rPr>
                  <a:t>Min_count</a:t>
                </a:r>
                <a:r>
                  <a:rPr lang="ko-KR" altLang="en-US" sz="2000">
                    <a:solidFill>
                      <a:schemeClr val="bg1"/>
                    </a:solidFill>
                  </a:rPr>
                  <a:t> </a:t>
                </a:r>
                <a:r>
                  <a:rPr lang="en-US" altLang="ko-KR" sz="2000">
                    <a:solidFill>
                      <a:schemeClr val="bg1"/>
                    </a:solidFill>
                  </a:rPr>
                  <a:t>=</a:t>
                </a:r>
                <a:r>
                  <a:rPr lang="ko-KR" altLang="en-US" sz="2000">
                    <a:solidFill>
                      <a:schemeClr val="bg1"/>
                    </a:solidFill>
                  </a:rPr>
                  <a:t> </a:t>
                </a:r>
                <a:r>
                  <a:rPr lang="en-US" altLang="ko-KR" sz="2000">
                    <a:solidFill>
                      <a:schemeClr val="bg1"/>
                    </a:solidFill>
                  </a:rPr>
                  <a:t>2</a:t>
                </a:r>
                <a:endParaRPr kumimoji="0" lang="ko-KR" altLang="en-US" sz="2000" b="0" i="0" u="none" strike="noStrike" cap="none" spc="0" normalizeH="0" baseline="0">
                  <a:ln>
                    <a:noFill/>
                  </a:ln>
                  <a:solidFill>
                    <a:schemeClr val="bg1"/>
                  </a:solidFill>
                  <a:effectLst/>
                  <a:uFillTx/>
                  <a:latin typeface="+mn-lt"/>
                  <a:ea typeface="+mn-ea"/>
                  <a:cs typeface="+mn-cs"/>
                  <a:sym typeface="Helvetica Light"/>
                </a:endParaRPr>
              </a:p>
            </p:txBody>
          </p:sp>
        </p:grpSp>
        <p:sp>
          <p:nvSpPr>
            <p:cNvPr id="29" name="직사각형 28">
              <a:extLst>
                <a:ext uri="{FF2B5EF4-FFF2-40B4-BE49-F238E27FC236}">
                  <a16:creationId xmlns:a16="http://schemas.microsoft.com/office/drawing/2014/main" id="{3125CA41-1031-4D10-9AFE-0C2EF9DF5150}"/>
                </a:ext>
              </a:extLst>
            </p:cNvPr>
            <p:cNvSpPr/>
            <p:nvPr/>
          </p:nvSpPr>
          <p:spPr>
            <a:xfrm>
              <a:off x="16578470" y="8825948"/>
              <a:ext cx="1908313" cy="724545"/>
            </a:xfrm>
            <a:prstGeom prst="rect">
              <a:avLst/>
            </a:prstGeom>
            <a:noFill/>
            <a:ln w="57150"/>
          </p:spPr>
          <p:style>
            <a:lnRef idx="2">
              <a:schemeClr val="accent5"/>
            </a:lnRef>
            <a:fillRef idx="1">
              <a:schemeClr val="lt1"/>
            </a:fillRef>
            <a:effectRef idx="0">
              <a:schemeClr val="accent5"/>
            </a:effectRef>
            <a:fontRef idx="minor">
              <a:schemeClr val="dk1"/>
            </a:fontRef>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3200" b="0" i="0" u="none" strike="noStrike" cap="none" spc="0" normalizeH="0" baseline="0">
                <a:ln>
                  <a:noFill/>
                </a:ln>
                <a:solidFill>
                  <a:srgbClr val="FFFFFF"/>
                </a:solidFill>
                <a:effectLst/>
                <a:uFillTx/>
                <a:latin typeface="+mn-lt"/>
                <a:ea typeface="+mn-ea"/>
                <a:cs typeface="+mn-cs"/>
                <a:sym typeface="Helvetica Light"/>
              </a:endParaRPr>
            </a:p>
          </p:txBody>
        </p:sp>
      </p:grpSp>
      <p:sp>
        <p:nvSpPr>
          <p:cNvPr id="33" name="Shape 299">
            <a:extLst>
              <a:ext uri="{FF2B5EF4-FFF2-40B4-BE49-F238E27FC236}">
                <a16:creationId xmlns:a16="http://schemas.microsoft.com/office/drawing/2014/main" id="{A6677C07-C94D-4F3C-8B09-9FCE2556613A}"/>
              </a:ext>
            </a:extLst>
          </p:cNvPr>
          <p:cNvSpPr/>
          <p:nvPr/>
        </p:nvSpPr>
        <p:spPr>
          <a:xfrm>
            <a:off x="1413301" y="10111202"/>
            <a:ext cx="7424532" cy="1298431"/>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lvl1pPr algn="r">
              <a:defRPr sz="4200" b="1" spc="419">
                <a:latin typeface="Didot"/>
                <a:ea typeface="Didot"/>
                <a:cs typeface="Didot"/>
                <a:sym typeface="Didot"/>
              </a:defRPr>
            </a:lvl1pPr>
          </a:lstStyle>
          <a:p>
            <a:pPr algn="ctr"/>
            <a:r>
              <a:rPr lang="en-US" altLang="ko-KR" sz="2500" b="0" i="0">
                <a:solidFill>
                  <a:srgbClr val="383838"/>
                </a:solidFill>
                <a:effectLst/>
                <a:latin typeface="+mj-ea"/>
                <a:ea typeface="+mj-ea"/>
              </a:rPr>
              <a:t>[‘</a:t>
            </a:r>
            <a:r>
              <a:rPr lang="ko-KR" altLang="en-US" sz="2500" b="0" i="0" err="1">
                <a:solidFill>
                  <a:srgbClr val="383838"/>
                </a:solidFill>
                <a:effectLst/>
                <a:latin typeface="+mj-ea"/>
                <a:ea typeface="+mj-ea"/>
              </a:rPr>
              <a:t>마라탕</a:t>
            </a:r>
            <a:r>
              <a:rPr lang="en-US" altLang="ko-KR" sz="2500" b="0" i="0">
                <a:solidFill>
                  <a:srgbClr val="383838"/>
                </a:solidFill>
                <a:effectLst/>
                <a:latin typeface="+mj-ea"/>
                <a:ea typeface="+mj-ea"/>
              </a:rPr>
              <a:t>’, ‘</a:t>
            </a:r>
            <a:r>
              <a:rPr lang="ko-KR" altLang="en-US" sz="2500" b="0" i="0" err="1">
                <a:solidFill>
                  <a:srgbClr val="383838"/>
                </a:solidFill>
                <a:effectLst/>
                <a:latin typeface="+mj-ea"/>
                <a:ea typeface="+mj-ea"/>
              </a:rPr>
              <a:t>꿔바로우</a:t>
            </a:r>
            <a:r>
              <a:rPr lang="en-US" altLang="ko-KR" sz="2500" b="0" i="0">
                <a:solidFill>
                  <a:srgbClr val="383838"/>
                </a:solidFill>
                <a:effectLst/>
                <a:latin typeface="+mj-ea"/>
                <a:ea typeface="+mj-ea"/>
              </a:rPr>
              <a:t>‘, ‘</a:t>
            </a:r>
            <a:r>
              <a:rPr lang="ko-KR" altLang="en-US" sz="2500" b="0" i="0">
                <a:solidFill>
                  <a:srgbClr val="383838"/>
                </a:solidFill>
                <a:effectLst/>
                <a:latin typeface="+mj-ea"/>
                <a:ea typeface="+mj-ea"/>
              </a:rPr>
              <a:t>중국집</a:t>
            </a:r>
            <a:r>
              <a:rPr lang="en-US" altLang="ko-KR" sz="2500" b="0" i="0">
                <a:solidFill>
                  <a:srgbClr val="383838"/>
                </a:solidFill>
                <a:effectLst/>
                <a:latin typeface="+mj-ea"/>
                <a:ea typeface="+mj-ea"/>
              </a:rPr>
              <a:t>‘, ‘</a:t>
            </a:r>
            <a:r>
              <a:rPr lang="ko-KR" altLang="en-US" sz="2500" b="0" i="0" err="1">
                <a:solidFill>
                  <a:srgbClr val="383838"/>
                </a:solidFill>
                <a:effectLst/>
                <a:latin typeface="+mj-ea"/>
                <a:ea typeface="+mj-ea"/>
              </a:rPr>
              <a:t>마라탕맛집</a:t>
            </a:r>
            <a:r>
              <a:rPr lang="en-US" altLang="ko-KR" sz="2500" b="0">
                <a:solidFill>
                  <a:srgbClr val="383838"/>
                </a:solidFill>
                <a:latin typeface="+mj-ea"/>
                <a:ea typeface="+mj-ea"/>
              </a:rPr>
              <a:t>‘</a:t>
            </a:r>
            <a:r>
              <a:rPr lang="en-US" altLang="ko-KR" sz="2500" b="0" i="0">
                <a:solidFill>
                  <a:srgbClr val="383838"/>
                </a:solidFill>
                <a:effectLst/>
                <a:latin typeface="+mj-ea"/>
                <a:ea typeface="+mj-ea"/>
              </a:rPr>
              <a:t>],</a:t>
            </a:r>
          </a:p>
          <a:p>
            <a:pPr algn="ctr"/>
            <a:r>
              <a:rPr lang="en-US" altLang="ko-KR" sz="2500" b="0" i="0">
                <a:solidFill>
                  <a:srgbClr val="383838"/>
                </a:solidFill>
                <a:effectLst/>
                <a:latin typeface="+mj-ea"/>
                <a:ea typeface="+mj-ea"/>
              </a:rPr>
              <a:t>[‘</a:t>
            </a:r>
            <a:r>
              <a:rPr lang="ko-KR" altLang="en-US" sz="2500" b="0" i="0" err="1">
                <a:solidFill>
                  <a:srgbClr val="383838"/>
                </a:solidFill>
                <a:effectLst/>
                <a:latin typeface="+mj-ea"/>
                <a:ea typeface="+mj-ea"/>
              </a:rPr>
              <a:t>청년떡집</a:t>
            </a:r>
            <a:r>
              <a:rPr lang="en-US" altLang="ko-KR" sz="2500" b="0" i="0">
                <a:solidFill>
                  <a:srgbClr val="383838"/>
                </a:solidFill>
                <a:effectLst/>
                <a:latin typeface="+mj-ea"/>
                <a:ea typeface="+mj-ea"/>
              </a:rPr>
              <a:t>’, ‘</a:t>
            </a:r>
            <a:r>
              <a:rPr lang="ko-KR" altLang="en-US" sz="2500" b="0" i="0" err="1">
                <a:solidFill>
                  <a:srgbClr val="383838"/>
                </a:solidFill>
                <a:effectLst/>
                <a:latin typeface="+mj-ea"/>
                <a:ea typeface="+mj-ea"/>
              </a:rPr>
              <a:t>크림떡</a:t>
            </a:r>
            <a:r>
              <a:rPr lang="en-US" altLang="ko-KR" sz="2500" b="0" i="0">
                <a:solidFill>
                  <a:srgbClr val="383838"/>
                </a:solidFill>
                <a:effectLst/>
                <a:latin typeface="+mj-ea"/>
                <a:ea typeface="+mj-ea"/>
              </a:rPr>
              <a:t>‘, ‘</a:t>
            </a:r>
            <a:r>
              <a:rPr lang="ko-KR" altLang="en-US" sz="2500" b="0" i="0" err="1">
                <a:solidFill>
                  <a:srgbClr val="383838"/>
                </a:solidFill>
                <a:effectLst/>
                <a:latin typeface="+mj-ea"/>
                <a:ea typeface="+mj-ea"/>
              </a:rPr>
              <a:t>떡맛집</a:t>
            </a:r>
            <a:r>
              <a:rPr lang="en-US" altLang="ko-KR" sz="2500" b="0" i="0">
                <a:solidFill>
                  <a:srgbClr val="383838"/>
                </a:solidFill>
                <a:effectLst/>
                <a:latin typeface="+mj-ea"/>
                <a:ea typeface="+mj-ea"/>
              </a:rPr>
              <a:t>‘, ‘</a:t>
            </a:r>
            <a:r>
              <a:rPr lang="ko-KR" altLang="en-US" sz="2500" b="0" i="0" err="1">
                <a:solidFill>
                  <a:srgbClr val="383838"/>
                </a:solidFill>
                <a:effectLst/>
                <a:latin typeface="+mj-ea"/>
                <a:ea typeface="+mj-ea"/>
              </a:rPr>
              <a:t>인생떡</a:t>
            </a:r>
            <a:r>
              <a:rPr lang="en-US" altLang="ko-KR" sz="2500" b="0">
                <a:solidFill>
                  <a:srgbClr val="383838"/>
                </a:solidFill>
                <a:latin typeface="+mj-ea"/>
                <a:ea typeface="+mj-ea"/>
              </a:rPr>
              <a:t>‘</a:t>
            </a:r>
            <a:r>
              <a:rPr lang="en-US" altLang="ko-KR" sz="2500" b="0" i="0">
                <a:solidFill>
                  <a:srgbClr val="383838"/>
                </a:solidFill>
                <a:effectLst/>
                <a:latin typeface="+mj-ea"/>
                <a:ea typeface="+mj-ea"/>
              </a:rPr>
              <a:t>,</a:t>
            </a:r>
          </a:p>
          <a:p>
            <a:pPr algn="ctr"/>
            <a:r>
              <a:rPr lang="en-US" altLang="ko-KR" sz="2500" b="0" i="0">
                <a:solidFill>
                  <a:srgbClr val="383838"/>
                </a:solidFill>
                <a:effectLst/>
                <a:latin typeface="+mj-ea"/>
                <a:ea typeface="+mj-ea"/>
              </a:rPr>
              <a:t>‘</a:t>
            </a:r>
            <a:r>
              <a:rPr lang="ko-KR" altLang="en-US" sz="2500" b="0" i="0" err="1">
                <a:solidFill>
                  <a:srgbClr val="383838"/>
                </a:solidFill>
                <a:effectLst/>
                <a:latin typeface="+mj-ea"/>
                <a:ea typeface="+mj-ea"/>
              </a:rPr>
              <a:t>초코떡</a:t>
            </a:r>
            <a:r>
              <a:rPr lang="en-US" altLang="ko-KR" sz="2500" b="0">
                <a:solidFill>
                  <a:srgbClr val="383838"/>
                </a:solidFill>
                <a:latin typeface="+mj-ea"/>
                <a:ea typeface="+mj-ea"/>
              </a:rPr>
              <a:t>‘</a:t>
            </a:r>
            <a:r>
              <a:rPr lang="en-US" altLang="ko-KR" sz="2500" b="0" i="0">
                <a:solidFill>
                  <a:srgbClr val="383838"/>
                </a:solidFill>
                <a:effectLst/>
                <a:latin typeface="+mj-ea"/>
                <a:ea typeface="+mj-ea"/>
              </a:rPr>
              <a:t>, ‘</a:t>
            </a:r>
            <a:r>
              <a:rPr lang="ko-KR" altLang="en-US" sz="2500" b="0" i="0" err="1">
                <a:solidFill>
                  <a:srgbClr val="383838"/>
                </a:solidFill>
                <a:effectLst/>
                <a:latin typeface="+mj-ea"/>
                <a:ea typeface="+mj-ea"/>
              </a:rPr>
              <a:t>먹스타맞팔</a:t>
            </a:r>
            <a:r>
              <a:rPr lang="en-US" altLang="ko-KR" sz="2500" b="0">
                <a:solidFill>
                  <a:srgbClr val="383838"/>
                </a:solidFill>
                <a:latin typeface="+mj-ea"/>
                <a:ea typeface="+mj-ea"/>
              </a:rPr>
              <a:t>‘</a:t>
            </a:r>
            <a:r>
              <a:rPr lang="en-US" altLang="ko-KR" sz="2500" b="0" i="0">
                <a:solidFill>
                  <a:srgbClr val="383838"/>
                </a:solidFill>
                <a:effectLst/>
                <a:latin typeface="+mj-ea"/>
                <a:ea typeface="+mj-ea"/>
              </a:rPr>
              <a:t>]</a:t>
            </a:r>
            <a:endParaRPr lang="en-US" altLang="ko-KR" sz="2500" b="0" i="0">
              <a:solidFill>
                <a:srgbClr val="333333"/>
              </a:solidFill>
              <a:effectLst/>
              <a:latin typeface="+mj-ea"/>
              <a:ea typeface="+mj-ea"/>
            </a:endParaRPr>
          </a:p>
        </p:txBody>
      </p:sp>
      <p:sp>
        <p:nvSpPr>
          <p:cNvPr id="36" name="TextBox 35">
            <a:extLst>
              <a:ext uri="{FF2B5EF4-FFF2-40B4-BE49-F238E27FC236}">
                <a16:creationId xmlns:a16="http://schemas.microsoft.com/office/drawing/2014/main" id="{EAA16B03-4AD4-4BA7-91DE-8CEFD9C52590}"/>
              </a:ext>
            </a:extLst>
          </p:cNvPr>
          <p:cNvSpPr txBox="1"/>
          <p:nvPr/>
        </p:nvSpPr>
        <p:spPr>
          <a:xfrm>
            <a:off x="1240700" y="7043103"/>
            <a:ext cx="4777172" cy="193899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ko-KR" altLang="en-US" sz="4000" err="1">
                <a:solidFill>
                  <a:srgbClr val="C5969B"/>
                </a:solidFill>
              </a:rPr>
              <a:t>피드</a:t>
            </a:r>
            <a:r>
              <a:rPr lang="ko-KR" altLang="en-US" sz="4000">
                <a:solidFill>
                  <a:srgbClr val="C5969B"/>
                </a:solidFill>
              </a:rPr>
              <a:t> 단위로</a:t>
            </a:r>
            <a:endParaRPr lang="en-US" altLang="ko-KR" sz="4000">
              <a:solidFill>
                <a:srgbClr val="C5969B"/>
              </a:solidFill>
            </a:endParaRPr>
          </a:p>
          <a:p>
            <a:r>
              <a:rPr lang="ko-KR" altLang="en-US" sz="4000">
                <a:solidFill>
                  <a:srgbClr val="C5969B"/>
                </a:solidFill>
              </a:rPr>
              <a:t>해시태그들을</a:t>
            </a:r>
            <a:endParaRPr lang="en-US" altLang="ko-KR" sz="4000">
              <a:solidFill>
                <a:srgbClr val="C5969B"/>
              </a:solidFill>
            </a:endParaRPr>
          </a:p>
          <a:p>
            <a:r>
              <a:rPr lang="ko-KR" altLang="en-US" sz="4000">
                <a:solidFill>
                  <a:srgbClr val="C5969B"/>
                </a:solidFill>
              </a:rPr>
              <a:t>묶는다</a:t>
            </a:r>
            <a:r>
              <a:rPr lang="en-US" altLang="ko-KR" sz="4000">
                <a:solidFill>
                  <a:srgbClr val="C5969B"/>
                </a:solidFill>
              </a:rPr>
              <a:t>.</a:t>
            </a:r>
          </a:p>
        </p:txBody>
      </p:sp>
      <p:grpSp>
        <p:nvGrpSpPr>
          <p:cNvPr id="39" name="그룹 38">
            <a:extLst>
              <a:ext uri="{FF2B5EF4-FFF2-40B4-BE49-F238E27FC236}">
                <a16:creationId xmlns:a16="http://schemas.microsoft.com/office/drawing/2014/main" id="{2784DC20-DE7B-4214-B206-C6FC068A908A}"/>
              </a:ext>
            </a:extLst>
          </p:cNvPr>
          <p:cNvGrpSpPr/>
          <p:nvPr/>
        </p:nvGrpSpPr>
        <p:grpSpPr>
          <a:xfrm>
            <a:off x="1760784" y="5616707"/>
            <a:ext cx="5532550" cy="6696336"/>
            <a:chOff x="1760784" y="5616707"/>
            <a:chExt cx="5532550" cy="6696336"/>
          </a:xfrm>
        </p:grpSpPr>
        <p:grpSp>
          <p:nvGrpSpPr>
            <p:cNvPr id="10" name="그룹 9">
              <a:extLst>
                <a:ext uri="{FF2B5EF4-FFF2-40B4-BE49-F238E27FC236}">
                  <a16:creationId xmlns:a16="http://schemas.microsoft.com/office/drawing/2014/main" id="{170820C7-C945-4180-8091-EC7AB33B208C}"/>
                </a:ext>
              </a:extLst>
            </p:cNvPr>
            <p:cNvGrpSpPr/>
            <p:nvPr/>
          </p:nvGrpSpPr>
          <p:grpSpPr>
            <a:xfrm>
              <a:off x="1760784" y="5616707"/>
              <a:ext cx="5532550" cy="6696336"/>
              <a:chOff x="1760784" y="5616707"/>
              <a:chExt cx="5532550" cy="6696336"/>
            </a:xfrm>
          </p:grpSpPr>
          <p:grpSp>
            <p:nvGrpSpPr>
              <p:cNvPr id="5" name="그룹 4">
                <a:extLst>
                  <a:ext uri="{FF2B5EF4-FFF2-40B4-BE49-F238E27FC236}">
                    <a16:creationId xmlns:a16="http://schemas.microsoft.com/office/drawing/2014/main" id="{8C6F82F2-520E-4257-A602-C3FE1AC31E44}"/>
                  </a:ext>
                </a:extLst>
              </p:cNvPr>
              <p:cNvGrpSpPr/>
              <p:nvPr/>
            </p:nvGrpSpPr>
            <p:grpSpPr>
              <a:xfrm>
                <a:off x="1936826" y="5616707"/>
                <a:ext cx="5356508" cy="6696336"/>
                <a:chOff x="-3350502" y="2854157"/>
                <a:chExt cx="5356508" cy="6696336"/>
              </a:xfrm>
            </p:grpSpPr>
            <p:sp>
              <p:nvSpPr>
                <p:cNvPr id="40" name="직사각형 39">
                  <a:extLst>
                    <a:ext uri="{FF2B5EF4-FFF2-40B4-BE49-F238E27FC236}">
                      <a16:creationId xmlns:a16="http://schemas.microsoft.com/office/drawing/2014/main" id="{7BDB5299-9D0C-43EC-990A-4C1F27B1BEF5}"/>
                    </a:ext>
                  </a:extLst>
                </p:cNvPr>
                <p:cNvSpPr/>
                <p:nvPr/>
              </p:nvSpPr>
              <p:spPr>
                <a:xfrm>
                  <a:off x="-3350502" y="2854157"/>
                  <a:ext cx="2101477" cy="452046"/>
                </a:xfrm>
                <a:prstGeom prst="rect">
                  <a:avLst/>
                </a:prstGeom>
                <a:solidFill>
                  <a:srgbClr val="C5969B"/>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lang="en-US" altLang="ko-KR" sz="2000" err="1">
                      <a:solidFill>
                        <a:schemeClr val="bg1"/>
                      </a:solidFill>
                    </a:rPr>
                    <a:t>Window_size</a:t>
                  </a:r>
                  <a:r>
                    <a:rPr lang="en-US" altLang="ko-KR" sz="2000">
                      <a:solidFill>
                        <a:schemeClr val="bg1"/>
                      </a:solidFill>
                    </a:rPr>
                    <a:t>=</a:t>
                  </a:r>
                  <a:r>
                    <a:rPr lang="ko-KR" altLang="en-US" sz="2000">
                      <a:solidFill>
                        <a:schemeClr val="bg1"/>
                      </a:solidFill>
                    </a:rPr>
                    <a:t> </a:t>
                  </a:r>
                  <a:r>
                    <a:rPr lang="en-US" altLang="ko-KR" sz="2000">
                      <a:solidFill>
                        <a:schemeClr val="bg1"/>
                      </a:solidFill>
                    </a:rPr>
                    <a:t>2</a:t>
                  </a:r>
                  <a:endParaRPr kumimoji="0" lang="ko-KR" altLang="en-US" sz="2000" b="0" i="0" u="none" strike="noStrike" cap="none" spc="0" normalizeH="0" baseline="0">
                    <a:ln>
                      <a:noFill/>
                    </a:ln>
                    <a:solidFill>
                      <a:schemeClr val="bg1"/>
                    </a:solidFill>
                    <a:effectLst/>
                    <a:uFillTx/>
                    <a:latin typeface="+mn-lt"/>
                    <a:ea typeface="+mn-ea"/>
                    <a:cs typeface="+mn-cs"/>
                    <a:sym typeface="Helvetica Light"/>
                  </a:endParaRPr>
                </a:p>
              </p:txBody>
            </p:sp>
            <p:pic>
              <p:nvPicPr>
                <p:cNvPr id="4" name="그림 3">
                  <a:extLst>
                    <a:ext uri="{FF2B5EF4-FFF2-40B4-BE49-F238E27FC236}">
                      <a16:creationId xmlns:a16="http://schemas.microsoft.com/office/drawing/2014/main" id="{06DFB9A3-6D4A-4888-9575-A5763330B32E}"/>
                    </a:ext>
                  </a:extLst>
                </p:cNvPr>
                <p:cNvPicPr>
                  <a:picLocks noChangeAspect="1"/>
                </p:cNvPicPr>
                <p:nvPr/>
              </p:nvPicPr>
              <p:blipFill>
                <a:blip r:embed="rId6"/>
                <a:stretch>
                  <a:fillRect/>
                </a:stretch>
              </p:blipFill>
              <p:spPr>
                <a:xfrm>
                  <a:off x="-649211" y="3315357"/>
                  <a:ext cx="2655217" cy="6235136"/>
                </a:xfrm>
                <a:prstGeom prst="rect">
                  <a:avLst/>
                </a:prstGeom>
              </p:spPr>
            </p:pic>
            <p:sp>
              <p:nvSpPr>
                <p:cNvPr id="35" name="직사각형 34">
                  <a:extLst>
                    <a:ext uri="{FF2B5EF4-FFF2-40B4-BE49-F238E27FC236}">
                      <a16:creationId xmlns:a16="http://schemas.microsoft.com/office/drawing/2014/main" id="{234785E2-672F-4D96-AA11-0841666DA165}"/>
                    </a:ext>
                  </a:extLst>
                </p:cNvPr>
                <p:cNvSpPr/>
                <p:nvPr/>
              </p:nvSpPr>
              <p:spPr>
                <a:xfrm>
                  <a:off x="-372342" y="2867822"/>
                  <a:ext cx="2101477" cy="452046"/>
                </a:xfrm>
                <a:prstGeom prst="rect">
                  <a:avLst/>
                </a:prstGeom>
                <a:solidFill>
                  <a:srgbClr val="C5969B"/>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lang="en-US" altLang="ko-KR" sz="2000" err="1">
                      <a:solidFill>
                        <a:schemeClr val="bg1"/>
                      </a:solidFill>
                    </a:rPr>
                    <a:t>Window_size</a:t>
                  </a:r>
                  <a:r>
                    <a:rPr lang="en-US" altLang="ko-KR" sz="2000">
                      <a:solidFill>
                        <a:schemeClr val="bg1"/>
                      </a:solidFill>
                    </a:rPr>
                    <a:t>=</a:t>
                  </a:r>
                  <a:r>
                    <a:rPr lang="ko-KR" altLang="en-US" sz="2000">
                      <a:solidFill>
                        <a:schemeClr val="bg1"/>
                      </a:solidFill>
                    </a:rPr>
                    <a:t> </a:t>
                  </a:r>
                  <a:r>
                    <a:rPr lang="en-US" altLang="ko-KR" sz="2000">
                      <a:solidFill>
                        <a:schemeClr val="bg1"/>
                      </a:solidFill>
                    </a:rPr>
                    <a:t>5</a:t>
                  </a:r>
                  <a:endParaRPr kumimoji="0" lang="ko-KR" altLang="en-US" sz="2000" b="0" i="0" u="none" strike="noStrike" cap="none" spc="0" normalizeH="0" baseline="0">
                    <a:ln>
                      <a:noFill/>
                    </a:ln>
                    <a:solidFill>
                      <a:schemeClr val="bg1"/>
                    </a:solidFill>
                    <a:effectLst/>
                    <a:uFillTx/>
                    <a:latin typeface="+mn-lt"/>
                    <a:ea typeface="+mn-ea"/>
                    <a:cs typeface="+mn-cs"/>
                    <a:sym typeface="Helvetica Light"/>
                  </a:endParaRPr>
                </a:p>
              </p:txBody>
            </p:sp>
          </p:grpSp>
          <p:pic>
            <p:nvPicPr>
              <p:cNvPr id="9" name="그림 8">
                <a:extLst>
                  <a:ext uri="{FF2B5EF4-FFF2-40B4-BE49-F238E27FC236}">
                    <a16:creationId xmlns:a16="http://schemas.microsoft.com/office/drawing/2014/main" id="{4E9B5723-2D97-4629-AFA9-588197994420}"/>
                  </a:ext>
                </a:extLst>
              </p:cNvPr>
              <p:cNvPicPr>
                <a:picLocks noChangeAspect="1"/>
              </p:cNvPicPr>
              <p:nvPr/>
            </p:nvPicPr>
            <p:blipFill>
              <a:blip r:embed="rId7"/>
              <a:stretch>
                <a:fillRect/>
              </a:stretch>
            </p:blipFill>
            <p:spPr>
              <a:xfrm>
                <a:off x="1760784" y="6068753"/>
                <a:ext cx="2453560" cy="6219184"/>
              </a:xfrm>
              <a:prstGeom prst="rect">
                <a:avLst/>
              </a:prstGeom>
            </p:spPr>
          </p:pic>
        </p:grpSp>
        <p:sp>
          <p:nvSpPr>
            <p:cNvPr id="38" name="직사각형 37">
              <a:extLst>
                <a:ext uri="{FF2B5EF4-FFF2-40B4-BE49-F238E27FC236}">
                  <a16:creationId xmlns:a16="http://schemas.microsoft.com/office/drawing/2014/main" id="{21B5ABF4-64AF-4EC8-8CE3-369939594BE3}"/>
                </a:ext>
              </a:extLst>
            </p:cNvPr>
            <p:cNvSpPr/>
            <p:nvPr/>
          </p:nvSpPr>
          <p:spPr>
            <a:xfrm>
              <a:off x="1760784" y="6786050"/>
              <a:ext cx="1731864" cy="411810"/>
            </a:xfrm>
            <a:prstGeom prst="rect">
              <a:avLst/>
            </a:prstGeom>
            <a:noFill/>
            <a:ln w="57150"/>
          </p:spPr>
          <p:style>
            <a:lnRef idx="2">
              <a:schemeClr val="accent5"/>
            </a:lnRef>
            <a:fillRef idx="1">
              <a:schemeClr val="lt1"/>
            </a:fillRef>
            <a:effectRef idx="0">
              <a:schemeClr val="accent5"/>
            </a:effectRef>
            <a:fontRef idx="minor">
              <a:schemeClr val="dk1"/>
            </a:fontRef>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3200" b="0" i="0" u="none" strike="noStrike" cap="none" spc="0" normalizeH="0" baseline="0">
                <a:ln>
                  <a:noFill/>
                </a:ln>
                <a:solidFill>
                  <a:srgbClr val="FFFFFF"/>
                </a:solidFill>
                <a:effectLst/>
                <a:uFillTx/>
                <a:latin typeface="+mn-lt"/>
                <a:ea typeface="+mn-ea"/>
                <a:cs typeface="+mn-cs"/>
                <a:sym typeface="Helvetica Light"/>
              </a:endParaRPr>
            </a:p>
          </p:txBody>
        </p:sp>
      </p:grpSp>
    </p:spTree>
    <p:extLst>
      <p:ext uri="{BB962C8B-B14F-4D97-AF65-F5344CB8AC3E}">
        <p14:creationId xmlns:p14="http://schemas.microsoft.com/office/powerpoint/2010/main" val="174319371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up)">
                                      <p:cBhvr>
                                        <p:cTn id="7" dur="500"/>
                                        <p:tgtEl>
                                          <p:spTgt spid="3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39"/>
                                        </p:tgtEl>
                                        <p:attrNameLst>
                                          <p:attrName>style.visibility</p:attrName>
                                        </p:attrNameLst>
                                      </p:cBhvr>
                                      <p:to>
                                        <p:strVal val="visible"/>
                                      </p:to>
                                    </p:set>
                                    <p:animEffect transition="in" filter="wipe(up)">
                                      <p:cBhvr>
                                        <p:cTn id="12"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6F9F8"/>
        </a:solidFill>
        <a:effectLst/>
      </p:bgPr>
    </p:bg>
    <p:spTree>
      <p:nvGrpSpPr>
        <p:cNvPr id="1" name=""/>
        <p:cNvGrpSpPr/>
        <p:nvPr/>
      </p:nvGrpSpPr>
      <p:grpSpPr>
        <a:xfrm>
          <a:off x="0" y="0"/>
          <a:ext cx="0" cy="0"/>
          <a:chOff x="0" y="0"/>
          <a:chExt cx="0" cy="0"/>
        </a:xfrm>
      </p:grpSpPr>
      <p:sp>
        <p:nvSpPr>
          <p:cNvPr id="135" name="Shape 135"/>
          <p:cNvSpPr/>
          <p:nvPr/>
        </p:nvSpPr>
        <p:spPr>
          <a:xfrm>
            <a:off x="7272179" y="136928"/>
            <a:ext cx="6215611" cy="1821652"/>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b">
            <a:spAutoFit/>
          </a:bodyPr>
          <a:lstStyle>
            <a:lvl1pPr>
              <a:defRPr sz="10900" spc="108">
                <a:solidFill>
                  <a:srgbClr val="000000">
                    <a:alpha val="22000"/>
                  </a:srgbClr>
                </a:solidFill>
                <a:latin typeface="Notera Personal Use Only"/>
                <a:ea typeface="Notera Personal Use Only"/>
                <a:cs typeface="Notera Personal Use Only"/>
                <a:sym typeface="Notera Personal Use Only"/>
              </a:defRPr>
            </a:lvl1pPr>
          </a:lstStyle>
          <a:p>
            <a:r>
              <a:rPr lang="en-US">
                <a:latin typeface="+mj-ea"/>
                <a:ea typeface="+mj-ea"/>
              </a:rPr>
              <a:t>Doc2Vec</a:t>
            </a:r>
            <a:endParaRPr>
              <a:latin typeface="+mj-ea"/>
              <a:ea typeface="+mj-ea"/>
            </a:endParaRPr>
          </a:p>
        </p:txBody>
      </p:sp>
      <p:sp>
        <p:nvSpPr>
          <p:cNvPr id="136" name="Shape 136"/>
          <p:cNvSpPr/>
          <p:nvPr/>
        </p:nvSpPr>
        <p:spPr>
          <a:xfrm>
            <a:off x="11323789" y="1614033"/>
            <a:ext cx="3175548" cy="1990929"/>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b">
            <a:spAutoFit/>
          </a:bodyPr>
          <a:lstStyle>
            <a:lvl1pPr>
              <a:defRPr sz="12000" spc="1800">
                <a:solidFill>
                  <a:srgbClr val="E2B9BE"/>
                </a:solidFill>
                <a:latin typeface="Didot"/>
                <a:ea typeface="Didot"/>
                <a:cs typeface="Didot"/>
                <a:sym typeface="Didot"/>
              </a:defRPr>
            </a:lvl1pPr>
          </a:lstStyle>
          <a:p>
            <a:r>
              <a:rPr lang="ko-KR" altLang="en-US">
                <a:latin typeface="+mj-ea"/>
                <a:ea typeface="+mj-ea"/>
              </a:rPr>
              <a:t>소개</a:t>
            </a:r>
            <a:endParaRPr>
              <a:latin typeface="+mj-ea"/>
              <a:ea typeface="+mj-ea"/>
            </a:endParaRPr>
          </a:p>
        </p:txBody>
      </p:sp>
      <p:sp>
        <p:nvSpPr>
          <p:cNvPr id="137" name="Shape 137"/>
          <p:cNvSpPr/>
          <p:nvPr/>
        </p:nvSpPr>
        <p:spPr>
          <a:xfrm>
            <a:off x="2812978" y="3965559"/>
            <a:ext cx="16154840" cy="8627300"/>
          </a:xfrm>
          <a:prstGeom prst="rect">
            <a:avLst/>
          </a:prstGeom>
          <a:solidFill>
            <a:srgbClr val="FFFFFF"/>
          </a:solidFill>
          <a:ln w="12700">
            <a:miter lim="400000"/>
          </a:ln>
          <a:effectLst>
            <a:outerShdw blurRad="228600" dist="143624" dir="2859315" rotWithShape="0">
              <a:srgbClr val="000000">
                <a:alpha val="28665"/>
              </a:srgbClr>
            </a:outerShdw>
          </a:effectLst>
        </p:spPr>
        <p:txBody>
          <a:bodyPr lIns="71437" tIns="71437" rIns="71437" bIns="71437" anchor="ctr"/>
          <a:lstStyle/>
          <a:p>
            <a:pPr>
              <a:defRPr sz="3200">
                <a:solidFill>
                  <a:srgbClr val="FFFFFF"/>
                </a:solidFill>
              </a:defRPr>
            </a:pPr>
            <a:endParaRPr>
              <a:latin typeface="+mj-ea"/>
              <a:ea typeface="+mj-ea"/>
            </a:endParaRPr>
          </a:p>
        </p:txBody>
      </p:sp>
      <p:sp>
        <p:nvSpPr>
          <p:cNvPr id="139" name="Shape 139"/>
          <p:cNvSpPr/>
          <p:nvPr/>
        </p:nvSpPr>
        <p:spPr>
          <a:xfrm>
            <a:off x="17642739" y="9795347"/>
            <a:ext cx="2638542" cy="91371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71437" tIns="71437" rIns="71437" bIns="71437" numCol="1" anchor="b">
            <a:spAutoFit/>
          </a:bodyPr>
          <a:lstStyle/>
          <a:p>
            <a:pPr lvl="1" algn="r">
              <a:defRPr spc="200">
                <a:latin typeface="Oswald Regular"/>
                <a:ea typeface="Oswald Regular"/>
                <a:cs typeface="Oswald Regular"/>
                <a:sym typeface="Oswald Regular"/>
              </a:defRPr>
            </a:pPr>
            <a:r>
              <a:rPr lang="en-US">
                <a:latin typeface="+mj-ea"/>
                <a:ea typeface="+mj-ea"/>
              </a:rPr>
              <a:t>PV-DM</a:t>
            </a:r>
          </a:p>
        </p:txBody>
      </p:sp>
      <p:sp>
        <p:nvSpPr>
          <p:cNvPr id="140" name="Shape 140"/>
          <p:cNvSpPr/>
          <p:nvPr/>
        </p:nvSpPr>
        <p:spPr>
          <a:xfrm>
            <a:off x="13986860" y="10776204"/>
            <a:ext cx="10467608" cy="1344598"/>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71437" tIns="71437" rIns="71437" bIns="71437" numCol="1" anchor="t">
            <a:spAutoFit/>
          </a:bodyPr>
          <a:lstStyle>
            <a:lvl1pPr algn="r">
              <a:defRPr sz="3900">
                <a:solidFill>
                  <a:srgbClr val="53585F"/>
                </a:solidFill>
              </a:defRPr>
            </a:lvl1pPr>
          </a:lstStyle>
          <a:p>
            <a:pPr algn="ctr"/>
            <a:r>
              <a:rPr lang="ko-KR" altLang="en-US" b="0" i="0">
                <a:solidFill>
                  <a:srgbClr val="88909B"/>
                </a:solidFill>
                <a:effectLst/>
                <a:latin typeface="+mn-ea"/>
              </a:rPr>
              <a:t>문서가 학습될 때</a:t>
            </a:r>
            <a:r>
              <a:rPr lang="en-US" altLang="ko-KR" b="0" i="0">
                <a:solidFill>
                  <a:srgbClr val="88909B"/>
                </a:solidFill>
                <a:effectLst/>
                <a:latin typeface="+mn-ea"/>
              </a:rPr>
              <a:t>, </a:t>
            </a:r>
            <a:r>
              <a:rPr lang="ko-KR" altLang="en-US" b="0" i="0">
                <a:solidFill>
                  <a:srgbClr val="88909B"/>
                </a:solidFill>
                <a:effectLst/>
                <a:latin typeface="+mn-ea"/>
              </a:rPr>
              <a:t>단어 사이의 연관성 뿐만이 아니라 </a:t>
            </a:r>
            <a:endParaRPr lang="en-US" altLang="ko-KR" b="0" i="0">
              <a:solidFill>
                <a:srgbClr val="88909B"/>
              </a:solidFill>
              <a:effectLst/>
              <a:latin typeface="+mn-ea"/>
            </a:endParaRPr>
          </a:p>
          <a:p>
            <a:pPr algn="ctr"/>
            <a:r>
              <a:rPr lang="en-US" altLang="ko-KR" b="0" i="0">
                <a:solidFill>
                  <a:srgbClr val="88909B"/>
                </a:solidFill>
                <a:effectLst/>
                <a:latin typeface="+mn-ea"/>
              </a:rPr>
              <a:t>Paragraph vector</a:t>
            </a:r>
            <a:r>
              <a:rPr lang="ko-KR" altLang="en-US" b="0" i="0">
                <a:solidFill>
                  <a:srgbClr val="88909B"/>
                </a:solidFill>
                <a:effectLst/>
                <a:latin typeface="+mn-ea"/>
              </a:rPr>
              <a:t>가 지속적으로 학습됨</a:t>
            </a:r>
            <a:endParaRPr>
              <a:solidFill>
                <a:srgbClr val="88909B"/>
              </a:solidFill>
              <a:latin typeface="+mn-ea"/>
            </a:endParaRPr>
          </a:p>
        </p:txBody>
      </p:sp>
      <p:sp>
        <p:nvSpPr>
          <p:cNvPr id="143" name="Shape 143"/>
          <p:cNvSpPr/>
          <p:nvPr/>
        </p:nvSpPr>
        <p:spPr>
          <a:xfrm>
            <a:off x="8944230" y="4316808"/>
            <a:ext cx="1974899" cy="45916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71437" tIns="71437" rIns="71437" bIns="71437" numCol="1" anchor="b">
            <a:spAutoFit/>
          </a:bodyPr>
          <a:lstStyle>
            <a:lvl1pPr algn="r">
              <a:defRPr sz="28900">
                <a:solidFill>
                  <a:srgbClr val="E2B9BE">
                    <a:alpha val="39000"/>
                  </a:srgbClr>
                </a:solidFill>
                <a:latin typeface="Abril Fatface"/>
                <a:ea typeface="Abril Fatface"/>
                <a:cs typeface="Abril Fatface"/>
                <a:sym typeface="Abril Fatface"/>
              </a:defRPr>
            </a:lvl1pPr>
          </a:lstStyle>
          <a:p>
            <a:r>
              <a:rPr>
                <a:latin typeface="+mj-ea"/>
                <a:ea typeface="+mj-ea"/>
              </a:rPr>
              <a:t>‘‘</a:t>
            </a:r>
          </a:p>
        </p:txBody>
      </p:sp>
      <p:sp>
        <p:nvSpPr>
          <p:cNvPr id="13" name="직사각형 12">
            <a:extLst>
              <a:ext uri="{FF2B5EF4-FFF2-40B4-BE49-F238E27FC236}">
                <a16:creationId xmlns:a16="http://schemas.microsoft.com/office/drawing/2014/main" id="{5B4A360A-33A1-44DD-9E1C-4B2AC2F837F1}"/>
              </a:ext>
            </a:extLst>
          </p:cNvPr>
          <p:cNvSpPr/>
          <p:nvPr/>
        </p:nvSpPr>
        <p:spPr>
          <a:xfrm>
            <a:off x="10642600" y="13202668"/>
            <a:ext cx="3114040" cy="390491"/>
          </a:xfrm>
          <a:prstGeom prst="rect">
            <a:avLst/>
          </a:prstGeom>
          <a:solidFill>
            <a:srgbClr val="C597A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1600" b="0" i="0" u="none" strike="noStrike" cap="none" spc="0" normalizeH="0" baseline="0">
              <a:ln>
                <a:noFill/>
              </a:ln>
              <a:solidFill>
                <a:srgbClr val="FFFFFF"/>
              </a:solidFill>
              <a:effectLst/>
              <a:uFillTx/>
              <a:latin typeface="+mn-lt"/>
              <a:ea typeface="+mn-ea"/>
              <a:cs typeface="+mn-cs"/>
              <a:sym typeface="Helvetica Light"/>
            </a:endParaRPr>
          </a:p>
        </p:txBody>
      </p:sp>
      <p:sp>
        <p:nvSpPr>
          <p:cNvPr id="14" name="TextBox 13">
            <a:extLst>
              <a:ext uri="{FF2B5EF4-FFF2-40B4-BE49-F238E27FC236}">
                <a16:creationId xmlns:a16="http://schemas.microsoft.com/office/drawing/2014/main" id="{F1873303-4095-47DB-9F88-6CC705E5BB46}"/>
              </a:ext>
            </a:extLst>
          </p:cNvPr>
          <p:cNvSpPr txBox="1"/>
          <p:nvPr/>
        </p:nvSpPr>
        <p:spPr>
          <a:xfrm>
            <a:off x="10605263" y="13183053"/>
            <a:ext cx="3202177"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altLang="ko-KR" sz="2400">
                <a:solidFill>
                  <a:schemeClr val="bg1"/>
                </a:solidFill>
                <a:latin typeface="+mn-ea"/>
              </a:rPr>
              <a:t>3. </a:t>
            </a:r>
            <a:r>
              <a:rPr lang="ko-KR" altLang="en-US" sz="2400">
                <a:solidFill>
                  <a:schemeClr val="bg1"/>
                </a:solidFill>
                <a:latin typeface="+mn-ea"/>
              </a:rPr>
              <a:t>모델링 과정</a:t>
            </a:r>
          </a:p>
        </p:txBody>
      </p:sp>
      <p:graphicFrame>
        <p:nvGraphicFramePr>
          <p:cNvPr id="17" name="표 2">
            <a:extLst>
              <a:ext uri="{FF2B5EF4-FFF2-40B4-BE49-F238E27FC236}">
                <a16:creationId xmlns:a16="http://schemas.microsoft.com/office/drawing/2014/main" id="{D777D6A7-88F1-4AFB-B5D1-10589BDA9339}"/>
              </a:ext>
            </a:extLst>
          </p:cNvPr>
          <p:cNvGraphicFramePr>
            <a:graphicFrameLocks noGrp="1"/>
          </p:cNvGraphicFramePr>
          <p:nvPr>
            <p:extLst>
              <p:ext uri="{D42A27DB-BD31-4B8C-83A1-F6EECF244321}">
                <p14:modId xmlns:p14="http://schemas.microsoft.com/office/powerpoint/2010/main" val="1044156435"/>
              </p:ext>
            </p:extLst>
          </p:nvPr>
        </p:nvGraphicFramePr>
        <p:xfrm>
          <a:off x="3892062" y="8083611"/>
          <a:ext cx="10085889" cy="3202897"/>
        </p:xfrm>
        <a:graphic>
          <a:graphicData uri="http://schemas.openxmlformats.org/drawingml/2006/table">
            <a:tbl>
              <a:tblPr firstRow="1" bandRow="1">
                <a:tableStyleId>{2D5ABB26-0587-4C30-8999-92F81FD0307C}</a:tableStyleId>
              </a:tblPr>
              <a:tblGrid>
                <a:gridCol w="3367154">
                  <a:extLst>
                    <a:ext uri="{9D8B030D-6E8A-4147-A177-3AD203B41FA5}">
                      <a16:colId xmlns:a16="http://schemas.microsoft.com/office/drawing/2014/main" val="1468629026"/>
                    </a:ext>
                  </a:extLst>
                </a:gridCol>
                <a:gridCol w="3356772">
                  <a:extLst>
                    <a:ext uri="{9D8B030D-6E8A-4147-A177-3AD203B41FA5}">
                      <a16:colId xmlns:a16="http://schemas.microsoft.com/office/drawing/2014/main" val="318962554"/>
                    </a:ext>
                  </a:extLst>
                </a:gridCol>
                <a:gridCol w="3361963">
                  <a:extLst>
                    <a:ext uri="{9D8B030D-6E8A-4147-A177-3AD203B41FA5}">
                      <a16:colId xmlns:a16="http://schemas.microsoft.com/office/drawing/2014/main" val="2493059893"/>
                    </a:ext>
                  </a:extLst>
                </a:gridCol>
              </a:tblGrid>
              <a:tr h="769314">
                <a:tc>
                  <a:txBody>
                    <a:bodyPr/>
                    <a:lstStyle/>
                    <a:p>
                      <a:pPr marL="0" marR="0" lvl="0" indent="0" algn="ctr" defTabSz="821531" rtl="0" eaLnBrk="1" fontAlgn="auto" latinLnBrk="1" hangingPunct="1">
                        <a:lnSpc>
                          <a:spcPct val="100000"/>
                        </a:lnSpc>
                        <a:spcBef>
                          <a:spcPts val="0"/>
                        </a:spcBef>
                        <a:spcAft>
                          <a:spcPts val="0"/>
                        </a:spcAft>
                        <a:buClrTx/>
                        <a:buSzTx/>
                        <a:buFontTx/>
                        <a:buNone/>
                        <a:tabLst/>
                        <a:defRPr/>
                      </a:pPr>
                      <a:r>
                        <a:rPr lang="en-US" altLang="ko-KR" dirty="0">
                          <a:solidFill>
                            <a:schemeClr val="tx1"/>
                          </a:solidFill>
                        </a:rPr>
                        <a:t>Feature</a:t>
                      </a:r>
                      <a:endParaRPr lang="ko-KR" altLang="en-US" dirty="0">
                        <a:solidFill>
                          <a:schemeClr val="tx1"/>
                        </a:solidFill>
                      </a:endParaRPr>
                    </a:p>
                  </a:txBody>
                  <a:tcPr anchor="ctr">
                    <a:lnL w="12700" cap="flat" cmpd="sng" algn="ctr">
                      <a:noFill/>
                      <a:prstDash val="solid"/>
                      <a:round/>
                      <a:headEnd type="none" w="med" len="med"/>
                      <a:tailEnd type="none" w="med" len="med"/>
                    </a:lnL>
                    <a:lnR w="12700" cap="flat" cmpd="sng" algn="ctr">
                      <a:solidFill>
                        <a:srgbClr val="C5969B"/>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C5969B"/>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821531" rtl="0" eaLnBrk="1" fontAlgn="auto" latinLnBrk="1" hangingPunct="1">
                        <a:lnSpc>
                          <a:spcPct val="100000"/>
                        </a:lnSpc>
                        <a:spcBef>
                          <a:spcPts val="0"/>
                        </a:spcBef>
                        <a:spcAft>
                          <a:spcPts val="0"/>
                        </a:spcAft>
                        <a:buClrTx/>
                        <a:buSzTx/>
                        <a:buFontTx/>
                        <a:buNone/>
                        <a:tabLst/>
                        <a:defRPr/>
                      </a:pPr>
                      <a:r>
                        <a:rPr lang="en-US" altLang="ko-KR" dirty="0">
                          <a:solidFill>
                            <a:schemeClr val="tx1"/>
                          </a:solidFill>
                        </a:rPr>
                        <a:t>Predict value</a:t>
                      </a:r>
                      <a:endParaRPr lang="ko-KR" altLang="en-US" dirty="0">
                        <a:solidFill>
                          <a:schemeClr val="tx1"/>
                        </a:solidFill>
                      </a:endParaRPr>
                    </a:p>
                  </a:txBody>
                  <a:tcPr anchor="ctr">
                    <a:lnL w="12700" cap="flat" cmpd="sng" algn="ctr">
                      <a:solidFill>
                        <a:srgbClr val="C5969B"/>
                      </a:solidFill>
                      <a:prstDash val="solid"/>
                      <a:round/>
                      <a:headEnd type="none" w="med" len="med"/>
                      <a:tailEnd type="none" w="med" len="med"/>
                    </a:lnL>
                    <a:lnR w="12700" cap="flat" cmpd="sng" algn="ctr">
                      <a:solidFill>
                        <a:srgbClr val="C5969B"/>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C5969B"/>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821531" rtl="0" eaLnBrk="1" fontAlgn="auto" latinLnBrk="1" hangingPunct="1">
                        <a:lnSpc>
                          <a:spcPct val="100000"/>
                        </a:lnSpc>
                        <a:spcBef>
                          <a:spcPts val="0"/>
                        </a:spcBef>
                        <a:spcAft>
                          <a:spcPts val="0"/>
                        </a:spcAft>
                        <a:buClrTx/>
                        <a:buSzTx/>
                        <a:buFontTx/>
                        <a:buNone/>
                        <a:tabLst/>
                        <a:defRPr/>
                      </a:pPr>
                      <a:r>
                        <a:rPr lang="en-US" altLang="ko-KR" dirty="0">
                          <a:solidFill>
                            <a:schemeClr val="tx1"/>
                          </a:solidFill>
                        </a:rPr>
                        <a:t>vocabulary</a:t>
                      </a:r>
                      <a:r>
                        <a:rPr lang="ko-KR" altLang="en-US" dirty="0">
                          <a:solidFill>
                            <a:schemeClr val="tx1"/>
                          </a:solidFill>
                        </a:rPr>
                        <a:t> 개수</a:t>
                      </a:r>
                    </a:p>
                  </a:txBody>
                  <a:tcPr anchor="ctr">
                    <a:lnL w="12700" cap="flat" cmpd="sng" algn="ctr">
                      <a:solidFill>
                        <a:srgbClr val="C5969B"/>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C5969B"/>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55496494"/>
                  </a:ext>
                </a:extLst>
              </a:tr>
              <a:tr h="2433583">
                <a:tc>
                  <a:txBody>
                    <a:bodyPr/>
                    <a:lstStyle/>
                    <a:p>
                      <a:pPr marL="0" marR="0" lvl="0" indent="0" algn="ctr" defTabSz="821531" rtl="0" eaLnBrk="1" fontAlgn="auto" latinLnBrk="1" hangingPunct="1">
                        <a:lnSpc>
                          <a:spcPct val="100000"/>
                        </a:lnSpc>
                        <a:spcBef>
                          <a:spcPts val="0"/>
                        </a:spcBef>
                        <a:spcAft>
                          <a:spcPts val="0"/>
                        </a:spcAft>
                        <a:buClrTx/>
                        <a:buSzTx/>
                        <a:buFontTx/>
                        <a:buNone/>
                        <a:tabLst/>
                        <a:defRPr/>
                      </a:pPr>
                      <a:r>
                        <a:rPr lang="ko-KR" altLang="en-US">
                          <a:solidFill>
                            <a:schemeClr val="tx1"/>
                          </a:solidFill>
                        </a:rPr>
                        <a:t>피드에 있는 해시태그 전체</a:t>
                      </a:r>
                    </a:p>
                  </a:txBody>
                  <a:tcPr anchor="ctr">
                    <a:lnL w="12700" cap="flat" cmpd="sng" algn="ctr">
                      <a:noFill/>
                      <a:prstDash val="solid"/>
                      <a:round/>
                      <a:headEnd type="none" w="med" len="med"/>
                      <a:tailEnd type="none" w="med" len="med"/>
                    </a:lnL>
                    <a:lnR w="12700" cap="flat" cmpd="sng" algn="ctr">
                      <a:solidFill>
                        <a:srgbClr val="C5969B"/>
                      </a:solidFill>
                      <a:prstDash val="solid"/>
                      <a:round/>
                      <a:headEnd type="none" w="med" len="med"/>
                      <a:tailEnd type="none" w="med" len="med"/>
                    </a:lnR>
                    <a:lnT w="12700" cap="flat" cmpd="sng" algn="ctr">
                      <a:solidFill>
                        <a:srgbClr val="C5969B"/>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821531" rtl="0" eaLnBrk="1" fontAlgn="auto" latinLnBrk="1" hangingPunct="1">
                        <a:lnSpc>
                          <a:spcPct val="100000"/>
                        </a:lnSpc>
                        <a:spcBef>
                          <a:spcPts val="0"/>
                        </a:spcBef>
                        <a:spcAft>
                          <a:spcPts val="0"/>
                        </a:spcAft>
                        <a:buClrTx/>
                        <a:buSzTx/>
                        <a:buFontTx/>
                        <a:buNone/>
                        <a:tabLst/>
                        <a:defRPr/>
                      </a:pPr>
                      <a:r>
                        <a:rPr lang="ko-KR" altLang="en-US" dirty="0">
                          <a:solidFill>
                            <a:schemeClr val="tx1"/>
                          </a:solidFill>
                        </a:rPr>
                        <a:t>선택한 문서와 비슷한 문서</a:t>
                      </a:r>
                    </a:p>
                  </a:txBody>
                  <a:tcPr anchor="ctr">
                    <a:lnL w="12700" cap="flat" cmpd="sng" algn="ctr">
                      <a:solidFill>
                        <a:srgbClr val="C5969B"/>
                      </a:solidFill>
                      <a:prstDash val="solid"/>
                      <a:round/>
                      <a:headEnd type="none" w="med" len="med"/>
                      <a:tailEnd type="none" w="med" len="med"/>
                    </a:lnL>
                    <a:lnR w="12700" cap="flat" cmpd="sng" algn="ctr">
                      <a:solidFill>
                        <a:srgbClr val="C5969B"/>
                      </a:solidFill>
                      <a:prstDash val="solid"/>
                      <a:round/>
                      <a:headEnd type="none" w="med" len="med"/>
                      <a:tailEnd type="none" w="med" len="med"/>
                    </a:lnR>
                    <a:lnT w="12700" cap="flat" cmpd="sng" algn="ctr">
                      <a:solidFill>
                        <a:srgbClr val="C5969B"/>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821531" rtl="0" eaLnBrk="1" fontAlgn="auto" latinLnBrk="1" hangingPunct="1">
                        <a:lnSpc>
                          <a:spcPct val="100000"/>
                        </a:lnSpc>
                        <a:spcBef>
                          <a:spcPts val="0"/>
                        </a:spcBef>
                        <a:spcAft>
                          <a:spcPts val="0"/>
                        </a:spcAft>
                        <a:buClrTx/>
                        <a:buSzTx/>
                        <a:buFontTx/>
                        <a:buNone/>
                        <a:tabLst/>
                        <a:defRPr/>
                      </a:pPr>
                      <a:r>
                        <a:rPr lang="en-US" altLang="ko-KR" sz="2400" b="0" i="0" u="none" strike="noStrike" cap="none" spc="0" baseline="0" dirty="0">
                          <a:ln>
                            <a:noFill/>
                          </a:ln>
                          <a:solidFill>
                            <a:schemeClr val="tx1"/>
                          </a:solidFill>
                          <a:effectLst/>
                          <a:uFillTx/>
                          <a:latin typeface="+mn-lt"/>
                          <a:ea typeface="+mn-ea"/>
                          <a:cs typeface="+mn-cs"/>
                          <a:sym typeface="Helvetica Light"/>
                        </a:rPr>
                        <a:t>84100</a:t>
                      </a:r>
                      <a:endParaRPr lang="ko-KR" altLang="en-US" dirty="0">
                        <a:solidFill>
                          <a:schemeClr val="tx1"/>
                        </a:solidFill>
                      </a:endParaRPr>
                    </a:p>
                  </a:txBody>
                  <a:tcPr anchor="ctr">
                    <a:lnL w="12700" cap="flat" cmpd="sng" algn="ctr">
                      <a:solidFill>
                        <a:srgbClr val="C5969B"/>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C5969B"/>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315884340"/>
                  </a:ext>
                </a:extLst>
              </a:tr>
            </a:tbl>
          </a:graphicData>
        </a:graphic>
      </p:graphicFrame>
      <p:sp>
        <p:nvSpPr>
          <p:cNvPr id="18" name="Shape 351">
            <a:extLst>
              <a:ext uri="{FF2B5EF4-FFF2-40B4-BE49-F238E27FC236}">
                <a16:creationId xmlns:a16="http://schemas.microsoft.com/office/drawing/2014/main" id="{1DC4E813-136A-43FF-989B-1006CAA07B9B}"/>
              </a:ext>
            </a:extLst>
          </p:cNvPr>
          <p:cNvSpPr/>
          <p:nvPr/>
        </p:nvSpPr>
        <p:spPr>
          <a:xfrm>
            <a:off x="5993561" y="6387994"/>
            <a:ext cx="7763079" cy="1067599"/>
          </a:xfrm>
          <a:prstGeom prst="rect">
            <a:avLst/>
          </a:prstGeom>
          <a:ln w="12700">
            <a:miter lim="400000"/>
          </a:ln>
          <a:extLst>
            <a:ext uri="{C572A759-6A51-4108-AA02-DFA0A04FC94B}">
              <ma14:wrappingTextBoxFlag xmlns="" xmlns:ma14="http://schemas.microsoft.com/office/mac/drawingml/2011/main" val="1"/>
            </a:ext>
          </a:extLst>
        </p:spPr>
        <p:txBody>
          <a:bodyPr wrap="square" lIns="71437" tIns="71437" rIns="71437" bIns="71437">
            <a:spAutoFit/>
          </a:bodyPr>
          <a:lstStyle>
            <a:lvl1pPr>
              <a:defRPr sz="3000" i="1" spc="269">
                <a:latin typeface="Didot"/>
                <a:ea typeface="Didot"/>
                <a:cs typeface="Didot"/>
                <a:sym typeface="Didot"/>
              </a:defRPr>
            </a:lvl1pPr>
          </a:lstStyle>
          <a:p>
            <a:r>
              <a:rPr lang="ko-KR" altLang="en-US" i="0">
                <a:latin typeface="+mn-ea"/>
                <a:ea typeface="+mn-ea"/>
              </a:rPr>
              <a:t>단어쌍을 학습 시킴과 동시에 </a:t>
            </a:r>
            <a:r>
              <a:rPr lang="en-US" altLang="ko-KR" i="0">
                <a:latin typeface="+mn-ea"/>
                <a:ea typeface="+mn-ea"/>
              </a:rPr>
              <a:t>Document Vector </a:t>
            </a:r>
            <a:r>
              <a:rPr lang="ko-KR" altLang="en-US" i="0">
                <a:latin typeface="+mn-ea"/>
                <a:ea typeface="+mn-ea"/>
              </a:rPr>
              <a:t>또한 같이 학습하는 모델 </a:t>
            </a:r>
            <a:endParaRPr i="0">
              <a:latin typeface="+mn-ea"/>
              <a:ea typeface="+mn-ea"/>
            </a:endParaRPr>
          </a:p>
        </p:txBody>
      </p:sp>
      <p:pic>
        <p:nvPicPr>
          <p:cNvPr id="2056" name="Picture 8">
            <a:extLst>
              <a:ext uri="{FF2B5EF4-FFF2-40B4-BE49-F238E27FC236}">
                <a16:creationId xmlns:a16="http://schemas.microsoft.com/office/drawing/2014/main" id="{3C031CAD-D0E6-4C89-A9E5-721D0E03C99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62667" y="5399799"/>
            <a:ext cx="7315994" cy="411158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7480167"/>
      </p:ext>
    </p:extLst>
  </p:cSld>
  <p:clrMapOvr>
    <a:masterClrMapping/>
  </p:clrMapOvr>
  <mc:AlternateContent xmlns:mc="http://schemas.openxmlformats.org/markup-compatibility/2006">
    <mc:Choice xmlns:p14="http://schemas.microsoft.com/office/powerpoint/2010/main" Requires="p14">
      <p:transition spd="slow" p14:dur="1200">
        <p14:prism dir="u"/>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6F9F8"/>
        </a:solidFill>
        <a:effectLst/>
      </p:bgPr>
    </p:bg>
    <p:spTree>
      <p:nvGrpSpPr>
        <p:cNvPr id="1" name=""/>
        <p:cNvGrpSpPr/>
        <p:nvPr/>
      </p:nvGrpSpPr>
      <p:grpSpPr>
        <a:xfrm>
          <a:off x="0" y="0"/>
          <a:ext cx="0" cy="0"/>
          <a:chOff x="0" y="0"/>
          <a:chExt cx="0" cy="0"/>
        </a:xfrm>
      </p:grpSpPr>
      <p:pic>
        <p:nvPicPr>
          <p:cNvPr id="347" name="bg_silver_noise_grey.jpg"/>
          <p:cNvPicPr>
            <a:picLocks/>
          </p:cNvPicPr>
          <p:nvPr/>
        </p:nvPicPr>
        <p:blipFill>
          <a:blip r:embed="rId2"/>
          <a:srcRect t="14375" b="14375"/>
          <a:stretch>
            <a:fillRect/>
          </a:stretch>
        </p:blipFill>
        <p:spPr>
          <a:xfrm>
            <a:off x="10926733" y="2705100"/>
            <a:ext cx="11657678" cy="8305994"/>
          </a:xfrm>
          <a:prstGeom prst="rect">
            <a:avLst/>
          </a:prstGeom>
          <a:ln w="12700">
            <a:miter lim="400000"/>
          </a:ln>
        </p:spPr>
      </p:pic>
      <p:sp>
        <p:nvSpPr>
          <p:cNvPr id="348" name="Shape 348"/>
          <p:cNvSpPr/>
          <p:nvPr/>
        </p:nvSpPr>
        <p:spPr>
          <a:xfrm>
            <a:off x="1831210" y="1665666"/>
            <a:ext cx="19364743" cy="10384667"/>
          </a:xfrm>
          <a:prstGeom prst="rect">
            <a:avLst/>
          </a:prstGeom>
          <a:ln w="63500">
            <a:solidFill>
              <a:srgbClr val="E2B9BE"/>
            </a:solidFill>
            <a:miter lim="400000"/>
          </a:ln>
        </p:spPr>
        <p:txBody>
          <a:bodyPr lIns="71437" tIns="71437" rIns="71437" bIns="71437" anchor="ctr"/>
          <a:lstStyle/>
          <a:p>
            <a:pPr>
              <a:defRPr sz="3200">
                <a:solidFill>
                  <a:srgbClr val="FFFFFF"/>
                </a:solidFill>
              </a:defRPr>
            </a:pPr>
            <a:endParaRPr>
              <a:latin typeface="+mn-ea"/>
            </a:endParaRPr>
          </a:p>
        </p:txBody>
      </p:sp>
      <p:sp>
        <p:nvSpPr>
          <p:cNvPr id="349" name="Shape 349"/>
          <p:cNvSpPr/>
          <p:nvPr/>
        </p:nvSpPr>
        <p:spPr>
          <a:xfrm>
            <a:off x="2219624" y="4695550"/>
            <a:ext cx="8707109" cy="1836902"/>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nchor="b">
            <a:noAutofit/>
          </a:bodyPr>
          <a:lstStyle>
            <a:lvl1pPr defTabSz="328612">
              <a:defRPr sz="12000" b="1" spc="2400">
                <a:solidFill>
                  <a:srgbClr val="E2B9BE"/>
                </a:solidFill>
                <a:latin typeface="Didot"/>
                <a:ea typeface="Didot"/>
                <a:cs typeface="Didot"/>
                <a:sym typeface="Didot"/>
              </a:defRPr>
            </a:lvl1pPr>
          </a:lstStyle>
          <a:p>
            <a:r>
              <a:rPr lang="en-US" sz="8500">
                <a:latin typeface="+mn-ea"/>
                <a:ea typeface="+mn-ea"/>
              </a:rPr>
              <a:t>Doc2Vec</a:t>
            </a:r>
            <a:endParaRPr sz="8500">
              <a:latin typeface="+mn-ea"/>
              <a:ea typeface="+mn-ea"/>
            </a:endParaRPr>
          </a:p>
        </p:txBody>
      </p:sp>
      <p:sp>
        <p:nvSpPr>
          <p:cNvPr id="350" name="Shape 350"/>
          <p:cNvSpPr/>
          <p:nvPr/>
        </p:nvSpPr>
        <p:spPr>
          <a:xfrm>
            <a:off x="3667948" y="3942810"/>
            <a:ext cx="5437516" cy="937815"/>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nchor="b">
            <a:normAutofit/>
          </a:bodyPr>
          <a:lstStyle>
            <a:lvl1pPr>
              <a:defRPr i="1" spc="1100">
                <a:latin typeface="Didot"/>
                <a:ea typeface="Didot"/>
                <a:cs typeface="Didot"/>
                <a:sym typeface="Didot"/>
              </a:defRPr>
            </a:lvl1pPr>
          </a:lstStyle>
          <a:p>
            <a:r>
              <a:rPr lang="en-US">
                <a:latin typeface="+mn-ea"/>
                <a:ea typeface="+mn-ea"/>
              </a:rPr>
              <a:t>Model 2</a:t>
            </a:r>
            <a:endParaRPr>
              <a:latin typeface="+mn-ea"/>
              <a:ea typeface="+mn-ea"/>
            </a:endParaRPr>
          </a:p>
        </p:txBody>
      </p:sp>
      <p:sp>
        <p:nvSpPr>
          <p:cNvPr id="352" name="Shape 352"/>
          <p:cNvSpPr/>
          <p:nvPr/>
        </p:nvSpPr>
        <p:spPr>
          <a:xfrm>
            <a:off x="2219624" y="6871075"/>
            <a:ext cx="8707109" cy="1296711"/>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nchor="b">
            <a:normAutofit/>
          </a:bodyPr>
          <a:lstStyle>
            <a:lvl1pPr>
              <a:defRPr sz="3300" spc="726">
                <a:latin typeface="Devanagari MT"/>
                <a:ea typeface="Devanagari MT"/>
                <a:cs typeface="Devanagari MT"/>
                <a:sym typeface="Devanagari MT"/>
              </a:defRPr>
            </a:lvl1pPr>
          </a:lstStyle>
          <a:p>
            <a:r>
              <a:rPr lang="en-US">
                <a:latin typeface="+mn-ea"/>
                <a:ea typeface="+mn-ea"/>
              </a:rPr>
              <a:t>Distributed Memory version </a:t>
            </a:r>
          </a:p>
          <a:p>
            <a:r>
              <a:rPr lang="en-US">
                <a:latin typeface="+mn-ea"/>
                <a:ea typeface="+mn-ea"/>
              </a:rPr>
              <a:t>of </a:t>
            </a:r>
            <a:r>
              <a:rPr lang="en-US" err="1">
                <a:latin typeface="+mn-ea"/>
                <a:ea typeface="+mn-ea"/>
              </a:rPr>
              <a:t>Pharagraph</a:t>
            </a:r>
            <a:r>
              <a:rPr lang="en-US">
                <a:latin typeface="+mn-ea"/>
                <a:ea typeface="+mn-ea"/>
              </a:rPr>
              <a:t> Vector</a:t>
            </a:r>
          </a:p>
        </p:txBody>
      </p:sp>
      <p:sp>
        <p:nvSpPr>
          <p:cNvPr id="14" name="Shape 206">
            <a:extLst>
              <a:ext uri="{FF2B5EF4-FFF2-40B4-BE49-F238E27FC236}">
                <a16:creationId xmlns:a16="http://schemas.microsoft.com/office/drawing/2014/main" id="{C62639AA-FEAD-451E-A59A-6AC5D244E82E}"/>
              </a:ext>
            </a:extLst>
          </p:cNvPr>
          <p:cNvSpPr/>
          <p:nvPr/>
        </p:nvSpPr>
        <p:spPr>
          <a:xfrm>
            <a:off x="11513581" y="4181178"/>
            <a:ext cx="10915968" cy="2625263"/>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71437" tIns="71437" rIns="71437" bIns="71437" numCol="1" anchor="b">
            <a:noAutofit/>
          </a:bodyPr>
          <a:lstStyle>
            <a:lvl1pPr>
              <a:defRPr sz="4500" b="1">
                <a:solidFill>
                  <a:srgbClr val="B798A1"/>
                </a:solidFill>
                <a:latin typeface="Didot"/>
                <a:ea typeface="Didot"/>
                <a:cs typeface="Didot"/>
                <a:sym typeface="Didot"/>
              </a:defRPr>
            </a:lvl1pPr>
          </a:lstStyle>
          <a:p>
            <a:pPr marL="0" marR="0" lvl="0" indent="0" algn="just" defTabSz="821531" rtl="0" eaLnBrk="1" fontAlgn="auto" latinLnBrk="0" hangingPunct="0">
              <a:lnSpc>
                <a:spcPct val="100000"/>
              </a:lnSpc>
              <a:spcBef>
                <a:spcPts val="0"/>
              </a:spcBef>
              <a:spcAft>
                <a:spcPts val="0"/>
              </a:spcAft>
              <a:buClrTx/>
              <a:buSzTx/>
              <a:buFontTx/>
              <a:buNone/>
              <a:tabLst/>
              <a:defRPr/>
            </a:pPr>
            <a:r>
              <a:rPr lang="en-US" sz="3500">
                <a:solidFill>
                  <a:schemeClr val="tx2">
                    <a:lumMod val="75000"/>
                  </a:schemeClr>
                </a:solidFill>
                <a:latin typeface="+mn-ea"/>
                <a:ea typeface="+mn-ea"/>
              </a:rPr>
              <a:t>Code</a:t>
            </a:r>
          </a:p>
          <a:p>
            <a:pPr marL="0" marR="0" lvl="0" indent="0" algn="just" defTabSz="821531" rtl="0" eaLnBrk="1" fontAlgn="auto" latinLnBrk="0" hangingPunct="0">
              <a:lnSpc>
                <a:spcPct val="100000"/>
              </a:lnSpc>
              <a:spcBef>
                <a:spcPts val="0"/>
              </a:spcBef>
              <a:spcAft>
                <a:spcPts val="0"/>
              </a:spcAft>
              <a:buClrTx/>
              <a:buSzTx/>
              <a:buFontTx/>
              <a:buNone/>
              <a:tabLst/>
              <a:defRPr/>
            </a:pPr>
            <a:endParaRPr lang="en-US" sz="2500">
              <a:solidFill>
                <a:schemeClr val="accent5">
                  <a:lumMod val="75000"/>
                </a:schemeClr>
              </a:solidFill>
              <a:latin typeface="+mn-ea"/>
              <a:ea typeface="+mn-ea"/>
            </a:endParaRPr>
          </a:p>
          <a:p>
            <a:pPr marL="0" marR="0" lvl="0" indent="0" algn="just" defTabSz="821531" rtl="0" eaLnBrk="1" fontAlgn="auto" latinLnBrk="0" hangingPunct="0">
              <a:lnSpc>
                <a:spcPct val="100000"/>
              </a:lnSpc>
              <a:spcBef>
                <a:spcPts val="0"/>
              </a:spcBef>
              <a:spcAft>
                <a:spcPts val="0"/>
              </a:spcAft>
              <a:buClrTx/>
              <a:buSzTx/>
              <a:buFontTx/>
              <a:buNone/>
              <a:tabLst/>
              <a:defRPr/>
            </a:pPr>
            <a:r>
              <a:rPr lang="en-US" sz="2500" b="0">
                <a:solidFill>
                  <a:schemeClr val="accent5">
                    <a:lumMod val="75000"/>
                  </a:schemeClr>
                </a:solidFill>
                <a:latin typeface="+mn-ea"/>
                <a:ea typeface="+mn-ea"/>
              </a:rPr>
              <a:t>from </a:t>
            </a:r>
            <a:r>
              <a:rPr lang="en-US" sz="2500" b="0" err="1">
                <a:solidFill>
                  <a:schemeClr val="tx1"/>
                </a:solidFill>
                <a:latin typeface="+mn-ea"/>
                <a:ea typeface="+mn-ea"/>
              </a:rPr>
              <a:t>gensim.test.utils</a:t>
            </a:r>
            <a:r>
              <a:rPr lang="en-US" sz="2500" b="0">
                <a:solidFill>
                  <a:schemeClr val="tx1"/>
                </a:solidFill>
                <a:latin typeface="+mn-ea"/>
                <a:ea typeface="+mn-ea"/>
              </a:rPr>
              <a:t> </a:t>
            </a:r>
            <a:r>
              <a:rPr lang="en-US" sz="2500" b="0">
                <a:solidFill>
                  <a:schemeClr val="accent5">
                    <a:lumMod val="75000"/>
                  </a:schemeClr>
                </a:solidFill>
                <a:latin typeface="+mn-ea"/>
                <a:ea typeface="+mn-ea"/>
              </a:rPr>
              <a:t>import </a:t>
            </a:r>
            <a:r>
              <a:rPr lang="en-US" sz="2500" b="0" err="1">
                <a:solidFill>
                  <a:schemeClr val="tx1"/>
                </a:solidFill>
                <a:latin typeface="+mn-ea"/>
                <a:ea typeface="+mn-ea"/>
              </a:rPr>
              <a:t>common_texts</a:t>
            </a:r>
            <a:endParaRPr lang="en-US" sz="2500" b="0">
              <a:solidFill>
                <a:schemeClr val="tx1"/>
              </a:solidFill>
              <a:latin typeface="+mn-ea"/>
              <a:ea typeface="+mn-ea"/>
            </a:endParaRPr>
          </a:p>
          <a:p>
            <a:pPr marL="0" marR="0" lvl="0" indent="0" algn="just" defTabSz="821531" rtl="0" eaLnBrk="1" fontAlgn="auto" latinLnBrk="0" hangingPunct="0">
              <a:lnSpc>
                <a:spcPct val="100000"/>
              </a:lnSpc>
              <a:spcBef>
                <a:spcPts val="0"/>
              </a:spcBef>
              <a:spcAft>
                <a:spcPts val="0"/>
              </a:spcAft>
              <a:buClrTx/>
              <a:buSzTx/>
              <a:buFontTx/>
              <a:buNone/>
              <a:tabLst/>
              <a:defRPr/>
            </a:pPr>
            <a:r>
              <a:rPr lang="en-US" sz="2500" b="0">
                <a:solidFill>
                  <a:schemeClr val="accent5">
                    <a:lumMod val="75000"/>
                  </a:schemeClr>
                </a:solidFill>
                <a:latin typeface="+mn-ea"/>
                <a:ea typeface="+mn-ea"/>
              </a:rPr>
              <a:t>from </a:t>
            </a:r>
            <a:r>
              <a:rPr lang="en-US" sz="2500" b="0">
                <a:solidFill>
                  <a:schemeClr val="tx1"/>
                </a:solidFill>
                <a:latin typeface="+mn-ea"/>
                <a:ea typeface="+mn-ea"/>
              </a:rPr>
              <a:t>gensim.models.doc2vec</a:t>
            </a:r>
            <a:r>
              <a:rPr lang="en-US" sz="2500" b="0">
                <a:solidFill>
                  <a:schemeClr val="accent5">
                    <a:lumMod val="75000"/>
                  </a:schemeClr>
                </a:solidFill>
                <a:latin typeface="+mn-ea"/>
                <a:ea typeface="+mn-ea"/>
              </a:rPr>
              <a:t> import </a:t>
            </a:r>
            <a:r>
              <a:rPr lang="en-US" sz="2500" b="0">
                <a:solidFill>
                  <a:schemeClr val="tx1"/>
                </a:solidFill>
                <a:latin typeface="+mn-ea"/>
                <a:ea typeface="+mn-ea"/>
              </a:rPr>
              <a:t>Doc2Vec, </a:t>
            </a:r>
            <a:r>
              <a:rPr lang="en-US" sz="2500" b="0" err="1">
                <a:solidFill>
                  <a:schemeClr val="tx1"/>
                </a:solidFill>
                <a:latin typeface="+mn-ea"/>
                <a:ea typeface="+mn-ea"/>
              </a:rPr>
              <a:t>TaggedDocument</a:t>
            </a:r>
            <a:endParaRPr lang="en-US" sz="2500" b="0">
              <a:solidFill>
                <a:schemeClr val="tx1"/>
              </a:solidFill>
              <a:latin typeface="+mn-ea"/>
              <a:ea typeface="+mn-ea"/>
            </a:endParaRPr>
          </a:p>
          <a:p>
            <a:pPr marL="0" marR="0" lvl="0" indent="0" algn="just" defTabSz="821531" rtl="0" eaLnBrk="1" fontAlgn="auto" latinLnBrk="0" hangingPunct="0">
              <a:lnSpc>
                <a:spcPct val="100000"/>
              </a:lnSpc>
              <a:spcBef>
                <a:spcPts val="0"/>
              </a:spcBef>
              <a:spcAft>
                <a:spcPts val="0"/>
              </a:spcAft>
              <a:buClrTx/>
              <a:buSzTx/>
              <a:buFontTx/>
              <a:buNone/>
              <a:tabLst/>
              <a:defRPr/>
            </a:pPr>
            <a:endParaRPr kumimoji="0" lang="en-US" sz="2500" b="0" i="0" u="none" strike="noStrike" kern="0" cap="none" spc="0" normalizeH="0" baseline="0" noProof="0">
              <a:ln>
                <a:noFill/>
              </a:ln>
              <a:solidFill>
                <a:schemeClr val="tx1"/>
              </a:solidFill>
              <a:effectLst/>
              <a:uLnTx/>
              <a:uFillTx/>
              <a:latin typeface="+mn-ea"/>
              <a:ea typeface="+mn-ea"/>
              <a:sym typeface="Didot"/>
            </a:endParaRPr>
          </a:p>
          <a:p>
            <a:pPr marL="0" marR="0" lvl="0" indent="0" algn="just" defTabSz="821531" rtl="0" eaLnBrk="1" fontAlgn="auto" latinLnBrk="0" hangingPunct="0">
              <a:lnSpc>
                <a:spcPct val="100000"/>
              </a:lnSpc>
              <a:spcBef>
                <a:spcPts val="0"/>
              </a:spcBef>
              <a:spcAft>
                <a:spcPts val="0"/>
              </a:spcAft>
              <a:buClrTx/>
              <a:buSzTx/>
              <a:buFontTx/>
              <a:buNone/>
              <a:tabLst/>
              <a:defRPr/>
            </a:pPr>
            <a:r>
              <a:rPr lang="en-US" sz="2500" b="0">
                <a:solidFill>
                  <a:schemeClr val="tx1"/>
                </a:solidFill>
                <a:latin typeface="+mn-ea"/>
                <a:ea typeface="+mn-ea"/>
              </a:rPr>
              <a:t>documents = </a:t>
            </a:r>
          </a:p>
          <a:p>
            <a:pPr marL="0" marR="0" lvl="0" indent="0" algn="just" defTabSz="821531" rtl="0" eaLnBrk="1" fontAlgn="auto" latinLnBrk="0" hangingPunct="0">
              <a:lnSpc>
                <a:spcPct val="100000"/>
              </a:lnSpc>
              <a:spcBef>
                <a:spcPts val="0"/>
              </a:spcBef>
              <a:spcAft>
                <a:spcPts val="0"/>
              </a:spcAft>
              <a:buClrTx/>
              <a:buSzTx/>
              <a:buFontTx/>
              <a:buNone/>
              <a:tabLst/>
              <a:defRPr/>
            </a:pPr>
            <a:r>
              <a:rPr lang="en-US" sz="2500" b="0">
                <a:solidFill>
                  <a:schemeClr val="tx1"/>
                </a:solidFill>
                <a:latin typeface="+mn-ea"/>
                <a:ea typeface="+mn-ea"/>
              </a:rPr>
              <a:t>[</a:t>
            </a:r>
            <a:r>
              <a:rPr lang="en-US" sz="2500" b="0" err="1">
                <a:solidFill>
                  <a:schemeClr val="tx1"/>
                </a:solidFill>
                <a:latin typeface="+mn-ea"/>
                <a:ea typeface="+mn-ea"/>
              </a:rPr>
              <a:t>TaggedDocument</a:t>
            </a:r>
            <a:r>
              <a:rPr lang="en-US" sz="2500" b="0">
                <a:solidFill>
                  <a:schemeClr val="tx1"/>
                </a:solidFill>
                <a:latin typeface="+mn-ea"/>
                <a:ea typeface="+mn-ea"/>
              </a:rPr>
              <a:t>(doc, [</a:t>
            </a:r>
            <a:r>
              <a:rPr lang="en-US" sz="2500" b="0" err="1">
                <a:solidFill>
                  <a:schemeClr val="tx1"/>
                </a:solidFill>
                <a:latin typeface="+mn-ea"/>
                <a:ea typeface="+mn-ea"/>
              </a:rPr>
              <a:t>i</a:t>
            </a:r>
            <a:r>
              <a:rPr lang="en-US" sz="2500" b="0">
                <a:solidFill>
                  <a:schemeClr val="tx1"/>
                </a:solidFill>
                <a:latin typeface="+mn-ea"/>
                <a:ea typeface="+mn-ea"/>
              </a:rPr>
              <a:t>]) for </a:t>
            </a:r>
            <a:r>
              <a:rPr lang="en-US" sz="2500" b="0" err="1">
                <a:solidFill>
                  <a:schemeClr val="tx1"/>
                </a:solidFill>
                <a:latin typeface="+mn-ea"/>
                <a:ea typeface="+mn-ea"/>
              </a:rPr>
              <a:t>i</a:t>
            </a:r>
            <a:r>
              <a:rPr lang="en-US" sz="2500" b="0">
                <a:solidFill>
                  <a:schemeClr val="tx1"/>
                </a:solidFill>
                <a:latin typeface="+mn-ea"/>
                <a:ea typeface="+mn-ea"/>
              </a:rPr>
              <a:t>, doc in enumerate(hashtags)]</a:t>
            </a:r>
          </a:p>
          <a:p>
            <a:pPr marL="0" marR="0" lvl="0" indent="0" algn="just" defTabSz="821531" rtl="0" eaLnBrk="1" fontAlgn="auto" latinLnBrk="0" hangingPunct="0">
              <a:lnSpc>
                <a:spcPct val="100000"/>
              </a:lnSpc>
              <a:spcBef>
                <a:spcPts val="0"/>
              </a:spcBef>
              <a:spcAft>
                <a:spcPts val="0"/>
              </a:spcAft>
              <a:buClrTx/>
              <a:buSzTx/>
              <a:buFontTx/>
              <a:buNone/>
              <a:tabLst/>
              <a:defRPr/>
            </a:pPr>
            <a:r>
              <a:rPr lang="en-US" sz="2500" b="0">
                <a:solidFill>
                  <a:schemeClr val="tx1"/>
                </a:solidFill>
                <a:latin typeface="+mn-ea"/>
                <a:ea typeface="+mn-ea"/>
              </a:rPr>
              <a:t>model = Doc2Vec(documents, </a:t>
            </a:r>
            <a:r>
              <a:rPr lang="en-US" sz="2500" b="0" err="1">
                <a:solidFill>
                  <a:schemeClr val="tx1"/>
                </a:solidFill>
                <a:latin typeface="+mn-ea"/>
                <a:ea typeface="+mn-ea"/>
              </a:rPr>
              <a:t>vector_size</a:t>
            </a:r>
            <a:r>
              <a:rPr lang="en-US" sz="2500" b="0">
                <a:solidFill>
                  <a:schemeClr val="tx1"/>
                </a:solidFill>
                <a:latin typeface="+mn-ea"/>
                <a:ea typeface="+mn-ea"/>
              </a:rPr>
              <a:t>=</a:t>
            </a:r>
            <a:r>
              <a:rPr lang="en-US" sz="2500" b="0">
                <a:solidFill>
                  <a:schemeClr val="accent2">
                    <a:lumMod val="75000"/>
                  </a:schemeClr>
                </a:solidFill>
                <a:latin typeface="+mn-ea"/>
                <a:ea typeface="+mn-ea"/>
              </a:rPr>
              <a:t>5</a:t>
            </a:r>
            <a:r>
              <a:rPr lang="en-US" sz="2500" b="0">
                <a:solidFill>
                  <a:schemeClr val="tx1"/>
                </a:solidFill>
                <a:latin typeface="+mn-ea"/>
                <a:ea typeface="+mn-ea"/>
              </a:rPr>
              <a:t>, window=</a:t>
            </a:r>
            <a:r>
              <a:rPr lang="en-US" sz="2500" b="0">
                <a:solidFill>
                  <a:schemeClr val="accent2">
                    <a:lumMod val="75000"/>
                  </a:schemeClr>
                </a:solidFill>
                <a:latin typeface="+mn-ea"/>
                <a:ea typeface="+mn-ea"/>
              </a:rPr>
              <a:t>2</a:t>
            </a:r>
            <a:r>
              <a:rPr lang="en-US" sz="2500" b="0">
                <a:solidFill>
                  <a:schemeClr val="tx1"/>
                </a:solidFill>
                <a:latin typeface="+mn-ea"/>
                <a:ea typeface="+mn-ea"/>
              </a:rPr>
              <a:t>, </a:t>
            </a:r>
            <a:r>
              <a:rPr lang="en-US" sz="2500" b="0" err="1">
                <a:solidFill>
                  <a:schemeClr val="tx1"/>
                </a:solidFill>
                <a:latin typeface="+mn-ea"/>
                <a:ea typeface="+mn-ea"/>
              </a:rPr>
              <a:t>min_count</a:t>
            </a:r>
            <a:r>
              <a:rPr lang="en-US" sz="2500" b="0">
                <a:solidFill>
                  <a:schemeClr val="tx1"/>
                </a:solidFill>
                <a:latin typeface="+mn-ea"/>
                <a:ea typeface="+mn-ea"/>
              </a:rPr>
              <a:t>=</a:t>
            </a:r>
            <a:r>
              <a:rPr lang="en-US" sz="2500" b="0">
                <a:solidFill>
                  <a:schemeClr val="accent2">
                    <a:lumMod val="75000"/>
                  </a:schemeClr>
                </a:solidFill>
                <a:latin typeface="+mn-ea"/>
                <a:ea typeface="+mn-ea"/>
              </a:rPr>
              <a:t>1</a:t>
            </a:r>
            <a:r>
              <a:rPr lang="en-US" sz="2500" b="0">
                <a:solidFill>
                  <a:schemeClr val="tx1"/>
                </a:solidFill>
                <a:latin typeface="+mn-ea"/>
                <a:ea typeface="+mn-ea"/>
              </a:rPr>
              <a:t>, workers=</a:t>
            </a:r>
            <a:r>
              <a:rPr lang="en-US" sz="2500" b="0">
                <a:solidFill>
                  <a:schemeClr val="accent2">
                    <a:lumMod val="75000"/>
                  </a:schemeClr>
                </a:solidFill>
                <a:latin typeface="+mn-ea"/>
                <a:ea typeface="+mn-ea"/>
              </a:rPr>
              <a:t>4</a:t>
            </a:r>
            <a:r>
              <a:rPr lang="en-US" sz="2500" b="0">
                <a:solidFill>
                  <a:schemeClr val="tx1"/>
                </a:solidFill>
                <a:latin typeface="+mn-ea"/>
                <a:ea typeface="+mn-ea"/>
              </a:rPr>
              <a:t>)</a:t>
            </a:r>
          </a:p>
        </p:txBody>
      </p:sp>
      <p:sp>
        <p:nvSpPr>
          <p:cNvPr id="15" name="직사각형 14">
            <a:extLst>
              <a:ext uri="{FF2B5EF4-FFF2-40B4-BE49-F238E27FC236}">
                <a16:creationId xmlns:a16="http://schemas.microsoft.com/office/drawing/2014/main" id="{04DB646F-ECE8-4D34-8386-92110AD89D11}"/>
              </a:ext>
            </a:extLst>
          </p:cNvPr>
          <p:cNvSpPr/>
          <p:nvPr/>
        </p:nvSpPr>
        <p:spPr>
          <a:xfrm>
            <a:off x="10642600" y="13202668"/>
            <a:ext cx="3114040" cy="390491"/>
          </a:xfrm>
          <a:prstGeom prst="rect">
            <a:avLst/>
          </a:prstGeom>
          <a:solidFill>
            <a:srgbClr val="C597A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1600" b="0" i="0" u="none" strike="noStrike" cap="none" spc="0" normalizeH="0" baseline="0">
              <a:ln>
                <a:noFill/>
              </a:ln>
              <a:solidFill>
                <a:srgbClr val="FFFFFF"/>
              </a:solidFill>
              <a:effectLst/>
              <a:uFillTx/>
              <a:latin typeface="+mn-lt"/>
              <a:ea typeface="+mn-ea"/>
              <a:cs typeface="+mn-cs"/>
              <a:sym typeface="Helvetica Light"/>
            </a:endParaRPr>
          </a:p>
        </p:txBody>
      </p:sp>
      <p:sp>
        <p:nvSpPr>
          <p:cNvPr id="16" name="TextBox 15">
            <a:extLst>
              <a:ext uri="{FF2B5EF4-FFF2-40B4-BE49-F238E27FC236}">
                <a16:creationId xmlns:a16="http://schemas.microsoft.com/office/drawing/2014/main" id="{A5D4F5A6-5C71-4EB5-B5B1-466A80924E25}"/>
              </a:ext>
            </a:extLst>
          </p:cNvPr>
          <p:cNvSpPr txBox="1"/>
          <p:nvPr/>
        </p:nvSpPr>
        <p:spPr>
          <a:xfrm>
            <a:off x="10605263" y="13183053"/>
            <a:ext cx="3202177"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altLang="ko-KR" sz="2400">
                <a:solidFill>
                  <a:schemeClr val="bg1"/>
                </a:solidFill>
                <a:latin typeface="+mn-ea"/>
              </a:rPr>
              <a:t>3. </a:t>
            </a:r>
            <a:r>
              <a:rPr lang="ko-KR" altLang="en-US" sz="2400">
                <a:solidFill>
                  <a:schemeClr val="bg1"/>
                </a:solidFill>
                <a:latin typeface="+mn-ea"/>
              </a:rPr>
              <a:t>모델링 과정</a:t>
            </a:r>
          </a:p>
        </p:txBody>
      </p:sp>
      <p:sp>
        <p:nvSpPr>
          <p:cNvPr id="17" name="Shape 144">
            <a:extLst>
              <a:ext uri="{FF2B5EF4-FFF2-40B4-BE49-F238E27FC236}">
                <a16:creationId xmlns:a16="http://schemas.microsoft.com/office/drawing/2014/main" id="{21F9F28D-61F0-4AAC-B981-43F2A6206F1B}"/>
              </a:ext>
            </a:extLst>
          </p:cNvPr>
          <p:cNvSpPr/>
          <p:nvPr/>
        </p:nvSpPr>
        <p:spPr>
          <a:xfrm>
            <a:off x="2439075" y="8579241"/>
            <a:ext cx="8268207" cy="1187504"/>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71437" tIns="71437" rIns="71437" bIns="71437" numCol="1" anchor="t">
            <a:spAutoFit/>
          </a:bodyPr>
          <a:lstStyle/>
          <a:p>
            <a:pPr>
              <a:lnSpc>
                <a:spcPct val="120000"/>
              </a:lnSpc>
              <a:defRPr sz="2900" spc="261">
                <a:latin typeface="Didot"/>
                <a:ea typeface="Didot"/>
                <a:cs typeface="Didot"/>
                <a:sym typeface="Didot"/>
              </a:defRPr>
            </a:pPr>
            <a:r>
              <a:rPr lang="ko-KR" altLang="en-US" i="1">
                <a:latin typeface="+mj-ea"/>
                <a:ea typeface="+mj-ea"/>
              </a:rPr>
              <a:t>단어 조합의 </a:t>
            </a:r>
            <a:r>
              <a:rPr lang="en-US" altLang="ko-KR" i="1">
                <a:latin typeface="+mj-ea"/>
                <a:ea typeface="+mj-ea"/>
              </a:rPr>
              <a:t>vector</a:t>
            </a:r>
            <a:r>
              <a:rPr lang="ko-KR" altLang="en-US" i="1">
                <a:latin typeface="+mj-ea"/>
                <a:ea typeface="+mj-ea"/>
              </a:rPr>
              <a:t>를 만들어내고 이와 가장 유사한 문서의 목록을 출력한다</a:t>
            </a:r>
            <a:r>
              <a:rPr lang="en-US" altLang="ko-KR" i="1">
                <a:latin typeface="+mj-ea"/>
                <a:ea typeface="+mj-ea"/>
              </a:rPr>
              <a:t>.</a:t>
            </a:r>
            <a:endParaRPr i="1">
              <a:latin typeface="+mj-ea"/>
              <a:ea typeface="+mj-ea"/>
            </a:endParaRPr>
          </a:p>
        </p:txBody>
      </p:sp>
      <p:sp>
        <p:nvSpPr>
          <p:cNvPr id="22" name="Shape 206">
            <a:extLst>
              <a:ext uri="{FF2B5EF4-FFF2-40B4-BE49-F238E27FC236}">
                <a16:creationId xmlns:a16="http://schemas.microsoft.com/office/drawing/2014/main" id="{A9774C36-ED24-4238-86AC-EB05945BACB2}"/>
              </a:ext>
            </a:extLst>
          </p:cNvPr>
          <p:cNvSpPr/>
          <p:nvPr/>
        </p:nvSpPr>
        <p:spPr>
          <a:xfrm>
            <a:off x="11513581" y="6858000"/>
            <a:ext cx="10915968" cy="1842818"/>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71437" tIns="71437" rIns="71437" bIns="71437" numCol="1" anchor="b">
            <a:noAutofit/>
          </a:bodyPr>
          <a:lstStyle>
            <a:lvl1pPr>
              <a:defRPr sz="4500" b="1">
                <a:solidFill>
                  <a:srgbClr val="B798A1"/>
                </a:solidFill>
                <a:latin typeface="Didot"/>
                <a:ea typeface="Didot"/>
                <a:cs typeface="Didot"/>
                <a:sym typeface="Didot"/>
              </a:defRPr>
            </a:lvl1pPr>
          </a:lstStyle>
          <a:p>
            <a:pPr marL="0" marR="0" lvl="0" indent="0" algn="just" defTabSz="821531" rtl="0" eaLnBrk="1" fontAlgn="auto" latinLnBrk="0" hangingPunct="0">
              <a:lnSpc>
                <a:spcPct val="100000"/>
              </a:lnSpc>
              <a:spcBef>
                <a:spcPts val="0"/>
              </a:spcBef>
              <a:spcAft>
                <a:spcPts val="0"/>
              </a:spcAft>
              <a:buClrTx/>
              <a:buSzTx/>
              <a:buFontTx/>
              <a:buNone/>
              <a:tabLst/>
              <a:defRPr/>
            </a:pPr>
            <a:r>
              <a:rPr lang="ko-KR" altLang="en-US" sz="3500" err="1">
                <a:solidFill>
                  <a:schemeClr val="tx2">
                    <a:lumMod val="75000"/>
                  </a:schemeClr>
                </a:solidFill>
                <a:latin typeface="+mn-ea"/>
                <a:ea typeface="+mn-ea"/>
              </a:rPr>
              <a:t>예측값</a:t>
            </a:r>
            <a:r>
              <a:rPr lang="ko-KR" altLang="en-US" sz="3500">
                <a:solidFill>
                  <a:schemeClr val="tx2">
                    <a:lumMod val="75000"/>
                  </a:schemeClr>
                </a:solidFill>
                <a:latin typeface="+mn-ea"/>
                <a:ea typeface="+mn-ea"/>
              </a:rPr>
              <a:t> 설정 방법</a:t>
            </a:r>
            <a:endParaRPr lang="en-US" sz="3500">
              <a:solidFill>
                <a:schemeClr val="tx2">
                  <a:lumMod val="75000"/>
                </a:schemeClr>
              </a:solidFill>
              <a:latin typeface="+mn-ea"/>
              <a:ea typeface="+mn-ea"/>
            </a:endParaRPr>
          </a:p>
          <a:p>
            <a:pPr marL="0" marR="0" lvl="0" indent="0" algn="just" defTabSz="821531" rtl="0" eaLnBrk="1" fontAlgn="auto" latinLnBrk="0" hangingPunct="0">
              <a:lnSpc>
                <a:spcPct val="100000"/>
              </a:lnSpc>
              <a:spcBef>
                <a:spcPts val="0"/>
              </a:spcBef>
              <a:spcAft>
                <a:spcPts val="0"/>
              </a:spcAft>
              <a:buClrTx/>
              <a:buSzTx/>
              <a:buFontTx/>
              <a:buNone/>
              <a:tabLst/>
              <a:defRPr/>
            </a:pPr>
            <a:endParaRPr lang="en-US" sz="2500">
              <a:solidFill>
                <a:schemeClr val="accent5">
                  <a:lumMod val="75000"/>
                </a:schemeClr>
              </a:solidFill>
              <a:latin typeface="+mn-ea"/>
              <a:ea typeface="+mn-ea"/>
            </a:endParaRPr>
          </a:p>
          <a:p>
            <a:pPr marL="0" marR="0" lvl="0" indent="0" algn="just" defTabSz="821531" rtl="0" eaLnBrk="1" fontAlgn="auto" latinLnBrk="0" hangingPunct="0">
              <a:lnSpc>
                <a:spcPct val="100000"/>
              </a:lnSpc>
              <a:spcBef>
                <a:spcPts val="0"/>
              </a:spcBef>
              <a:spcAft>
                <a:spcPts val="0"/>
              </a:spcAft>
              <a:buClrTx/>
              <a:buSzTx/>
              <a:buFontTx/>
              <a:buNone/>
              <a:tabLst/>
              <a:defRPr/>
            </a:pPr>
            <a:r>
              <a:rPr lang="ko-KR" altLang="en-US" sz="2500" b="0">
                <a:solidFill>
                  <a:schemeClr val="tx1"/>
                </a:solidFill>
                <a:latin typeface="+mn-ea"/>
                <a:ea typeface="+mn-ea"/>
              </a:rPr>
              <a:t>유저가 선택한 </a:t>
            </a:r>
            <a:r>
              <a:rPr lang="ko-KR" altLang="en-US" sz="2500" b="0" err="1">
                <a:solidFill>
                  <a:schemeClr val="tx1"/>
                </a:solidFill>
                <a:latin typeface="+mn-ea"/>
                <a:ea typeface="+mn-ea"/>
              </a:rPr>
              <a:t>피드의</a:t>
            </a:r>
            <a:r>
              <a:rPr lang="ko-KR" altLang="en-US" sz="2500" b="0">
                <a:solidFill>
                  <a:schemeClr val="tx1"/>
                </a:solidFill>
                <a:latin typeface="+mn-ea"/>
                <a:ea typeface="+mn-ea"/>
              </a:rPr>
              <a:t> 해시태그를 리스트로 변환해서 가장 비슷한 </a:t>
            </a:r>
            <a:r>
              <a:rPr lang="ko-KR" altLang="en-US" sz="2500" b="0" err="1">
                <a:solidFill>
                  <a:schemeClr val="tx1"/>
                </a:solidFill>
                <a:latin typeface="+mn-ea"/>
                <a:ea typeface="+mn-ea"/>
              </a:rPr>
              <a:t>피드를</a:t>
            </a:r>
            <a:r>
              <a:rPr lang="ko-KR" altLang="en-US" sz="2500" b="0">
                <a:solidFill>
                  <a:schemeClr val="tx1"/>
                </a:solidFill>
                <a:latin typeface="+mn-ea"/>
                <a:ea typeface="+mn-ea"/>
              </a:rPr>
              <a:t> 추천해준다</a:t>
            </a:r>
            <a:r>
              <a:rPr lang="en-US" altLang="ko-KR" sz="2500" b="0">
                <a:solidFill>
                  <a:schemeClr val="tx1"/>
                </a:solidFill>
                <a:latin typeface="+mn-ea"/>
                <a:ea typeface="+mn-ea"/>
              </a:rPr>
              <a:t>.</a:t>
            </a:r>
            <a:endParaRPr lang="en-US" sz="2500" b="0">
              <a:solidFill>
                <a:schemeClr val="tx1"/>
              </a:solidFill>
              <a:latin typeface="+mn-ea"/>
              <a:ea typeface="+mn-ea"/>
            </a:endParaRPr>
          </a:p>
        </p:txBody>
      </p:sp>
    </p:spTree>
    <p:extLst>
      <p:ext uri="{BB962C8B-B14F-4D97-AF65-F5344CB8AC3E}">
        <p14:creationId xmlns:p14="http://schemas.microsoft.com/office/powerpoint/2010/main" val="3046829232"/>
      </p:ext>
    </p:extLst>
  </p:cSld>
  <p:clrMapOvr>
    <a:masterClrMapping/>
  </p:clrMapOvr>
  <p:transition spd="slow">
    <p:push/>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 name="Shape 348"/>
          <p:cNvSpPr/>
          <p:nvPr/>
        </p:nvSpPr>
        <p:spPr>
          <a:xfrm>
            <a:off x="1831210" y="1665666"/>
            <a:ext cx="19364743" cy="10384667"/>
          </a:xfrm>
          <a:prstGeom prst="rect">
            <a:avLst/>
          </a:prstGeom>
          <a:ln w="63500">
            <a:solidFill>
              <a:srgbClr val="E2B9BE"/>
            </a:solidFill>
            <a:miter lim="400000"/>
          </a:ln>
        </p:spPr>
        <p:txBody>
          <a:bodyPr lIns="71437" tIns="71437" rIns="71437" bIns="71437" anchor="ctr"/>
          <a:lstStyle/>
          <a:p>
            <a:pPr>
              <a:defRPr sz="3200">
                <a:solidFill>
                  <a:srgbClr val="FFFFFF"/>
                </a:solidFill>
              </a:defRPr>
            </a:pPr>
            <a:endParaRPr>
              <a:latin typeface="+mn-ea"/>
            </a:endParaRPr>
          </a:p>
        </p:txBody>
      </p:sp>
      <p:sp>
        <p:nvSpPr>
          <p:cNvPr id="349" name="Shape 349"/>
          <p:cNvSpPr/>
          <p:nvPr/>
        </p:nvSpPr>
        <p:spPr>
          <a:xfrm>
            <a:off x="2219624" y="4695550"/>
            <a:ext cx="8707109" cy="1836902"/>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nchor="b">
            <a:noAutofit/>
          </a:bodyPr>
          <a:lstStyle>
            <a:lvl1pPr defTabSz="328612">
              <a:defRPr sz="12000" b="1" spc="2400">
                <a:solidFill>
                  <a:srgbClr val="E2B9BE"/>
                </a:solidFill>
                <a:latin typeface="Didot"/>
                <a:ea typeface="Didot"/>
                <a:cs typeface="Didot"/>
                <a:sym typeface="Didot"/>
              </a:defRPr>
            </a:lvl1pPr>
          </a:lstStyle>
          <a:p>
            <a:r>
              <a:rPr lang="en-US" sz="8500">
                <a:latin typeface="+mn-ea"/>
                <a:ea typeface="+mn-ea"/>
              </a:rPr>
              <a:t>Doc2Vec</a:t>
            </a:r>
            <a:endParaRPr sz="8500">
              <a:latin typeface="+mn-ea"/>
              <a:ea typeface="+mn-ea"/>
            </a:endParaRPr>
          </a:p>
        </p:txBody>
      </p:sp>
      <p:sp>
        <p:nvSpPr>
          <p:cNvPr id="350" name="Shape 350"/>
          <p:cNvSpPr/>
          <p:nvPr/>
        </p:nvSpPr>
        <p:spPr>
          <a:xfrm>
            <a:off x="3667948" y="3942810"/>
            <a:ext cx="5437516" cy="937815"/>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nchor="b">
            <a:normAutofit/>
          </a:bodyPr>
          <a:lstStyle>
            <a:lvl1pPr>
              <a:defRPr i="1" spc="1100">
                <a:latin typeface="Didot"/>
                <a:ea typeface="Didot"/>
                <a:cs typeface="Didot"/>
                <a:sym typeface="Didot"/>
              </a:defRPr>
            </a:lvl1pPr>
          </a:lstStyle>
          <a:p>
            <a:r>
              <a:rPr lang="en-US">
                <a:latin typeface="+mn-ea"/>
                <a:ea typeface="+mn-ea"/>
              </a:rPr>
              <a:t>Model 2</a:t>
            </a:r>
            <a:endParaRPr>
              <a:latin typeface="+mn-ea"/>
              <a:ea typeface="+mn-ea"/>
            </a:endParaRPr>
          </a:p>
        </p:txBody>
      </p:sp>
      <p:sp>
        <p:nvSpPr>
          <p:cNvPr id="15" name="직사각형 14">
            <a:extLst>
              <a:ext uri="{FF2B5EF4-FFF2-40B4-BE49-F238E27FC236}">
                <a16:creationId xmlns:a16="http://schemas.microsoft.com/office/drawing/2014/main" id="{04DB646F-ECE8-4D34-8386-92110AD89D11}"/>
              </a:ext>
            </a:extLst>
          </p:cNvPr>
          <p:cNvSpPr/>
          <p:nvPr/>
        </p:nvSpPr>
        <p:spPr>
          <a:xfrm>
            <a:off x="10642600" y="13202668"/>
            <a:ext cx="3114040" cy="390491"/>
          </a:xfrm>
          <a:prstGeom prst="rect">
            <a:avLst/>
          </a:prstGeom>
          <a:solidFill>
            <a:srgbClr val="C597A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1600" b="0" i="0" u="none" strike="noStrike" cap="none" spc="0" normalizeH="0" baseline="0">
              <a:ln>
                <a:noFill/>
              </a:ln>
              <a:solidFill>
                <a:srgbClr val="FFFFFF"/>
              </a:solidFill>
              <a:effectLst/>
              <a:uFillTx/>
              <a:latin typeface="+mn-lt"/>
              <a:ea typeface="+mn-ea"/>
              <a:cs typeface="+mn-cs"/>
              <a:sym typeface="Helvetica Light"/>
            </a:endParaRPr>
          </a:p>
        </p:txBody>
      </p:sp>
      <p:sp>
        <p:nvSpPr>
          <p:cNvPr id="16" name="TextBox 15">
            <a:extLst>
              <a:ext uri="{FF2B5EF4-FFF2-40B4-BE49-F238E27FC236}">
                <a16:creationId xmlns:a16="http://schemas.microsoft.com/office/drawing/2014/main" id="{A5D4F5A6-5C71-4EB5-B5B1-466A80924E25}"/>
              </a:ext>
            </a:extLst>
          </p:cNvPr>
          <p:cNvSpPr txBox="1"/>
          <p:nvPr/>
        </p:nvSpPr>
        <p:spPr>
          <a:xfrm>
            <a:off x="10605263" y="13183053"/>
            <a:ext cx="3202177"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altLang="ko-KR" sz="2400">
                <a:solidFill>
                  <a:schemeClr val="bg1"/>
                </a:solidFill>
                <a:latin typeface="+mn-ea"/>
              </a:rPr>
              <a:t>3. </a:t>
            </a:r>
            <a:r>
              <a:rPr lang="ko-KR" altLang="en-US" sz="2400">
                <a:solidFill>
                  <a:schemeClr val="bg1"/>
                </a:solidFill>
                <a:latin typeface="+mn-ea"/>
              </a:rPr>
              <a:t>모델링 과정</a:t>
            </a:r>
          </a:p>
        </p:txBody>
      </p:sp>
      <p:pic>
        <p:nvPicPr>
          <p:cNvPr id="4098" name="Picture 2">
            <a:extLst>
              <a:ext uri="{FF2B5EF4-FFF2-40B4-BE49-F238E27FC236}">
                <a16:creationId xmlns:a16="http://schemas.microsoft.com/office/drawing/2014/main" id="{71303029-1986-4804-A28F-47DEDA140C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375057" y="2144061"/>
            <a:ext cx="4560788" cy="4560788"/>
          </a:xfrm>
          <a:prstGeom prst="rect">
            <a:avLst/>
          </a:prstGeom>
          <a:noFill/>
          <a:extLst>
            <a:ext uri="{909E8E84-426E-40DD-AFC4-6F175D3DCCD1}">
              <a14:hiddenFill xmlns:a14="http://schemas.microsoft.com/office/drawing/2010/main">
                <a:solidFill>
                  <a:srgbClr val="FFFFFF"/>
                </a:solidFill>
              </a14:hiddenFill>
            </a:ext>
          </a:extLst>
        </p:spPr>
      </p:pic>
      <p:pic>
        <p:nvPicPr>
          <p:cNvPr id="3" name="그림 2" descr="음식, 플레이트, 튀김, 그릇이(가) 표시된 사진&#10;&#10;자동 생성된 설명">
            <a:extLst>
              <a:ext uri="{FF2B5EF4-FFF2-40B4-BE49-F238E27FC236}">
                <a16:creationId xmlns:a16="http://schemas.microsoft.com/office/drawing/2014/main" id="{0C8FACDE-6CEE-45A3-AA0C-6C5B6D977D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74165" y="7536376"/>
            <a:ext cx="4072610" cy="4072610"/>
          </a:xfrm>
          <a:prstGeom prst="rect">
            <a:avLst/>
          </a:prstGeom>
        </p:spPr>
      </p:pic>
      <p:pic>
        <p:nvPicPr>
          <p:cNvPr id="5" name="그림 4" descr="음식, 목재의, 그릇, 식사이(가) 표시된 사진&#10;&#10;자동 생성된 설명">
            <a:extLst>
              <a:ext uri="{FF2B5EF4-FFF2-40B4-BE49-F238E27FC236}">
                <a16:creationId xmlns:a16="http://schemas.microsoft.com/office/drawing/2014/main" id="{A47D771B-6AAB-4386-8543-433A941F616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42083" y="7536376"/>
            <a:ext cx="4072611" cy="4072611"/>
          </a:xfrm>
          <a:prstGeom prst="rect">
            <a:avLst/>
          </a:prstGeom>
        </p:spPr>
      </p:pic>
      <p:pic>
        <p:nvPicPr>
          <p:cNvPr id="7" name="그림 6" descr="음식, 플레이트, 그릇, 고기이(가) 표시된 사진&#10;&#10;자동 생성된 설명">
            <a:extLst>
              <a:ext uri="{FF2B5EF4-FFF2-40B4-BE49-F238E27FC236}">
                <a16:creationId xmlns:a16="http://schemas.microsoft.com/office/drawing/2014/main" id="{7A852479-D44B-4812-BE0F-CFD5CB86943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010002" y="7502531"/>
            <a:ext cx="4106455" cy="4106455"/>
          </a:xfrm>
          <a:prstGeom prst="rect">
            <a:avLst/>
          </a:prstGeom>
        </p:spPr>
      </p:pic>
      <p:sp>
        <p:nvSpPr>
          <p:cNvPr id="8" name="TextBox 7">
            <a:extLst>
              <a:ext uri="{FF2B5EF4-FFF2-40B4-BE49-F238E27FC236}">
                <a16:creationId xmlns:a16="http://schemas.microsoft.com/office/drawing/2014/main" id="{DFFD8193-0F3C-49AA-BECE-3FB8D9190E39}"/>
              </a:ext>
            </a:extLst>
          </p:cNvPr>
          <p:cNvSpPr txBox="1"/>
          <p:nvPr/>
        </p:nvSpPr>
        <p:spPr>
          <a:xfrm>
            <a:off x="4651071" y="6521172"/>
            <a:ext cx="3844213" cy="7598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ko-KR" altLang="en-US" sz="4000" b="0" i="0" u="none" strike="noStrike" cap="none" spc="0" normalizeH="0" baseline="0">
                <a:ln>
                  <a:noFill/>
                </a:ln>
                <a:solidFill>
                  <a:srgbClr val="000000"/>
                </a:solidFill>
                <a:effectLst/>
                <a:uFillTx/>
                <a:latin typeface="+mn-lt"/>
                <a:ea typeface="+mn-ea"/>
                <a:cs typeface="+mn-cs"/>
                <a:sym typeface="Helvetica Light"/>
              </a:rPr>
              <a:t>실제 구현 결과</a:t>
            </a:r>
          </a:p>
        </p:txBody>
      </p:sp>
      <p:sp>
        <p:nvSpPr>
          <p:cNvPr id="9" name="TextBox 8">
            <a:extLst>
              <a:ext uri="{FF2B5EF4-FFF2-40B4-BE49-F238E27FC236}">
                <a16:creationId xmlns:a16="http://schemas.microsoft.com/office/drawing/2014/main" id="{5708C2C3-1293-466E-8C26-D3DB9CDE7852}"/>
              </a:ext>
            </a:extLst>
          </p:cNvPr>
          <p:cNvSpPr txBox="1"/>
          <p:nvPr/>
        </p:nvSpPr>
        <p:spPr>
          <a:xfrm>
            <a:off x="13012825" y="1740195"/>
            <a:ext cx="3075370" cy="60593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ko-KR" altLang="en-US" sz="3000" b="0" i="0" u="none" strike="noStrike" cap="none" spc="0" normalizeH="0" baseline="0" dirty="0">
                <a:ln>
                  <a:noFill/>
                </a:ln>
                <a:solidFill>
                  <a:srgbClr val="000000"/>
                </a:solidFill>
                <a:effectLst/>
                <a:highlight>
                  <a:srgbClr val="FFFF00"/>
                </a:highlight>
                <a:uFillTx/>
                <a:latin typeface="+mn-lt"/>
                <a:ea typeface="+mn-ea"/>
                <a:cs typeface="+mn-cs"/>
                <a:sym typeface="Helvetica Light"/>
              </a:rPr>
              <a:t>선택한 </a:t>
            </a:r>
            <a:r>
              <a:rPr kumimoji="0" lang="ko-KR" altLang="en-US" sz="3000" b="0" i="0" u="none" strike="noStrike" cap="none" spc="0" normalizeH="0" baseline="0" dirty="0" err="1">
                <a:ln>
                  <a:noFill/>
                </a:ln>
                <a:solidFill>
                  <a:srgbClr val="000000"/>
                </a:solidFill>
                <a:effectLst/>
                <a:highlight>
                  <a:srgbClr val="FFFF00"/>
                </a:highlight>
                <a:uFillTx/>
                <a:latin typeface="+mn-lt"/>
                <a:ea typeface="+mn-ea"/>
                <a:cs typeface="+mn-cs"/>
                <a:sym typeface="Helvetica Light"/>
              </a:rPr>
              <a:t>피드</a:t>
            </a:r>
            <a:r>
              <a:rPr kumimoji="0" lang="ko-KR" altLang="en-US" sz="3000" b="0" i="0" u="none" strike="noStrike" cap="none" spc="0" normalizeH="0" baseline="0" dirty="0">
                <a:ln>
                  <a:noFill/>
                </a:ln>
                <a:solidFill>
                  <a:srgbClr val="000000"/>
                </a:solidFill>
                <a:effectLst/>
                <a:highlight>
                  <a:srgbClr val="FFFF00"/>
                </a:highlight>
                <a:uFillTx/>
                <a:latin typeface="+mn-lt"/>
                <a:ea typeface="+mn-ea"/>
                <a:cs typeface="+mn-cs"/>
                <a:sym typeface="Helvetica Light"/>
              </a:rPr>
              <a:t> 사진</a:t>
            </a:r>
          </a:p>
        </p:txBody>
      </p:sp>
      <p:sp>
        <p:nvSpPr>
          <p:cNvPr id="21" name="TextBox 20">
            <a:extLst>
              <a:ext uri="{FF2B5EF4-FFF2-40B4-BE49-F238E27FC236}">
                <a16:creationId xmlns:a16="http://schemas.microsoft.com/office/drawing/2014/main" id="{E0490148-94D8-4C45-8F33-EB552A775EA2}"/>
              </a:ext>
            </a:extLst>
          </p:cNvPr>
          <p:cNvSpPr txBox="1"/>
          <p:nvPr/>
        </p:nvSpPr>
        <p:spPr>
          <a:xfrm>
            <a:off x="12511050" y="7117167"/>
            <a:ext cx="4534677" cy="60593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ko-KR" altLang="en-US" sz="3000" b="0" i="0" u="none" strike="noStrike" cap="none" spc="0" normalizeH="0" baseline="0" dirty="0">
                <a:ln>
                  <a:noFill/>
                </a:ln>
                <a:solidFill>
                  <a:srgbClr val="000000"/>
                </a:solidFill>
                <a:effectLst/>
                <a:highlight>
                  <a:srgbClr val="FFFF00"/>
                </a:highlight>
                <a:uFillTx/>
                <a:latin typeface="+mn-lt"/>
                <a:ea typeface="+mn-ea"/>
                <a:cs typeface="+mn-cs"/>
                <a:sym typeface="Helvetica Light"/>
              </a:rPr>
              <a:t>가장 비슷한 </a:t>
            </a:r>
            <a:r>
              <a:rPr kumimoji="0" lang="ko-KR" altLang="en-US" sz="3000" b="0" i="0" u="none" strike="noStrike" cap="none" spc="0" normalizeH="0" baseline="0" dirty="0" err="1">
                <a:ln>
                  <a:noFill/>
                </a:ln>
                <a:solidFill>
                  <a:srgbClr val="000000"/>
                </a:solidFill>
                <a:effectLst/>
                <a:highlight>
                  <a:srgbClr val="FFFF00"/>
                </a:highlight>
                <a:uFillTx/>
                <a:latin typeface="+mn-lt"/>
                <a:ea typeface="+mn-ea"/>
                <a:cs typeface="+mn-cs"/>
                <a:sym typeface="Helvetica Light"/>
              </a:rPr>
              <a:t>피드들의</a:t>
            </a:r>
            <a:r>
              <a:rPr kumimoji="0" lang="ko-KR" altLang="en-US" sz="3000" b="0" i="0" u="none" strike="noStrike" cap="none" spc="0" normalizeH="0" baseline="0" dirty="0">
                <a:ln>
                  <a:noFill/>
                </a:ln>
                <a:solidFill>
                  <a:srgbClr val="000000"/>
                </a:solidFill>
                <a:effectLst/>
                <a:highlight>
                  <a:srgbClr val="FFFF00"/>
                </a:highlight>
                <a:uFillTx/>
                <a:latin typeface="+mn-lt"/>
                <a:ea typeface="+mn-ea"/>
                <a:cs typeface="+mn-cs"/>
                <a:sym typeface="Helvetica Light"/>
              </a:rPr>
              <a:t> 사진</a:t>
            </a:r>
          </a:p>
        </p:txBody>
      </p:sp>
    </p:spTree>
    <p:extLst>
      <p:ext uri="{BB962C8B-B14F-4D97-AF65-F5344CB8AC3E}">
        <p14:creationId xmlns:p14="http://schemas.microsoft.com/office/powerpoint/2010/main" val="472261706"/>
      </p:ext>
    </p:extLst>
  </p:cSld>
  <p:clrMapOvr>
    <a:masterClrMapping/>
  </p:clrMapOvr>
  <p:transition spd="slow">
    <p:push/>
  </p:transition>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6F9F8"/>
        </a:solidFill>
        <a:effectLst/>
      </p:bgPr>
    </p:bg>
    <p:spTree>
      <p:nvGrpSpPr>
        <p:cNvPr id="1" name=""/>
        <p:cNvGrpSpPr/>
        <p:nvPr/>
      </p:nvGrpSpPr>
      <p:grpSpPr>
        <a:xfrm>
          <a:off x="0" y="0"/>
          <a:ext cx="0" cy="0"/>
          <a:chOff x="0" y="0"/>
          <a:chExt cx="0" cy="0"/>
        </a:xfrm>
      </p:grpSpPr>
      <p:sp>
        <p:nvSpPr>
          <p:cNvPr id="135" name="Shape 135"/>
          <p:cNvSpPr/>
          <p:nvPr/>
        </p:nvSpPr>
        <p:spPr>
          <a:xfrm>
            <a:off x="6479562" y="136928"/>
            <a:ext cx="7800853" cy="1821652"/>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b">
            <a:spAutoFit/>
          </a:bodyPr>
          <a:lstStyle>
            <a:lvl1pPr>
              <a:defRPr sz="10900" spc="108">
                <a:solidFill>
                  <a:srgbClr val="000000">
                    <a:alpha val="22000"/>
                  </a:srgbClr>
                </a:solidFill>
                <a:latin typeface="Notera Personal Use Only"/>
                <a:ea typeface="Notera Personal Use Only"/>
                <a:cs typeface="Notera Personal Use Only"/>
                <a:sym typeface="Notera Personal Use Only"/>
              </a:defRPr>
            </a:lvl1pPr>
          </a:lstStyle>
          <a:p>
            <a:r>
              <a:rPr lang="en-US">
                <a:latin typeface="+mj-ea"/>
                <a:ea typeface="+mj-ea"/>
              </a:rPr>
              <a:t>Regression</a:t>
            </a:r>
            <a:endParaRPr>
              <a:latin typeface="+mj-ea"/>
              <a:ea typeface="+mj-ea"/>
            </a:endParaRPr>
          </a:p>
        </p:txBody>
      </p:sp>
      <p:sp>
        <p:nvSpPr>
          <p:cNvPr id="136" name="Shape 136"/>
          <p:cNvSpPr/>
          <p:nvPr/>
        </p:nvSpPr>
        <p:spPr>
          <a:xfrm>
            <a:off x="11323789" y="1614033"/>
            <a:ext cx="3175548" cy="1990929"/>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b">
            <a:spAutoFit/>
          </a:bodyPr>
          <a:lstStyle>
            <a:lvl1pPr>
              <a:defRPr sz="12000" spc="1800">
                <a:solidFill>
                  <a:srgbClr val="E2B9BE"/>
                </a:solidFill>
                <a:latin typeface="Didot"/>
                <a:ea typeface="Didot"/>
                <a:cs typeface="Didot"/>
                <a:sym typeface="Didot"/>
              </a:defRPr>
            </a:lvl1pPr>
          </a:lstStyle>
          <a:p>
            <a:r>
              <a:rPr lang="ko-KR" altLang="en-US">
                <a:latin typeface="+mj-ea"/>
                <a:ea typeface="+mj-ea"/>
              </a:rPr>
              <a:t>소개</a:t>
            </a:r>
            <a:endParaRPr>
              <a:latin typeface="+mj-ea"/>
              <a:ea typeface="+mj-ea"/>
            </a:endParaRPr>
          </a:p>
        </p:txBody>
      </p:sp>
      <p:sp>
        <p:nvSpPr>
          <p:cNvPr id="137" name="Shape 137"/>
          <p:cNvSpPr/>
          <p:nvPr/>
        </p:nvSpPr>
        <p:spPr>
          <a:xfrm>
            <a:off x="2812978" y="3965559"/>
            <a:ext cx="16154840" cy="8627300"/>
          </a:xfrm>
          <a:prstGeom prst="rect">
            <a:avLst/>
          </a:prstGeom>
          <a:solidFill>
            <a:srgbClr val="FFFFFF"/>
          </a:solidFill>
          <a:ln w="12700">
            <a:miter lim="400000"/>
          </a:ln>
          <a:effectLst>
            <a:outerShdw blurRad="228600" dist="143624" dir="2859315" rotWithShape="0">
              <a:srgbClr val="000000">
                <a:alpha val="28665"/>
              </a:srgbClr>
            </a:outerShdw>
          </a:effectLst>
        </p:spPr>
        <p:txBody>
          <a:bodyPr lIns="71437" tIns="71437" rIns="71437" bIns="71437" anchor="ctr"/>
          <a:lstStyle/>
          <a:p>
            <a:pPr>
              <a:defRPr sz="3200">
                <a:solidFill>
                  <a:srgbClr val="FFFFFF"/>
                </a:solidFill>
              </a:defRPr>
            </a:pPr>
            <a:endParaRPr>
              <a:latin typeface="+mj-ea"/>
              <a:ea typeface="+mj-ea"/>
            </a:endParaRPr>
          </a:p>
        </p:txBody>
      </p:sp>
      <p:sp>
        <p:nvSpPr>
          <p:cNvPr id="139" name="Shape 139"/>
          <p:cNvSpPr/>
          <p:nvPr/>
        </p:nvSpPr>
        <p:spPr>
          <a:xfrm>
            <a:off x="18017931" y="10554683"/>
            <a:ext cx="1897955" cy="91371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71437" tIns="71437" rIns="71437" bIns="71437" numCol="1" anchor="b">
            <a:spAutoFit/>
          </a:bodyPr>
          <a:lstStyle/>
          <a:p>
            <a:pPr lvl="1" algn="r">
              <a:defRPr spc="200">
                <a:latin typeface="Oswald Regular"/>
                <a:ea typeface="Oswald Regular"/>
                <a:cs typeface="Oswald Regular"/>
                <a:sym typeface="Oswald Regular"/>
              </a:defRPr>
            </a:pPr>
            <a:r>
              <a:rPr lang="en-US">
                <a:latin typeface="+mj-ea"/>
                <a:ea typeface="+mj-ea"/>
              </a:rPr>
              <a:t>GAM</a:t>
            </a:r>
            <a:endParaRPr>
              <a:latin typeface="+mj-ea"/>
              <a:ea typeface="+mj-ea"/>
            </a:endParaRPr>
          </a:p>
        </p:txBody>
      </p:sp>
      <p:sp>
        <p:nvSpPr>
          <p:cNvPr id="140" name="Shape 140"/>
          <p:cNvSpPr/>
          <p:nvPr/>
        </p:nvSpPr>
        <p:spPr>
          <a:xfrm>
            <a:off x="15236720" y="11274003"/>
            <a:ext cx="7460376" cy="744434"/>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71437" tIns="71437" rIns="71437" bIns="71437" numCol="1" anchor="t">
            <a:spAutoFit/>
          </a:bodyPr>
          <a:lstStyle>
            <a:lvl1pPr algn="r">
              <a:defRPr sz="3900">
                <a:solidFill>
                  <a:srgbClr val="53585F"/>
                </a:solidFill>
              </a:defRPr>
            </a:lvl1pPr>
          </a:lstStyle>
          <a:p>
            <a:r>
              <a:rPr lang="en-US" altLang="ko-KR" err="1">
                <a:latin typeface="+mj-ea"/>
                <a:ea typeface="+mj-ea"/>
              </a:rPr>
              <a:t>Polynominal</a:t>
            </a:r>
            <a:r>
              <a:rPr lang="en-US" altLang="ko-KR">
                <a:latin typeface="+mj-ea"/>
                <a:ea typeface="+mj-ea"/>
              </a:rPr>
              <a:t> Regression Model</a:t>
            </a:r>
            <a:endParaRPr>
              <a:latin typeface="+mj-ea"/>
              <a:ea typeface="+mj-ea"/>
            </a:endParaRPr>
          </a:p>
        </p:txBody>
      </p:sp>
      <p:sp>
        <p:nvSpPr>
          <p:cNvPr id="143" name="Shape 143"/>
          <p:cNvSpPr/>
          <p:nvPr/>
        </p:nvSpPr>
        <p:spPr>
          <a:xfrm>
            <a:off x="8944230" y="4316808"/>
            <a:ext cx="1974899" cy="45916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71437" tIns="71437" rIns="71437" bIns="71437" numCol="1" anchor="b">
            <a:spAutoFit/>
          </a:bodyPr>
          <a:lstStyle>
            <a:lvl1pPr algn="r">
              <a:defRPr sz="28900">
                <a:solidFill>
                  <a:srgbClr val="E2B9BE">
                    <a:alpha val="39000"/>
                  </a:srgbClr>
                </a:solidFill>
                <a:latin typeface="Abril Fatface"/>
                <a:ea typeface="Abril Fatface"/>
                <a:cs typeface="Abril Fatface"/>
                <a:sym typeface="Abril Fatface"/>
              </a:defRPr>
            </a:lvl1pPr>
          </a:lstStyle>
          <a:p>
            <a:r>
              <a:rPr>
                <a:latin typeface="+mj-ea"/>
                <a:ea typeface="+mj-ea"/>
              </a:rPr>
              <a:t>‘‘</a:t>
            </a:r>
          </a:p>
        </p:txBody>
      </p:sp>
      <p:sp>
        <p:nvSpPr>
          <p:cNvPr id="13" name="직사각형 12">
            <a:extLst>
              <a:ext uri="{FF2B5EF4-FFF2-40B4-BE49-F238E27FC236}">
                <a16:creationId xmlns:a16="http://schemas.microsoft.com/office/drawing/2014/main" id="{5B4A360A-33A1-44DD-9E1C-4B2AC2F837F1}"/>
              </a:ext>
            </a:extLst>
          </p:cNvPr>
          <p:cNvSpPr/>
          <p:nvPr/>
        </p:nvSpPr>
        <p:spPr>
          <a:xfrm>
            <a:off x="10642600" y="13202668"/>
            <a:ext cx="3114040" cy="390491"/>
          </a:xfrm>
          <a:prstGeom prst="rect">
            <a:avLst/>
          </a:prstGeom>
          <a:solidFill>
            <a:srgbClr val="C597A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1600" b="0" i="0" u="none" strike="noStrike" cap="none" spc="0" normalizeH="0" baseline="0">
              <a:ln>
                <a:noFill/>
              </a:ln>
              <a:solidFill>
                <a:srgbClr val="FFFFFF"/>
              </a:solidFill>
              <a:effectLst/>
              <a:uFillTx/>
              <a:latin typeface="+mn-lt"/>
              <a:ea typeface="+mn-ea"/>
              <a:cs typeface="+mn-cs"/>
              <a:sym typeface="Helvetica Light"/>
            </a:endParaRPr>
          </a:p>
        </p:txBody>
      </p:sp>
      <p:sp>
        <p:nvSpPr>
          <p:cNvPr id="14" name="TextBox 13">
            <a:extLst>
              <a:ext uri="{FF2B5EF4-FFF2-40B4-BE49-F238E27FC236}">
                <a16:creationId xmlns:a16="http://schemas.microsoft.com/office/drawing/2014/main" id="{F1873303-4095-47DB-9F88-6CC705E5BB46}"/>
              </a:ext>
            </a:extLst>
          </p:cNvPr>
          <p:cNvSpPr txBox="1"/>
          <p:nvPr/>
        </p:nvSpPr>
        <p:spPr>
          <a:xfrm>
            <a:off x="10605263" y="13183053"/>
            <a:ext cx="3202177"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altLang="ko-KR" sz="2400">
                <a:solidFill>
                  <a:schemeClr val="bg1"/>
                </a:solidFill>
                <a:latin typeface="+mn-ea"/>
              </a:rPr>
              <a:t>3. </a:t>
            </a:r>
            <a:r>
              <a:rPr lang="ko-KR" altLang="en-US" sz="2400">
                <a:solidFill>
                  <a:schemeClr val="bg1"/>
                </a:solidFill>
                <a:latin typeface="+mn-ea"/>
              </a:rPr>
              <a:t>모델링 과정</a:t>
            </a:r>
          </a:p>
        </p:txBody>
      </p:sp>
      <p:graphicFrame>
        <p:nvGraphicFramePr>
          <p:cNvPr id="17" name="표 2">
            <a:extLst>
              <a:ext uri="{FF2B5EF4-FFF2-40B4-BE49-F238E27FC236}">
                <a16:creationId xmlns:a16="http://schemas.microsoft.com/office/drawing/2014/main" id="{D777D6A7-88F1-4AFB-B5D1-10589BDA9339}"/>
              </a:ext>
            </a:extLst>
          </p:cNvPr>
          <p:cNvGraphicFramePr>
            <a:graphicFrameLocks noGrp="1"/>
          </p:cNvGraphicFramePr>
          <p:nvPr>
            <p:extLst>
              <p:ext uri="{D42A27DB-BD31-4B8C-83A1-F6EECF244321}">
                <p14:modId xmlns:p14="http://schemas.microsoft.com/office/powerpoint/2010/main" val="3707021988"/>
              </p:ext>
            </p:extLst>
          </p:nvPr>
        </p:nvGraphicFramePr>
        <p:xfrm>
          <a:off x="4439846" y="8071106"/>
          <a:ext cx="10085889" cy="3202897"/>
        </p:xfrm>
        <a:graphic>
          <a:graphicData uri="http://schemas.openxmlformats.org/drawingml/2006/table">
            <a:tbl>
              <a:tblPr firstRow="1" bandRow="1">
                <a:tableStyleId>{2D5ABB26-0587-4C30-8999-92F81FD0307C}</a:tableStyleId>
              </a:tblPr>
              <a:tblGrid>
                <a:gridCol w="3361963">
                  <a:extLst>
                    <a:ext uri="{9D8B030D-6E8A-4147-A177-3AD203B41FA5}">
                      <a16:colId xmlns:a16="http://schemas.microsoft.com/office/drawing/2014/main" val="1468629026"/>
                    </a:ext>
                  </a:extLst>
                </a:gridCol>
                <a:gridCol w="3361963">
                  <a:extLst>
                    <a:ext uri="{9D8B030D-6E8A-4147-A177-3AD203B41FA5}">
                      <a16:colId xmlns:a16="http://schemas.microsoft.com/office/drawing/2014/main" val="318962554"/>
                    </a:ext>
                  </a:extLst>
                </a:gridCol>
                <a:gridCol w="3361963">
                  <a:extLst>
                    <a:ext uri="{9D8B030D-6E8A-4147-A177-3AD203B41FA5}">
                      <a16:colId xmlns:a16="http://schemas.microsoft.com/office/drawing/2014/main" val="2493059893"/>
                    </a:ext>
                  </a:extLst>
                </a:gridCol>
              </a:tblGrid>
              <a:tr h="769314">
                <a:tc>
                  <a:txBody>
                    <a:bodyPr/>
                    <a:lstStyle/>
                    <a:p>
                      <a:pPr marL="0" marR="0" lvl="0" indent="0" algn="ctr" defTabSz="821531" rtl="0" eaLnBrk="1" fontAlgn="auto" latinLnBrk="1" hangingPunct="1">
                        <a:lnSpc>
                          <a:spcPct val="100000"/>
                        </a:lnSpc>
                        <a:spcBef>
                          <a:spcPts val="0"/>
                        </a:spcBef>
                        <a:spcAft>
                          <a:spcPts val="0"/>
                        </a:spcAft>
                        <a:buClrTx/>
                        <a:buSzTx/>
                        <a:buFontTx/>
                        <a:buNone/>
                        <a:tabLst/>
                        <a:defRPr/>
                      </a:pPr>
                      <a:r>
                        <a:rPr lang="en-US" altLang="ko-KR">
                          <a:solidFill>
                            <a:schemeClr val="tx1"/>
                          </a:solidFill>
                        </a:rPr>
                        <a:t>Feature</a:t>
                      </a:r>
                      <a:endParaRPr lang="ko-KR" altLang="en-US">
                        <a:solidFill>
                          <a:schemeClr val="tx1"/>
                        </a:solidFill>
                      </a:endParaRPr>
                    </a:p>
                  </a:txBody>
                  <a:tcPr anchor="ctr">
                    <a:lnL w="12700" cap="flat" cmpd="sng" algn="ctr">
                      <a:noFill/>
                      <a:prstDash val="solid"/>
                      <a:round/>
                      <a:headEnd type="none" w="med" len="med"/>
                      <a:tailEnd type="none" w="med" len="med"/>
                    </a:lnL>
                    <a:lnR w="12700" cap="flat" cmpd="sng" algn="ctr">
                      <a:solidFill>
                        <a:srgbClr val="C5969B"/>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C5969B"/>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821531" rtl="0" eaLnBrk="1" fontAlgn="auto" latinLnBrk="1" hangingPunct="1">
                        <a:lnSpc>
                          <a:spcPct val="100000"/>
                        </a:lnSpc>
                        <a:spcBef>
                          <a:spcPts val="0"/>
                        </a:spcBef>
                        <a:spcAft>
                          <a:spcPts val="0"/>
                        </a:spcAft>
                        <a:buClrTx/>
                        <a:buSzTx/>
                        <a:buFontTx/>
                        <a:buNone/>
                        <a:tabLst/>
                        <a:defRPr/>
                      </a:pPr>
                      <a:r>
                        <a:rPr lang="en-US" altLang="ko-KR">
                          <a:solidFill>
                            <a:schemeClr val="tx1"/>
                          </a:solidFill>
                        </a:rPr>
                        <a:t>Predict value</a:t>
                      </a:r>
                      <a:endParaRPr lang="ko-KR" altLang="en-US">
                        <a:solidFill>
                          <a:schemeClr val="tx1"/>
                        </a:solidFill>
                      </a:endParaRPr>
                    </a:p>
                  </a:txBody>
                  <a:tcPr anchor="ctr">
                    <a:lnL w="12700" cap="flat" cmpd="sng" algn="ctr">
                      <a:solidFill>
                        <a:srgbClr val="C5969B"/>
                      </a:solidFill>
                      <a:prstDash val="solid"/>
                      <a:round/>
                      <a:headEnd type="none" w="med" len="med"/>
                      <a:tailEnd type="none" w="med" len="med"/>
                    </a:lnL>
                    <a:lnR w="12700" cap="flat" cmpd="sng" algn="ctr">
                      <a:solidFill>
                        <a:srgbClr val="C5969B"/>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C5969B"/>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821531" rtl="0" eaLnBrk="1" fontAlgn="auto" latinLnBrk="1" hangingPunct="1">
                        <a:lnSpc>
                          <a:spcPct val="100000"/>
                        </a:lnSpc>
                        <a:spcBef>
                          <a:spcPts val="0"/>
                        </a:spcBef>
                        <a:spcAft>
                          <a:spcPts val="0"/>
                        </a:spcAft>
                        <a:buClrTx/>
                        <a:buSzTx/>
                        <a:buFontTx/>
                        <a:buNone/>
                        <a:tabLst/>
                        <a:defRPr/>
                      </a:pPr>
                      <a:r>
                        <a:rPr lang="ko-KR" altLang="en-US">
                          <a:solidFill>
                            <a:schemeClr val="tx1"/>
                          </a:solidFill>
                        </a:rPr>
                        <a:t>유동인구 데이터 개수</a:t>
                      </a:r>
                    </a:p>
                  </a:txBody>
                  <a:tcPr anchor="ctr">
                    <a:lnL w="12700" cap="flat" cmpd="sng" algn="ctr">
                      <a:solidFill>
                        <a:srgbClr val="C5969B"/>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C5969B"/>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55496494"/>
                  </a:ext>
                </a:extLst>
              </a:tr>
              <a:tr h="2433583">
                <a:tc>
                  <a:txBody>
                    <a:bodyPr/>
                    <a:lstStyle/>
                    <a:p>
                      <a:pPr marL="0" marR="0" lvl="0" indent="0" algn="ctr" defTabSz="821531" rtl="0" eaLnBrk="1" fontAlgn="auto" latinLnBrk="1" hangingPunct="1">
                        <a:lnSpc>
                          <a:spcPct val="100000"/>
                        </a:lnSpc>
                        <a:spcBef>
                          <a:spcPts val="0"/>
                        </a:spcBef>
                        <a:spcAft>
                          <a:spcPts val="0"/>
                        </a:spcAft>
                        <a:buClrTx/>
                        <a:buSzTx/>
                        <a:buFontTx/>
                        <a:buNone/>
                        <a:tabLst/>
                        <a:defRPr/>
                      </a:pPr>
                      <a:r>
                        <a:rPr lang="en-US" altLang="ko-KR">
                          <a:solidFill>
                            <a:schemeClr val="tx1"/>
                          </a:solidFill>
                        </a:rPr>
                        <a:t>Trend, Seasonality, Holiday, </a:t>
                      </a:r>
                      <a:r>
                        <a:rPr lang="ko-KR" altLang="en-US">
                          <a:solidFill>
                            <a:schemeClr val="tx1"/>
                          </a:solidFill>
                        </a:rPr>
                        <a:t>전체 유동인구</a:t>
                      </a:r>
                    </a:p>
                  </a:txBody>
                  <a:tcPr anchor="ctr">
                    <a:lnL w="12700" cap="flat" cmpd="sng" algn="ctr">
                      <a:noFill/>
                      <a:prstDash val="solid"/>
                      <a:round/>
                      <a:headEnd type="none" w="med" len="med"/>
                      <a:tailEnd type="none" w="med" len="med"/>
                    </a:lnL>
                    <a:lnR w="12700" cap="flat" cmpd="sng" algn="ctr">
                      <a:solidFill>
                        <a:srgbClr val="C5969B"/>
                      </a:solidFill>
                      <a:prstDash val="solid"/>
                      <a:round/>
                      <a:headEnd type="none" w="med" len="med"/>
                      <a:tailEnd type="none" w="med" len="med"/>
                    </a:lnR>
                    <a:lnT w="12700" cap="flat" cmpd="sng" algn="ctr">
                      <a:solidFill>
                        <a:srgbClr val="C5969B"/>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821531" rtl="0" eaLnBrk="1" fontAlgn="auto" latinLnBrk="1" hangingPunct="1">
                        <a:lnSpc>
                          <a:spcPct val="100000"/>
                        </a:lnSpc>
                        <a:spcBef>
                          <a:spcPts val="0"/>
                        </a:spcBef>
                        <a:spcAft>
                          <a:spcPts val="0"/>
                        </a:spcAft>
                        <a:buClrTx/>
                        <a:buSzTx/>
                        <a:buFontTx/>
                        <a:buNone/>
                        <a:tabLst/>
                        <a:defRPr/>
                      </a:pPr>
                      <a:r>
                        <a:rPr lang="ko-KR" altLang="en-US">
                          <a:solidFill>
                            <a:schemeClr val="tx1"/>
                          </a:solidFill>
                        </a:rPr>
                        <a:t>미래의 유동인구</a:t>
                      </a:r>
                    </a:p>
                  </a:txBody>
                  <a:tcPr anchor="ctr">
                    <a:lnL w="12700" cap="flat" cmpd="sng" algn="ctr">
                      <a:solidFill>
                        <a:srgbClr val="C5969B"/>
                      </a:solidFill>
                      <a:prstDash val="solid"/>
                      <a:round/>
                      <a:headEnd type="none" w="med" len="med"/>
                      <a:tailEnd type="none" w="med" len="med"/>
                    </a:lnL>
                    <a:lnR w="12700" cap="flat" cmpd="sng" algn="ctr">
                      <a:solidFill>
                        <a:srgbClr val="C5969B"/>
                      </a:solidFill>
                      <a:prstDash val="solid"/>
                      <a:round/>
                      <a:headEnd type="none" w="med" len="med"/>
                      <a:tailEnd type="none" w="med" len="med"/>
                    </a:lnR>
                    <a:lnT w="12700" cap="flat" cmpd="sng" algn="ctr">
                      <a:solidFill>
                        <a:srgbClr val="C5969B"/>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821531" rtl="0" eaLnBrk="1" fontAlgn="auto" latinLnBrk="1" hangingPunct="1">
                        <a:lnSpc>
                          <a:spcPct val="100000"/>
                        </a:lnSpc>
                        <a:spcBef>
                          <a:spcPts val="0"/>
                        </a:spcBef>
                        <a:spcAft>
                          <a:spcPts val="0"/>
                        </a:spcAft>
                        <a:buClrTx/>
                        <a:buSzTx/>
                        <a:buFontTx/>
                        <a:buNone/>
                        <a:tabLst/>
                        <a:defRPr/>
                      </a:pPr>
                      <a:r>
                        <a:rPr lang="en-US" altLang="ko-KR" sz="2400">
                          <a:solidFill>
                            <a:schemeClr val="tx1"/>
                          </a:solidFill>
                        </a:rPr>
                        <a:t>2,160,000</a:t>
                      </a:r>
                      <a:endParaRPr lang="ko-KR" altLang="en-US">
                        <a:solidFill>
                          <a:schemeClr val="tx1"/>
                        </a:solidFill>
                      </a:endParaRPr>
                    </a:p>
                  </a:txBody>
                  <a:tcPr anchor="ctr">
                    <a:lnL w="12700" cap="flat" cmpd="sng" algn="ctr">
                      <a:solidFill>
                        <a:srgbClr val="C5969B"/>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C5969B"/>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315884340"/>
                  </a:ext>
                </a:extLst>
              </a:tr>
            </a:tbl>
          </a:graphicData>
        </a:graphic>
      </p:graphicFrame>
      <p:pic>
        <p:nvPicPr>
          <p:cNvPr id="4" name="그림 3">
            <a:extLst>
              <a:ext uri="{FF2B5EF4-FFF2-40B4-BE49-F238E27FC236}">
                <a16:creationId xmlns:a16="http://schemas.microsoft.com/office/drawing/2014/main" id="{3399A0B3-B026-4696-95FF-7A677482E54D}"/>
              </a:ext>
            </a:extLst>
          </p:cNvPr>
          <p:cNvPicPr>
            <a:picLocks noChangeAspect="1"/>
          </p:cNvPicPr>
          <p:nvPr/>
        </p:nvPicPr>
        <p:blipFill>
          <a:blip r:embed="rId3"/>
          <a:stretch>
            <a:fillRect/>
          </a:stretch>
        </p:blipFill>
        <p:spPr>
          <a:xfrm>
            <a:off x="15971297" y="4895631"/>
            <a:ext cx="5991225" cy="5448300"/>
          </a:xfrm>
          <a:prstGeom prst="rect">
            <a:avLst/>
          </a:prstGeom>
          <a:ln>
            <a:noFill/>
          </a:ln>
          <a:effectLst>
            <a:outerShdw blurRad="292100" dist="139700" dir="2700000" algn="tl" rotWithShape="0">
              <a:srgbClr val="333333">
                <a:alpha val="65000"/>
              </a:srgbClr>
            </a:outerShdw>
          </a:effectLst>
        </p:spPr>
      </p:pic>
      <p:sp>
        <p:nvSpPr>
          <p:cNvPr id="12" name="Shape 351">
            <a:extLst>
              <a:ext uri="{FF2B5EF4-FFF2-40B4-BE49-F238E27FC236}">
                <a16:creationId xmlns:a16="http://schemas.microsoft.com/office/drawing/2014/main" id="{0C793DFF-D411-4056-BBFD-06AE9D4691F0}"/>
              </a:ext>
            </a:extLst>
          </p:cNvPr>
          <p:cNvSpPr/>
          <p:nvPr/>
        </p:nvSpPr>
        <p:spPr>
          <a:xfrm>
            <a:off x="5273282" y="6387994"/>
            <a:ext cx="9316794" cy="1067599"/>
          </a:xfrm>
          <a:prstGeom prst="rect">
            <a:avLst/>
          </a:prstGeom>
          <a:ln w="12700">
            <a:miter lim="400000"/>
          </a:ln>
          <a:extLst>
            <a:ext uri="{C572A759-6A51-4108-AA02-DFA0A04FC94B}">
              <ma14:wrappingTextBoxFlag xmlns="" xmlns:ma14="http://schemas.microsoft.com/office/mac/drawingml/2011/main" val="1"/>
            </a:ext>
          </a:extLst>
        </p:spPr>
        <p:txBody>
          <a:bodyPr wrap="square" lIns="71437" tIns="71437" rIns="71437" bIns="71437">
            <a:spAutoFit/>
          </a:bodyPr>
          <a:lstStyle>
            <a:lvl1pPr>
              <a:defRPr sz="3000" i="1" spc="269">
                <a:latin typeface="Didot"/>
                <a:ea typeface="Didot"/>
                <a:cs typeface="Didot"/>
                <a:sym typeface="Didot"/>
              </a:defRPr>
            </a:lvl1pPr>
          </a:lstStyle>
          <a:p>
            <a:r>
              <a:rPr lang="ko-KR" altLang="en-US" i="0">
                <a:latin typeface="+mn-ea"/>
                <a:ea typeface="+mn-ea"/>
              </a:rPr>
              <a:t>시계열 데이터의 트렌드</a:t>
            </a:r>
            <a:r>
              <a:rPr lang="en-US" altLang="ko-KR" i="0">
                <a:latin typeface="+mn-ea"/>
                <a:ea typeface="+mn-ea"/>
              </a:rPr>
              <a:t>, </a:t>
            </a:r>
            <a:r>
              <a:rPr lang="ko-KR" altLang="en-US" i="0">
                <a:latin typeface="+mn-ea"/>
                <a:ea typeface="+mn-ea"/>
              </a:rPr>
              <a:t>주기성</a:t>
            </a:r>
            <a:r>
              <a:rPr lang="en-US" altLang="ko-KR" i="0">
                <a:latin typeface="+mn-ea"/>
                <a:ea typeface="+mn-ea"/>
              </a:rPr>
              <a:t>, </a:t>
            </a:r>
            <a:r>
              <a:rPr lang="ko-KR" altLang="en-US" i="0">
                <a:latin typeface="+mn-ea"/>
                <a:ea typeface="+mn-ea"/>
              </a:rPr>
              <a:t>불규칙한 이벤트를 함수화 한 </a:t>
            </a:r>
            <a:r>
              <a:rPr lang="en-US" altLang="ko-KR" i="0">
                <a:latin typeface="+mn-ea"/>
                <a:ea typeface="+mn-ea"/>
              </a:rPr>
              <a:t>GAMs Regression Model</a:t>
            </a:r>
            <a:r>
              <a:rPr lang="ko-KR" altLang="en-US" i="0">
                <a:latin typeface="+mn-ea"/>
                <a:ea typeface="+mn-ea"/>
              </a:rPr>
              <a:t> </a:t>
            </a:r>
            <a:endParaRPr i="0">
              <a:latin typeface="+mn-ea"/>
              <a:ea typeface="+mn-ea"/>
            </a:endParaRPr>
          </a:p>
        </p:txBody>
      </p:sp>
    </p:spTree>
    <p:extLst>
      <p:ext uri="{BB962C8B-B14F-4D97-AF65-F5344CB8AC3E}">
        <p14:creationId xmlns:p14="http://schemas.microsoft.com/office/powerpoint/2010/main" val="3156242805"/>
      </p:ext>
    </p:extLst>
  </p:cSld>
  <p:clrMapOvr>
    <a:masterClrMapping/>
  </p:clrMapOvr>
  <mc:AlternateContent xmlns:mc="http://schemas.openxmlformats.org/markup-compatibility/2006">
    <mc:Choice xmlns:p14="http://schemas.microsoft.com/office/powerpoint/2010/main" Requires="p14">
      <p:transition spd="slow" p14:dur="1200">
        <p14:prism dir="u"/>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6F9F8"/>
        </a:solidFill>
        <a:effectLst/>
      </p:bgPr>
    </p:bg>
    <p:spTree>
      <p:nvGrpSpPr>
        <p:cNvPr id="1" name=""/>
        <p:cNvGrpSpPr/>
        <p:nvPr/>
      </p:nvGrpSpPr>
      <p:grpSpPr>
        <a:xfrm>
          <a:off x="0" y="0"/>
          <a:ext cx="0" cy="0"/>
          <a:chOff x="0" y="0"/>
          <a:chExt cx="0" cy="0"/>
        </a:xfrm>
      </p:grpSpPr>
      <p:sp>
        <p:nvSpPr>
          <p:cNvPr id="348" name="Shape 348"/>
          <p:cNvSpPr/>
          <p:nvPr/>
        </p:nvSpPr>
        <p:spPr>
          <a:xfrm>
            <a:off x="1831210" y="1665666"/>
            <a:ext cx="19364743" cy="10384667"/>
          </a:xfrm>
          <a:prstGeom prst="rect">
            <a:avLst/>
          </a:prstGeom>
          <a:ln w="63500">
            <a:solidFill>
              <a:srgbClr val="E2B9BE"/>
            </a:solidFill>
            <a:miter lim="400000"/>
          </a:ln>
        </p:spPr>
        <p:txBody>
          <a:bodyPr lIns="71437" tIns="71437" rIns="71437" bIns="71437" anchor="ctr"/>
          <a:lstStyle/>
          <a:p>
            <a:pPr>
              <a:defRPr sz="3200">
                <a:solidFill>
                  <a:srgbClr val="FFFFFF"/>
                </a:solidFill>
              </a:defRPr>
            </a:pPr>
            <a:endParaRPr>
              <a:latin typeface="+mn-ea"/>
            </a:endParaRPr>
          </a:p>
        </p:txBody>
      </p:sp>
      <p:pic>
        <p:nvPicPr>
          <p:cNvPr id="347" name="bg_silver_noise_grey.jpg"/>
          <p:cNvPicPr>
            <a:picLocks/>
          </p:cNvPicPr>
          <p:nvPr/>
        </p:nvPicPr>
        <p:blipFill>
          <a:blip r:embed="rId3"/>
          <a:srcRect t="14375" b="14375"/>
          <a:stretch>
            <a:fillRect/>
          </a:stretch>
        </p:blipFill>
        <p:spPr>
          <a:xfrm>
            <a:off x="10926733" y="2705100"/>
            <a:ext cx="11657678" cy="8305994"/>
          </a:xfrm>
          <a:prstGeom prst="rect">
            <a:avLst/>
          </a:prstGeom>
          <a:ln w="12700">
            <a:miter lim="400000"/>
          </a:ln>
        </p:spPr>
      </p:pic>
      <p:sp>
        <p:nvSpPr>
          <p:cNvPr id="349" name="Shape 349"/>
          <p:cNvSpPr/>
          <p:nvPr/>
        </p:nvSpPr>
        <p:spPr>
          <a:xfrm>
            <a:off x="1831210" y="4780223"/>
            <a:ext cx="9480007" cy="1836902"/>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nchor="b">
            <a:noAutofit/>
          </a:bodyPr>
          <a:lstStyle>
            <a:lvl1pPr defTabSz="328612">
              <a:defRPr sz="12000" b="1" spc="2400">
                <a:solidFill>
                  <a:srgbClr val="E2B9BE"/>
                </a:solidFill>
                <a:latin typeface="Didot"/>
                <a:ea typeface="Didot"/>
                <a:cs typeface="Didot"/>
                <a:sym typeface="Didot"/>
              </a:defRPr>
            </a:lvl1pPr>
          </a:lstStyle>
          <a:p>
            <a:r>
              <a:rPr lang="en-US" sz="8500">
                <a:latin typeface="+mn-ea"/>
                <a:ea typeface="+mn-ea"/>
              </a:rPr>
              <a:t>Regression</a:t>
            </a:r>
            <a:endParaRPr sz="8500">
              <a:latin typeface="+mn-ea"/>
              <a:ea typeface="+mn-ea"/>
            </a:endParaRPr>
          </a:p>
        </p:txBody>
      </p:sp>
      <p:sp>
        <p:nvSpPr>
          <p:cNvPr id="350" name="Shape 350"/>
          <p:cNvSpPr/>
          <p:nvPr/>
        </p:nvSpPr>
        <p:spPr>
          <a:xfrm>
            <a:off x="3667948" y="3942810"/>
            <a:ext cx="5437516" cy="937815"/>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nchor="b">
            <a:normAutofit/>
          </a:bodyPr>
          <a:lstStyle>
            <a:lvl1pPr>
              <a:defRPr i="1" spc="1100">
                <a:latin typeface="Didot"/>
                <a:ea typeface="Didot"/>
                <a:cs typeface="Didot"/>
                <a:sym typeface="Didot"/>
              </a:defRPr>
            </a:lvl1pPr>
          </a:lstStyle>
          <a:p>
            <a:r>
              <a:rPr lang="en-US">
                <a:latin typeface="+mn-ea"/>
                <a:ea typeface="+mn-ea"/>
              </a:rPr>
              <a:t>Model 3</a:t>
            </a:r>
            <a:endParaRPr>
              <a:latin typeface="+mn-ea"/>
              <a:ea typeface="+mn-ea"/>
            </a:endParaRPr>
          </a:p>
        </p:txBody>
      </p:sp>
      <p:sp>
        <p:nvSpPr>
          <p:cNvPr id="352" name="Shape 352"/>
          <p:cNvSpPr/>
          <p:nvPr/>
        </p:nvSpPr>
        <p:spPr>
          <a:xfrm>
            <a:off x="3667948" y="6858000"/>
            <a:ext cx="5437516" cy="74042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nchor="b">
            <a:normAutofit/>
          </a:bodyPr>
          <a:lstStyle>
            <a:lvl1pPr>
              <a:defRPr sz="3300" spc="726">
                <a:latin typeface="Devanagari MT"/>
                <a:ea typeface="Devanagari MT"/>
                <a:cs typeface="Devanagari MT"/>
                <a:sym typeface="Devanagari MT"/>
              </a:defRPr>
            </a:lvl1pPr>
          </a:lstStyle>
          <a:p>
            <a:r>
              <a:rPr lang="en-US">
                <a:latin typeface="+mn-ea"/>
                <a:ea typeface="+mn-ea"/>
              </a:rPr>
              <a:t>Prophet</a:t>
            </a:r>
            <a:endParaRPr>
              <a:latin typeface="+mn-ea"/>
              <a:ea typeface="+mn-ea"/>
            </a:endParaRPr>
          </a:p>
        </p:txBody>
      </p:sp>
      <p:sp>
        <p:nvSpPr>
          <p:cNvPr id="14" name="Shape 206">
            <a:extLst>
              <a:ext uri="{FF2B5EF4-FFF2-40B4-BE49-F238E27FC236}">
                <a16:creationId xmlns:a16="http://schemas.microsoft.com/office/drawing/2014/main" id="{C62639AA-FEAD-451E-A59A-6AC5D244E82E}"/>
              </a:ext>
            </a:extLst>
          </p:cNvPr>
          <p:cNvSpPr/>
          <p:nvPr/>
        </p:nvSpPr>
        <p:spPr>
          <a:xfrm>
            <a:off x="11513581" y="3991862"/>
            <a:ext cx="10769949" cy="2625263"/>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71437" tIns="71437" rIns="71437" bIns="71437" numCol="1" anchor="b">
            <a:noAutofit/>
          </a:bodyPr>
          <a:lstStyle>
            <a:lvl1pPr>
              <a:defRPr sz="4500" b="1">
                <a:solidFill>
                  <a:srgbClr val="B798A1"/>
                </a:solidFill>
                <a:latin typeface="Didot"/>
                <a:ea typeface="Didot"/>
                <a:cs typeface="Didot"/>
                <a:sym typeface="Didot"/>
              </a:defRPr>
            </a:lvl1pPr>
          </a:lstStyle>
          <a:p>
            <a:pPr marL="0" marR="0" lvl="0" indent="0" algn="just" defTabSz="821531" rtl="0" eaLnBrk="1" fontAlgn="auto" latinLnBrk="0" hangingPunct="0">
              <a:lnSpc>
                <a:spcPct val="100000"/>
              </a:lnSpc>
              <a:spcBef>
                <a:spcPts val="0"/>
              </a:spcBef>
              <a:spcAft>
                <a:spcPts val="0"/>
              </a:spcAft>
              <a:buClrTx/>
              <a:buSzTx/>
              <a:buFontTx/>
              <a:buNone/>
              <a:tabLst/>
              <a:defRPr/>
            </a:pPr>
            <a:r>
              <a:rPr lang="en-US" sz="3500">
                <a:solidFill>
                  <a:schemeClr val="tx2">
                    <a:lumMod val="75000"/>
                  </a:schemeClr>
                </a:solidFill>
                <a:latin typeface="+mn-ea"/>
                <a:ea typeface="+mn-ea"/>
              </a:rPr>
              <a:t>Code</a:t>
            </a:r>
          </a:p>
          <a:p>
            <a:pPr marL="0" marR="0" lvl="0" indent="0" algn="just" defTabSz="821531" rtl="0" eaLnBrk="1" fontAlgn="auto" latinLnBrk="0" hangingPunct="0">
              <a:lnSpc>
                <a:spcPct val="100000"/>
              </a:lnSpc>
              <a:spcBef>
                <a:spcPts val="0"/>
              </a:spcBef>
              <a:spcAft>
                <a:spcPts val="0"/>
              </a:spcAft>
              <a:buClrTx/>
              <a:buSzTx/>
              <a:buFontTx/>
              <a:buNone/>
              <a:tabLst/>
              <a:defRPr/>
            </a:pPr>
            <a:endParaRPr lang="en-US" sz="2500">
              <a:solidFill>
                <a:schemeClr val="accent5">
                  <a:lumMod val="75000"/>
                </a:schemeClr>
              </a:solidFill>
              <a:latin typeface="+mn-ea"/>
              <a:ea typeface="+mn-ea"/>
            </a:endParaRPr>
          </a:p>
          <a:p>
            <a:pPr marL="0" marR="0" lvl="0" indent="0" algn="just" defTabSz="821531" rtl="0" eaLnBrk="1" fontAlgn="auto" latinLnBrk="0" hangingPunct="0">
              <a:lnSpc>
                <a:spcPct val="100000"/>
              </a:lnSpc>
              <a:spcBef>
                <a:spcPts val="0"/>
              </a:spcBef>
              <a:spcAft>
                <a:spcPts val="0"/>
              </a:spcAft>
              <a:buClrTx/>
              <a:buSzTx/>
              <a:buFontTx/>
              <a:buNone/>
              <a:tabLst/>
              <a:defRPr/>
            </a:pPr>
            <a:r>
              <a:rPr lang="en-US" sz="2500" b="0">
                <a:solidFill>
                  <a:schemeClr val="accent5">
                    <a:lumMod val="75000"/>
                  </a:schemeClr>
                </a:solidFill>
                <a:latin typeface="+mn-ea"/>
                <a:ea typeface="+mn-ea"/>
              </a:rPr>
              <a:t>from </a:t>
            </a:r>
            <a:r>
              <a:rPr lang="en-US" sz="2500" b="0" err="1">
                <a:solidFill>
                  <a:schemeClr val="tx1"/>
                </a:solidFill>
                <a:latin typeface="+mn-ea"/>
                <a:ea typeface="+mn-ea"/>
              </a:rPr>
              <a:t>fbprophet</a:t>
            </a:r>
            <a:r>
              <a:rPr lang="en-US" sz="2500" b="0">
                <a:solidFill>
                  <a:schemeClr val="accent5">
                    <a:lumMod val="75000"/>
                  </a:schemeClr>
                </a:solidFill>
                <a:latin typeface="+mn-ea"/>
                <a:ea typeface="+mn-ea"/>
              </a:rPr>
              <a:t> import </a:t>
            </a:r>
            <a:r>
              <a:rPr lang="en-US" sz="2500" b="0">
                <a:solidFill>
                  <a:schemeClr val="tx1"/>
                </a:solidFill>
                <a:latin typeface="+mn-ea"/>
                <a:ea typeface="+mn-ea"/>
              </a:rPr>
              <a:t>Prophet</a:t>
            </a:r>
          </a:p>
          <a:p>
            <a:pPr marL="0" marR="0" lvl="0" indent="0" algn="just" defTabSz="821531" rtl="0" eaLnBrk="1" fontAlgn="auto" latinLnBrk="0" hangingPunct="0">
              <a:lnSpc>
                <a:spcPct val="100000"/>
              </a:lnSpc>
              <a:spcBef>
                <a:spcPts val="0"/>
              </a:spcBef>
              <a:spcAft>
                <a:spcPts val="0"/>
              </a:spcAft>
              <a:buClrTx/>
              <a:buSzTx/>
              <a:buFontTx/>
              <a:buNone/>
              <a:tabLst/>
              <a:defRPr/>
            </a:pPr>
            <a:endParaRPr kumimoji="0" lang="en-US" sz="2500" b="0" i="0" u="none" strike="noStrike" kern="0" cap="none" spc="0" normalizeH="0" baseline="0" noProof="0">
              <a:ln>
                <a:noFill/>
              </a:ln>
              <a:solidFill>
                <a:schemeClr val="tx1"/>
              </a:solidFill>
              <a:effectLst/>
              <a:uLnTx/>
              <a:uFillTx/>
              <a:latin typeface="+mn-ea"/>
              <a:ea typeface="+mn-ea"/>
              <a:sym typeface="Didot"/>
            </a:endParaRPr>
          </a:p>
          <a:p>
            <a:pPr marL="0" marR="0" lvl="0" indent="0" algn="just" defTabSz="821531" rtl="0" eaLnBrk="1" fontAlgn="auto" latinLnBrk="0" hangingPunct="0">
              <a:lnSpc>
                <a:spcPct val="100000"/>
              </a:lnSpc>
              <a:spcBef>
                <a:spcPts val="0"/>
              </a:spcBef>
              <a:spcAft>
                <a:spcPts val="0"/>
              </a:spcAft>
              <a:buClrTx/>
              <a:buSzTx/>
              <a:buFontTx/>
              <a:buNone/>
              <a:tabLst/>
              <a:defRPr/>
            </a:pPr>
            <a:r>
              <a:rPr lang="en-US" sz="2500" b="0">
                <a:solidFill>
                  <a:schemeClr val="tx1"/>
                </a:solidFill>
                <a:latin typeface="+mn-ea"/>
                <a:ea typeface="+mn-ea"/>
              </a:rPr>
              <a:t>m = Prophet(</a:t>
            </a:r>
            <a:r>
              <a:rPr lang="en-US" sz="2500" b="0" err="1">
                <a:solidFill>
                  <a:schemeClr val="tx1"/>
                </a:solidFill>
                <a:latin typeface="+mn-ea"/>
                <a:ea typeface="+mn-ea"/>
              </a:rPr>
              <a:t>yearly_seasonality</a:t>
            </a:r>
            <a:r>
              <a:rPr lang="en-US" sz="2500" b="0">
                <a:solidFill>
                  <a:schemeClr val="tx1"/>
                </a:solidFill>
                <a:latin typeface="+mn-ea"/>
                <a:ea typeface="+mn-ea"/>
              </a:rPr>
              <a:t>=</a:t>
            </a:r>
            <a:r>
              <a:rPr lang="en-US" sz="2500" b="0">
                <a:solidFill>
                  <a:schemeClr val="accent2">
                    <a:lumMod val="75000"/>
                  </a:schemeClr>
                </a:solidFill>
                <a:latin typeface="+mn-ea"/>
                <a:ea typeface="+mn-ea"/>
              </a:rPr>
              <a:t>True</a:t>
            </a:r>
            <a:r>
              <a:rPr lang="en-US" sz="2500" b="0">
                <a:solidFill>
                  <a:schemeClr val="tx1"/>
                </a:solidFill>
                <a:latin typeface="+mn-ea"/>
                <a:ea typeface="+mn-ea"/>
              </a:rPr>
              <a:t>, </a:t>
            </a:r>
            <a:r>
              <a:rPr lang="en-US" sz="2500" b="0" err="1">
                <a:solidFill>
                  <a:schemeClr val="tx1"/>
                </a:solidFill>
                <a:latin typeface="+mn-ea"/>
                <a:ea typeface="+mn-ea"/>
              </a:rPr>
              <a:t>daily_seasonality</a:t>
            </a:r>
            <a:r>
              <a:rPr lang="en-US" sz="2500" b="0">
                <a:solidFill>
                  <a:schemeClr val="tx1"/>
                </a:solidFill>
                <a:latin typeface="+mn-ea"/>
                <a:ea typeface="+mn-ea"/>
              </a:rPr>
              <a:t>=</a:t>
            </a:r>
            <a:r>
              <a:rPr lang="en-US" sz="2500" b="0">
                <a:solidFill>
                  <a:schemeClr val="accent2">
                    <a:lumMod val="75000"/>
                  </a:schemeClr>
                </a:solidFill>
                <a:latin typeface="+mn-ea"/>
                <a:ea typeface="+mn-ea"/>
              </a:rPr>
              <a:t>True</a:t>
            </a:r>
            <a:r>
              <a:rPr lang="en-US" sz="2500" b="0">
                <a:solidFill>
                  <a:schemeClr val="tx1"/>
                </a:solidFill>
                <a:latin typeface="+mn-ea"/>
                <a:ea typeface="+mn-ea"/>
              </a:rPr>
              <a:t>)</a:t>
            </a:r>
          </a:p>
          <a:p>
            <a:pPr marL="0" marR="0" lvl="0" indent="0" algn="just" defTabSz="821531" rtl="0" eaLnBrk="1" fontAlgn="auto" latinLnBrk="0" hangingPunct="0">
              <a:lnSpc>
                <a:spcPct val="100000"/>
              </a:lnSpc>
              <a:spcBef>
                <a:spcPts val="0"/>
              </a:spcBef>
              <a:spcAft>
                <a:spcPts val="0"/>
              </a:spcAft>
              <a:buClrTx/>
              <a:buSzTx/>
              <a:buFontTx/>
              <a:buNone/>
              <a:tabLst/>
              <a:defRPr/>
            </a:pPr>
            <a:r>
              <a:rPr lang="en-US" sz="2500" b="0" err="1">
                <a:solidFill>
                  <a:schemeClr val="tx1"/>
                </a:solidFill>
                <a:latin typeface="+mn-ea"/>
                <a:ea typeface="+mn-ea"/>
              </a:rPr>
              <a:t>m.fit</a:t>
            </a:r>
            <a:r>
              <a:rPr lang="en-US" sz="2500" b="0">
                <a:solidFill>
                  <a:schemeClr val="tx1"/>
                </a:solidFill>
                <a:latin typeface="+mn-ea"/>
                <a:ea typeface="+mn-ea"/>
              </a:rPr>
              <a:t>(df)</a:t>
            </a:r>
          </a:p>
          <a:p>
            <a:pPr marL="0" marR="0" lvl="0" indent="0" algn="just" defTabSz="821531" rtl="0" eaLnBrk="1" fontAlgn="auto" latinLnBrk="0" hangingPunct="0">
              <a:lnSpc>
                <a:spcPct val="100000"/>
              </a:lnSpc>
              <a:spcBef>
                <a:spcPts val="0"/>
              </a:spcBef>
              <a:spcAft>
                <a:spcPts val="0"/>
              </a:spcAft>
              <a:buClrTx/>
              <a:buSzTx/>
              <a:buFontTx/>
              <a:buNone/>
              <a:tabLst/>
              <a:defRPr/>
            </a:pPr>
            <a:r>
              <a:rPr lang="en-US" sz="2500" b="0">
                <a:solidFill>
                  <a:schemeClr val="tx1"/>
                </a:solidFill>
                <a:latin typeface="+mn-ea"/>
                <a:ea typeface="+mn-ea"/>
              </a:rPr>
              <a:t>        </a:t>
            </a:r>
          </a:p>
          <a:p>
            <a:pPr marL="0" marR="0" lvl="0" indent="0" algn="just" defTabSz="821531" rtl="0" eaLnBrk="1" fontAlgn="auto" latinLnBrk="0" hangingPunct="0">
              <a:lnSpc>
                <a:spcPct val="100000"/>
              </a:lnSpc>
              <a:spcBef>
                <a:spcPts val="0"/>
              </a:spcBef>
              <a:spcAft>
                <a:spcPts val="0"/>
              </a:spcAft>
              <a:buClrTx/>
              <a:buSzTx/>
              <a:buFontTx/>
              <a:buNone/>
              <a:tabLst/>
              <a:defRPr/>
            </a:pPr>
            <a:r>
              <a:rPr lang="en-US" sz="2500" b="0">
                <a:solidFill>
                  <a:schemeClr val="tx1"/>
                </a:solidFill>
                <a:latin typeface="+mn-ea"/>
                <a:ea typeface="+mn-ea"/>
              </a:rPr>
              <a:t>future = </a:t>
            </a:r>
            <a:r>
              <a:rPr lang="en-US" sz="2500" b="0" err="1">
                <a:solidFill>
                  <a:schemeClr val="tx1"/>
                </a:solidFill>
                <a:latin typeface="+mn-ea"/>
                <a:ea typeface="+mn-ea"/>
              </a:rPr>
              <a:t>m.make_future_dataframe</a:t>
            </a:r>
            <a:r>
              <a:rPr lang="en-US" sz="2500" b="0">
                <a:solidFill>
                  <a:schemeClr val="tx1"/>
                </a:solidFill>
                <a:latin typeface="+mn-ea"/>
                <a:ea typeface="+mn-ea"/>
              </a:rPr>
              <a:t>(periods=</a:t>
            </a:r>
            <a:r>
              <a:rPr lang="en-US" sz="2500" b="0">
                <a:solidFill>
                  <a:schemeClr val="accent2">
                    <a:lumMod val="75000"/>
                  </a:schemeClr>
                </a:solidFill>
                <a:latin typeface="+mn-ea"/>
                <a:ea typeface="+mn-ea"/>
              </a:rPr>
              <a:t>30</a:t>
            </a:r>
            <a:r>
              <a:rPr lang="en-US" sz="2500" b="0">
                <a:solidFill>
                  <a:schemeClr val="tx1"/>
                </a:solidFill>
                <a:latin typeface="+mn-ea"/>
                <a:ea typeface="+mn-ea"/>
              </a:rPr>
              <a:t>, </a:t>
            </a:r>
            <a:r>
              <a:rPr lang="en-US" sz="2500" b="0" err="1">
                <a:solidFill>
                  <a:schemeClr val="tx1"/>
                </a:solidFill>
                <a:latin typeface="+mn-ea"/>
                <a:ea typeface="+mn-ea"/>
              </a:rPr>
              <a:t>freq</a:t>
            </a:r>
            <a:r>
              <a:rPr lang="en-US" sz="2500" b="0">
                <a:solidFill>
                  <a:schemeClr val="tx1"/>
                </a:solidFill>
                <a:latin typeface="+mn-ea"/>
                <a:ea typeface="+mn-ea"/>
              </a:rPr>
              <a:t>='</a:t>
            </a:r>
            <a:r>
              <a:rPr lang="en-US" sz="2500" b="0">
                <a:solidFill>
                  <a:schemeClr val="accent5">
                    <a:lumMod val="75000"/>
                  </a:schemeClr>
                </a:solidFill>
                <a:latin typeface="+mn-ea"/>
                <a:ea typeface="+mn-ea"/>
              </a:rPr>
              <a:t>d</a:t>
            </a:r>
            <a:r>
              <a:rPr lang="en-US" sz="2500" b="0">
                <a:solidFill>
                  <a:schemeClr val="tx1"/>
                </a:solidFill>
                <a:latin typeface="+mn-ea"/>
                <a:ea typeface="+mn-ea"/>
              </a:rPr>
              <a:t>')</a:t>
            </a:r>
          </a:p>
          <a:p>
            <a:pPr marL="0" marR="0" lvl="0" indent="0" algn="just" defTabSz="821531" rtl="0" eaLnBrk="1" fontAlgn="auto" latinLnBrk="0" hangingPunct="0">
              <a:lnSpc>
                <a:spcPct val="100000"/>
              </a:lnSpc>
              <a:spcBef>
                <a:spcPts val="0"/>
              </a:spcBef>
              <a:spcAft>
                <a:spcPts val="0"/>
              </a:spcAft>
              <a:buClrTx/>
              <a:buSzTx/>
              <a:buFontTx/>
              <a:buNone/>
              <a:tabLst/>
              <a:defRPr/>
            </a:pPr>
            <a:r>
              <a:rPr lang="en-US" sz="2500" b="0" err="1">
                <a:solidFill>
                  <a:schemeClr val="tx1"/>
                </a:solidFill>
                <a:latin typeface="+mn-ea"/>
                <a:ea typeface="+mn-ea"/>
              </a:rPr>
              <a:t>pre_future</a:t>
            </a:r>
            <a:r>
              <a:rPr lang="en-US" sz="2500" b="0">
                <a:solidFill>
                  <a:schemeClr val="tx1"/>
                </a:solidFill>
                <a:latin typeface="+mn-ea"/>
                <a:ea typeface="+mn-ea"/>
              </a:rPr>
              <a:t> = </a:t>
            </a:r>
            <a:r>
              <a:rPr lang="en-US" sz="2500" b="0" err="1">
                <a:solidFill>
                  <a:schemeClr val="tx1"/>
                </a:solidFill>
                <a:latin typeface="+mn-ea"/>
                <a:ea typeface="+mn-ea"/>
              </a:rPr>
              <a:t>m.predict</a:t>
            </a:r>
            <a:r>
              <a:rPr lang="en-US" sz="2500" b="0">
                <a:solidFill>
                  <a:schemeClr val="tx1"/>
                </a:solidFill>
                <a:latin typeface="+mn-ea"/>
                <a:ea typeface="+mn-ea"/>
              </a:rPr>
              <a:t>(future)</a:t>
            </a:r>
          </a:p>
        </p:txBody>
      </p:sp>
      <p:sp>
        <p:nvSpPr>
          <p:cNvPr id="15" name="직사각형 14">
            <a:extLst>
              <a:ext uri="{FF2B5EF4-FFF2-40B4-BE49-F238E27FC236}">
                <a16:creationId xmlns:a16="http://schemas.microsoft.com/office/drawing/2014/main" id="{04DB646F-ECE8-4D34-8386-92110AD89D11}"/>
              </a:ext>
            </a:extLst>
          </p:cNvPr>
          <p:cNvSpPr/>
          <p:nvPr/>
        </p:nvSpPr>
        <p:spPr>
          <a:xfrm>
            <a:off x="10642600" y="13202668"/>
            <a:ext cx="3114040" cy="390491"/>
          </a:xfrm>
          <a:prstGeom prst="rect">
            <a:avLst/>
          </a:prstGeom>
          <a:solidFill>
            <a:srgbClr val="C597A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1600" b="0" i="0" u="none" strike="noStrike" cap="none" spc="0" normalizeH="0" baseline="0">
              <a:ln>
                <a:noFill/>
              </a:ln>
              <a:solidFill>
                <a:srgbClr val="FFFFFF"/>
              </a:solidFill>
              <a:effectLst/>
              <a:uFillTx/>
              <a:latin typeface="+mn-lt"/>
              <a:ea typeface="+mn-ea"/>
              <a:cs typeface="+mn-cs"/>
              <a:sym typeface="Helvetica Light"/>
            </a:endParaRPr>
          </a:p>
        </p:txBody>
      </p:sp>
      <p:sp>
        <p:nvSpPr>
          <p:cNvPr id="16" name="TextBox 15">
            <a:extLst>
              <a:ext uri="{FF2B5EF4-FFF2-40B4-BE49-F238E27FC236}">
                <a16:creationId xmlns:a16="http://schemas.microsoft.com/office/drawing/2014/main" id="{A5D4F5A6-5C71-4EB5-B5B1-466A80924E25}"/>
              </a:ext>
            </a:extLst>
          </p:cNvPr>
          <p:cNvSpPr txBox="1"/>
          <p:nvPr/>
        </p:nvSpPr>
        <p:spPr>
          <a:xfrm>
            <a:off x="10605263" y="13183053"/>
            <a:ext cx="3202177"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altLang="ko-KR" sz="2400">
                <a:solidFill>
                  <a:schemeClr val="bg1"/>
                </a:solidFill>
                <a:latin typeface="+mn-ea"/>
              </a:rPr>
              <a:t>3. </a:t>
            </a:r>
            <a:r>
              <a:rPr lang="ko-KR" altLang="en-US" sz="2400">
                <a:solidFill>
                  <a:schemeClr val="bg1"/>
                </a:solidFill>
                <a:latin typeface="+mn-ea"/>
              </a:rPr>
              <a:t>모델링 과정</a:t>
            </a:r>
          </a:p>
        </p:txBody>
      </p:sp>
      <p:sp>
        <p:nvSpPr>
          <p:cNvPr id="17" name="Shape 144">
            <a:extLst>
              <a:ext uri="{FF2B5EF4-FFF2-40B4-BE49-F238E27FC236}">
                <a16:creationId xmlns:a16="http://schemas.microsoft.com/office/drawing/2014/main" id="{21F9F28D-61F0-4AAC-B981-43F2A6206F1B}"/>
              </a:ext>
            </a:extLst>
          </p:cNvPr>
          <p:cNvSpPr/>
          <p:nvPr/>
        </p:nvSpPr>
        <p:spPr>
          <a:xfrm>
            <a:off x="2439075" y="7839301"/>
            <a:ext cx="8268207" cy="172303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71437" tIns="71437" rIns="71437" bIns="71437" numCol="1" anchor="t">
            <a:spAutoFit/>
          </a:bodyPr>
          <a:lstStyle/>
          <a:p>
            <a:pPr>
              <a:lnSpc>
                <a:spcPct val="120000"/>
              </a:lnSpc>
              <a:defRPr sz="2900" spc="261">
                <a:latin typeface="Didot"/>
                <a:ea typeface="Didot"/>
                <a:cs typeface="Didot"/>
                <a:sym typeface="Didot"/>
              </a:defRPr>
            </a:pPr>
            <a:r>
              <a:rPr lang="ko-KR" altLang="en-US" i="1">
                <a:latin typeface="+mj-ea"/>
                <a:ea typeface="+mj-ea"/>
              </a:rPr>
              <a:t>주기성</a:t>
            </a:r>
            <a:r>
              <a:rPr lang="en-US" altLang="ko-KR" i="1">
                <a:latin typeface="+mj-ea"/>
                <a:ea typeface="+mj-ea"/>
              </a:rPr>
              <a:t>, </a:t>
            </a:r>
            <a:r>
              <a:rPr lang="ko-KR" altLang="en-US" i="1">
                <a:latin typeface="+mj-ea"/>
                <a:ea typeface="+mj-ea"/>
              </a:rPr>
              <a:t>트렌드</a:t>
            </a:r>
            <a:r>
              <a:rPr lang="en-US" altLang="ko-KR" i="1">
                <a:latin typeface="+mj-ea"/>
                <a:ea typeface="+mj-ea"/>
              </a:rPr>
              <a:t>, </a:t>
            </a:r>
            <a:r>
              <a:rPr lang="ko-KR" altLang="en-US" i="1">
                <a:latin typeface="+mj-ea"/>
                <a:ea typeface="+mj-ea"/>
              </a:rPr>
              <a:t>이벤트의 함수를 유동인구 데이터로 학습시켜 적절한 함수를 정한 뒤 미래의 유동인구를 예측하는 </a:t>
            </a:r>
            <a:r>
              <a:rPr lang="en-US" altLang="ko-KR" i="1">
                <a:latin typeface="+mj-ea"/>
                <a:ea typeface="+mj-ea"/>
              </a:rPr>
              <a:t>GAM.</a:t>
            </a:r>
            <a:r>
              <a:rPr lang="ko-KR" altLang="en-US" i="1">
                <a:latin typeface="+mj-ea"/>
                <a:ea typeface="+mj-ea"/>
              </a:rPr>
              <a:t> </a:t>
            </a:r>
            <a:endParaRPr i="1">
              <a:latin typeface="+mj-ea"/>
              <a:ea typeface="+mj-ea"/>
            </a:endParaRPr>
          </a:p>
        </p:txBody>
      </p:sp>
      <p:sp>
        <p:nvSpPr>
          <p:cNvPr id="22" name="Shape 206">
            <a:extLst>
              <a:ext uri="{FF2B5EF4-FFF2-40B4-BE49-F238E27FC236}">
                <a16:creationId xmlns:a16="http://schemas.microsoft.com/office/drawing/2014/main" id="{A9774C36-ED24-4238-86AC-EB05945BACB2}"/>
              </a:ext>
            </a:extLst>
          </p:cNvPr>
          <p:cNvSpPr/>
          <p:nvPr/>
        </p:nvSpPr>
        <p:spPr>
          <a:xfrm>
            <a:off x="11513581" y="7467600"/>
            <a:ext cx="10915968" cy="1842818"/>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71437" tIns="71437" rIns="71437" bIns="71437" numCol="1" anchor="b">
            <a:noAutofit/>
          </a:bodyPr>
          <a:lstStyle>
            <a:lvl1pPr>
              <a:defRPr sz="4500" b="1">
                <a:solidFill>
                  <a:srgbClr val="B798A1"/>
                </a:solidFill>
                <a:latin typeface="Didot"/>
                <a:ea typeface="Didot"/>
                <a:cs typeface="Didot"/>
                <a:sym typeface="Didot"/>
              </a:defRPr>
            </a:lvl1pPr>
          </a:lstStyle>
          <a:p>
            <a:pPr marL="0" marR="0" lvl="0" indent="0" algn="just" defTabSz="821531" rtl="0" eaLnBrk="1" fontAlgn="auto" latinLnBrk="0" hangingPunct="0">
              <a:lnSpc>
                <a:spcPct val="100000"/>
              </a:lnSpc>
              <a:spcBef>
                <a:spcPts val="0"/>
              </a:spcBef>
              <a:spcAft>
                <a:spcPts val="0"/>
              </a:spcAft>
              <a:buClrTx/>
              <a:buSzTx/>
              <a:buFontTx/>
              <a:buNone/>
              <a:tabLst/>
              <a:defRPr/>
            </a:pPr>
            <a:r>
              <a:rPr lang="ko-KR" altLang="en-US" sz="3500">
                <a:solidFill>
                  <a:schemeClr val="tx2">
                    <a:lumMod val="75000"/>
                  </a:schemeClr>
                </a:solidFill>
                <a:latin typeface="+mn-ea"/>
                <a:ea typeface="+mn-ea"/>
              </a:rPr>
              <a:t>예측 값 설정 방법</a:t>
            </a:r>
            <a:endParaRPr lang="en-US" sz="3500">
              <a:solidFill>
                <a:schemeClr val="tx2">
                  <a:lumMod val="75000"/>
                </a:schemeClr>
              </a:solidFill>
              <a:latin typeface="+mn-ea"/>
              <a:ea typeface="+mn-ea"/>
            </a:endParaRPr>
          </a:p>
          <a:p>
            <a:pPr marL="0" marR="0" lvl="0" indent="0" algn="just" defTabSz="821531" rtl="0" eaLnBrk="1" fontAlgn="auto" latinLnBrk="0" hangingPunct="0">
              <a:lnSpc>
                <a:spcPct val="100000"/>
              </a:lnSpc>
              <a:spcBef>
                <a:spcPts val="0"/>
              </a:spcBef>
              <a:spcAft>
                <a:spcPts val="0"/>
              </a:spcAft>
              <a:buClrTx/>
              <a:buSzTx/>
              <a:buFontTx/>
              <a:buNone/>
              <a:tabLst/>
              <a:defRPr/>
            </a:pPr>
            <a:endParaRPr lang="en-US" sz="2500">
              <a:solidFill>
                <a:schemeClr val="accent5">
                  <a:lumMod val="75000"/>
                </a:schemeClr>
              </a:solidFill>
              <a:latin typeface="+mn-ea"/>
              <a:ea typeface="+mn-ea"/>
            </a:endParaRPr>
          </a:p>
          <a:p>
            <a:pPr marL="0" marR="0" lvl="0" indent="0" algn="just" defTabSz="821531" rtl="0" eaLnBrk="1" fontAlgn="auto" latinLnBrk="0" hangingPunct="0">
              <a:lnSpc>
                <a:spcPct val="100000"/>
              </a:lnSpc>
              <a:spcBef>
                <a:spcPts val="0"/>
              </a:spcBef>
              <a:spcAft>
                <a:spcPts val="0"/>
              </a:spcAft>
              <a:buClrTx/>
              <a:buSzTx/>
              <a:buFontTx/>
              <a:buNone/>
              <a:tabLst/>
              <a:defRPr/>
            </a:pPr>
            <a:r>
              <a:rPr lang="ko-KR" altLang="en-US" sz="2500" b="0">
                <a:solidFill>
                  <a:schemeClr val="tx1"/>
                </a:solidFill>
                <a:latin typeface="+mn-ea"/>
                <a:ea typeface="+mn-ea"/>
              </a:rPr>
              <a:t>과거 유동인구 데이터를 </a:t>
            </a:r>
            <a:r>
              <a:rPr lang="en-US" altLang="ko-KR" sz="2500" b="0">
                <a:solidFill>
                  <a:schemeClr val="tx1"/>
                </a:solidFill>
                <a:latin typeface="+mn-ea"/>
                <a:ea typeface="+mn-ea"/>
              </a:rPr>
              <a:t>Prophet</a:t>
            </a:r>
            <a:r>
              <a:rPr lang="ko-KR" altLang="en-US" sz="2500" b="0">
                <a:solidFill>
                  <a:schemeClr val="tx1"/>
                </a:solidFill>
                <a:latin typeface="+mn-ea"/>
                <a:ea typeface="+mn-ea"/>
              </a:rPr>
              <a:t>으로 학습시켜 주기성</a:t>
            </a:r>
            <a:r>
              <a:rPr lang="en-US" altLang="ko-KR" sz="2500" b="0">
                <a:solidFill>
                  <a:schemeClr val="tx1"/>
                </a:solidFill>
                <a:latin typeface="+mn-ea"/>
                <a:ea typeface="+mn-ea"/>
              </a:rPr>
              <a:t>, </a:t>
            </a:r>
            <a:r>
              <a:rPr lang="ko-KR" altLang="en-US" sz="2500" b="0">
                <a:solidFill>
                  <a:schemeClr val="tx1"/>
                </a:solidFill>
                <a:latin typeface="+mn-ea"/>
                <a:ea typeface="+mn-ea"/>
              </a:rPr>
              <a:t>트렌드</a:t>
            </a:r>
            <a:r>
              <a:rPr lang="en-US" altLang="ko-KR" sz="2500" b="0">
                <a:solidFill>
                  <a:schemeClr val="tx1"/>
                </a:solidFill>
                <a:latin typeface="+mn-ea"/>
                <a:ea typeface="+mn-ea"/>
              </a:rPr>
              <a:t>, </a:t>
            </a:r>
            <a:r>
              <a:rPr lang="ko-KR" altLang="en-US" sz="2500" b="0">
                <a:solidFill>
                  <a:schemeClr val="tx1"/>
                </a:solidFill>
                <a:latin typeface="+mn-ea"/>
                <a:ea typeface="+mn-ea"/>
              </a:rPr>
              <a:t>이벤트 함수를 정한 뒤 미래의 날짜 값을 함수에 입력하여 결과로 미래의 유동인구를 예측한다</a:t>
            </a:r>
            <a:r>
              <a:rPr lang="en-US" altLang="ko-KR" sz="2500" b="0">
                <a:solidFill>
                  <a:schemeClr val="tx1"/>
                </a:solidFill>
                <a:latin typeface="+mn-ea"/>
                <a:ea typeface="+mn-ea"/>
              </a:rPr>
              <a:t>.</a:t>
            </a:r>
            <a:endParaRPr lang="en-US" sz="2500" b="0">
              <a:solidFill>
                <a:schemeClr val="tx1"/>
              </a:solidFill>
              <a:latin typeface="+mn-ea"/>
              <a:ea typeface="+mn-ea"/>
            </a:endParaRPr>
          </a:p>
        </p:txBody>
      </p:sp>
    </p:spTree>
    <p:extLst>
      <p:ext uri="{BB962C8B-B14F-4D97-AF65-F5344CB8AC3E}">
        <p14:creationId xmlns:p14="http://schemas.microsoft.com/office/powerpoint/2010/main" val="1438382403"/>
      </p:ext>
    </p:extLst>
  </p:cSld>
  <p:clrMapOvr>
    <a:masterClrMapping/>
  </p:clrMapOvr>
  <p:transition spd="slow">
    <p:push/>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 name="Shape 348"/>
          <p:cNvSpPr/>
          <p:nvPr/>
        </p:nvSpPr>
        <p:spPr>
          <a:xfrm>
            <a:off x="1831210" y="1665666"/>
            <a:ext cx="19364743" cy="10384667"/>
          </a:xfrm>
          <a:prstGeom prst="rect">
            <a:avLst/>
          </a:prstGeom>
          <a:ln w="63500">
            <a:solidFill>
              <a:srgbClr val="E2B9BE"/>
            </a:solidFill>
            <a:miter lim="400000"/>
          </a:ln>
        </p:spPr>
        <p:txBody>
          <a:bodyPr lIns="71437" tIns="71437" rIns="71437" bIns="71437" anchor="ctr"/>
          <a:lstStyle/>
          <a:p>
            <a:pPr>
              <a:defRPr sz="3200">
                <a:solidFill>
                  <a:srgbClr val="FFFFFF"/>
                </a:solidFill>
              </a:defRPr>
            </a:pPr>
            <a:endParaRPr>
              <a:latin typeface="+mn-ea"/>
            </a:endParaRPr>
          </a:p>
        </p:txBody>
      </p:sp>
      <p:sp>
        <p:nvSpPr>
          <p:cNvPr id="350" name="Shape 350"/>
          <p:cNvSpPr/>
          <p:nvPr/>
        </p:nvSpPr>
        <p:spPr>
          <a:xfrm>
            <a:off x="4548731" y="4697553"/>
            <a:ext cx="5437516" cy="937815"/>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nchor="b">
            <a:normAutofit/>
          </a:bodyPr>
          <a:lstStyle>
            <a:lvl1pPr>
              <a:defRPr i="1" spc="1100">
                <a:latin typeface="Didot"/>
                <a:ea typeface="Didot"/>
                <a:cs typeface="Didot"/>
                <a:sym typeface="Didot"/>
              </a:defRPr>
            </a:lvl1pPr>
          </a:lstStyle>
          <a:p>
            <a:r>
              <a:rPr lang="en-US">
                <a:latin typeface="+mn-ea"/>
                <a:ea typeface="+mn-ea"/>
              </a:rPr>
              <a:t>Model 3</a:t>
            </a:r>
            <a:endParaRPr>
              <a:latin typeface="+mn-ea"/>
              <a:ea typeface="+mn-ea"/>
            </a:endParaRPr>
          </a:p>
        </p:txBody>
      </p:sp>
      <p:sp>
        <p:nvSpPr>
          <p:cNvPr id="352" name="Shape 352"/>
          <p:cNvSpPr/>
          <p:nvPr/>
        </p:nvSpPr>
        <p:spPr>
          <a:xfrm>
            <a:off x="4031167" y="7710491"/>
            <a:ext cx="6457176" cy="74042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nchor="b">
            <a:normAutofit/>
          </a:bodyPr>
          <a:lstStyle>
            <a:lvl1pPr>
              <a:defRPr sz="3300" spc="726">
                <a:latin typeface="Devanagari MT"/>
                <a:ea typeface="Devanagari MT"/>
                <a:cs typeface="Devanagari MT"/>
                <a:sym typeface="Devanagari MT"/>
              </a:defRPr>
            </a:lvl1pPr>
          </a:lstStyle>
          <a:p>
            <a:r>
              <a:rPr lang="ko-KR" altLang="en-US">
                <a:latin typeface="+mn-ea"/>
                <a:ea typeface="+mn-ea"/>
              </a:rPr>
              <a:t>실제 동작 모습</a:t>
            </a:r>
            <a:endParaRPr>
              <a:latin typeface="+mn-ea"/>
              <a:ea typeface="+mn-ea"/>
            </a:endParaRPr>
          </a:p>
        </p:txBody>
      </p:sp>
      <p:sp>
        <p:nvSpPr>
          <p:cNvPr id="15" name="직사각형 14">
            <a:extLst>
              <a:ext uri="{FF2B5EF4-FFF2-40B4-BE49-F238E27FC236}">
                <a16:creationId xmlns:a16="http://schemas.microsoft.com/office/drawing/2014/main" id="{04DB646F-ECE8-4D34-8386-92110AD89D11}"/>
              </a:ext>
            </a:extLst>
          </p:cNvPr>
          <p:cNvSpPr/>
          <p:nvPr/>
        </p:nvSpPr>
        <p:spPr>
          <a:xfrm>
            <a:off x="10642600" y="13202668"/>
            <a:ext cx="3114040" cy="390491"/>
          </a:xfrm>
          <a:prstGeom prst="rect">
            <a:avLst/>
          </a:prstGeom>
          <a:solidFill>
            <a:srgbClr val="C597A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1600" b="0" i="0" u="none" strike="noStrike" cap="none" spc="0" normalizeH="0" baseline="0">
              <a:ln>
                <a:noFill/>
              </a:ln>
              <a:solidFill>
                <a:srgbClr val="FFFFFF"/>
              </a:solidFill>
              <a:effectLst/>
              <a:uFillTx/>
              <a:latin typeface="+mn-lt"/>
              <a:ea typeface="+mn-ea"/>
              <a:cs typeface="+mn-cs"/>
              <a:sym typeface="Helvetica Light"/>
            </a:endParaRPr>
          </a:p>
        </p:txBody>
      </p:sp>
      <p:sp>
        <p:nvSpPr>
          <p:cNvPr id="16" name="TextBox 15">
            <a:extLst>
              <a:ext uri="{FF2B5EF4-FFF2-40B4-BE49-F238E27FC236}">
                <a16:creationId xmlns:a16="http://schemas.microsoft.com/office/drawing/2014/main" id="{A5D4F5A6-5C71-4EB5-B5B1-466A80924E25}"/>
              </a:ext>
            </a:extLst>
          </p:cNvPr>
          <p:cNvSpPr txBox="1"/>
          <p:nvPr/>
        </p:nvSpPr>
        <p:spPr>
          <a:xfrm>
            <a:off x="10605263" y="13183053"/>
            <a:ext cx="3202177"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altLang="ko-KR" sz="2400">
                <a:solidFill>
                  <a:schemeClr val="bg1"/>
                </a:solidFill>
                <a:latin typeface="+mn-ea"/>
              </a:rPr>
              <a:t>3. </a:t>
            </a:r>
            <a:r>
              <a:rPr lang="ko-KR" altLang="en-US" sz="2400">
                <a:solidFill>
                  <a:schemeClr val="bg1"/>
                </a:solidFill>
                <a:latin typeface="+mn-ea"/>
              </a:rPr>
              <a:t>모델링 과정</a:t>
            </a:r>
          </a:p>
        </p:txBody>
      </p:sp>
      <p:sp>
        <p:nvSpPr>
          <p:cNvPr id="18" name="Shape 349">
            <a:extLst>
              <a:ext uri="{FF2B5EF4-FFF2-40B4-BE49-F238E27FC236}">
                <a16:creationId xmlns:a16="http://schemas.microsoft.com/office/drawing/2014/main" id="{9DE13B47-7B4B-47DD-88DE-D094B86708E7}"/>
              </a:ext>
            </a:extLst>
          </p:cNvPr>
          <p:cNvSpPr/>
          <p:nvPr/>
        </p:nvSpPr>
        <p:spPr>
          <a:xfrm>
            <a:off x="2711993" y="5534966"/>
            <a:ext cx="9480007" cy="1836902"/>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nchor="b">
            <a:noAutofit/>
          </a:bodyPr>
          <a:lstStyle>
            <a:lvl1pPr defTabSz="328612">
              <a:defRPr sz="12000" b="1" spc="2400">
                <a:solidFill>
                  <a:srgbClr val="E2B9BE"/>
                </a:solidFill>
                <a:latin typeface="Didot"/>
                <a:ea typeface="Didot"/>
                <a:cs typeface="Didot"/>
                <a:sym typeface="Didot"/>
              </a:defRPr>
            </a:lvl1pPr>
          </a:lstStyle>
          <a:p>
            <a:r>
              <a:rPr lang="en-US" sz="8500">
                <a:latin typeface="+mn-ea"/>
                <a:ea typeface="+mn-ea"/>
              </a:rPr>
              <a:t>Regression</a:t>
            </a:r>
            <a:endParaRPr sz="8500">
              <a:latin typeface="+mn-ea"/>
              <a:ea typeface="+mn-ea"/>
            </a:endParaRPr>
          </a:p>
        </p:txBody>
      </p:sp>
      <p:pic>
        <p:nvPicPr>
          <p:cNvPr id="17" name="그림 16">
            <a:extLst>
              <a:ext uri="{FF2B5EF4-FFF2-40B4-BE49-F238E27FC236}">
                <a16:creationId xmlns:a16="http://schemas.microsoft.com/office/drawing/2014/main" id="{C082D33A-DA36-4608-826E-5A88E6AB695A}"/>
              </a:ext>
            </a:extLst>
          </p:cNvPr>
          <p:cNvPicPr>
            <a:picLocks noChangeAspect="1"/>
          </p:cNvPicPr>
          <p:nvPr/>
        </p:nvPicPr>
        <p:blipFill>
          <a:blip r:embed="rId3"/>
          <a:stretch>
            <a:fillRect/>
          </a:stretch>
        </p:blipFill>
        <p:spPr>
          <a:xfrm>
            <a:off x="13122638" y="1770812"/>
            <a:ext cx="6499634" cy="4060412"/>
          </a:xfrm>
          <a:prstGeom prst="rect">
            <a:avLst/>
          </a:prstGeom>
        </p:spPr>
      </p:pic>
      <p:sp>
        <p:nvSpPr>
          <p:cNvPr id="19" name="Shape 352">
            <a:extLst>
              <a:ext uri="{FF2B5EF4-FFF2-40B4-BE49-F238E27FC236}">
                <a16:creationId xmlns:a16="http://schemas.microsoft.com/office/drawing/2014/main" id="{796882B4-C3FB-4514-97FA-CD448015DD67}"/>
              </a:ext>
            </a:extLst>
          </p:cNvPr>
          <p:cNvSpPr/>
          <p:nvPr/>
        </p:nvSpPr>
        <p:spPr>
          <a:xfrm>
            <a:off x="14673027" y="5858467"/>
            <a:ext cx="4351288" cy="74042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nchor="b">
            <a:normAutofit fontScale="70000" lnSpcReduction="20000"/>
          </a:bodyPr>
          <a:lstStyle>
            <a:lvl1pPr>
              <a:defRPr sz="3300" spc="726">
                <a:latin typeface="Devanagari MT"/>
                <a:ea typeface="Devanagari MT"/>
                <a:cs typeface="Devanagari MT"/>
                <a:sym typeface="Devanagari MT"/>
              </a:defRPr>
            </a:lvl1pPr>
          </a:lstStyle>
          <a:p>
            <a:r>
              <a:rPr lang="ko-KR" altLang="en-US">
                <a:latin typeface="+mn-ea"/>
                <a:ea typeface="+mn-ea"/>
              </a:rPr>
              <a:t>실제 </a:t>
            </a:r>
            <a:r>
              <a:rPr lang="en-US" altLang="ko-KR">
                <a:latin typeface="+mn-ea"/>
                <a:ea typeface="+mn-ea"/>
              </a:rPr>
              <a:t>20</a:t>
            </a:r>
            <a:r>
              <a:rPr lang="ko-KR" altLang="en-US">
                <a:latin typeface="+mn-ea"/>
                <a:ea typeface="+mn-ea"/>
              </a:rPr>
              <a:t>년 </a:t>
            </a:r>
            <a:r>
              <a:rPr lang="en-US" altLang="ko-KR">
                <a:latin typeface="+mn-ea"/>
                <a:ea typeface="+mn-ea"/>
              </a:rPr>
              <a:t>10</a:t>
            </a:r>
            <a:r>
              <a:rPr lang="ko-KR" altLang="en-US">
                <a:latin typeface="+mn-ea"/>
                <a:ea typeface="+mn-ea"/>
              </a:rPr>
              <a:t>월</a:t>
            </a:r>
            <a:endParaRPr lang="en-US" altLang="ko-KR">
              <a:latin typeface="+mn-ea"/>
              <a:ea typeface="+mn-ea"/>
            </a:endParaRPr>
          </a:p>
          <a:p>
            <a:r>
              <a:rPr lang="en-US">
                <a:latin typeface="+mn-ea"/>
                <a:ea typeface="+mn-ea"/>
              </a:rPr>
              <a:t>20</a:t>
            </a:r>
            <a:r>
              <a:rPr lang="ko-KR" altLang="en-US">
                <a:latin typeface="+mn-ea"/>
                <a:ea typeface="+mn-ea"/>
              </a:rPr>
              <a:t>대 강서구 유동인구</a:t>
            </a:r>
            <a:endParaRPr>
              <a:latin typeface="+mn-ea"/>
              <a:ea typeface="+mn-ea"/>
            </a:endParaRPr>
          </a:p>
        </p:txBody>
      </p:sp>
      <p:pic>
        <p:nvPicPr>
          <p:cNvPr id="20" name="그림 19">
            <a:extLst>
              <a:ext uri="{FF2B5EF4-FFF2-40B4-BE49-F238E27FC236}">
                <a16:creationId xmlns:a16="http://schemas.microsoft.com/office/drawing/2014/main" id="{1AD9AB1E-04FD-47F4-B2F5-C439D5DC8DDF}"/>
              </a:ext>
            </a:extLst>
          </p:cNvPr>
          <p:cNvPicPr>
            <a:picLocks noChangeAspect="1"/>
          </p:cNvPicPr>
          <p:nvPr/>
        </p:nvPicPr>
        <p:blipFill>
          <a:blip r:embed="rId4"/>
          <a:stretch>
            <a:fillRect/>
          </a:stretch>
        </p:blipFill>
        <p:spPr>
          <a:xfrm>
            <a:off x="13122637" y="7203527"/>
            <a:ext cx="6299789" cy="3981942"/>
          </a:xfrm>
          <a:prstGeom prst="rect">
            <a:avLst/>
          </a:prstGeom>
        </p:spPr>
      </p:pic>
      <p:sp>
        <p:nvSpPr>
          <p:cNvPr id="23" name="Shape 352">
            <a:extLst>
              <a:ext uri="{FF2B5EF4-FFF2-40B4-BE49-F238E27FC236}">
                <a16:creationId xmlns:a16="http://schemas.microsoft.com/office/drawing/2014/main" id="{29F69730-9F8E-4399-B0B2-5527973F5F36}"/>
              </a:ext>
            </a:extLst>
          </p:cNvPr>
          <p:cNvSpPr/>
          <p:nvPr/>
        </p:nvSpPr>
        <p:spPr>
          <a:xfrm>
            <a:off x="13876098" y="11208648"/>
            <a:ext cx="5771649" cy="74042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nchor="b">
            <a:normAutofit fontScale="70000" lnSpcReduction="20000"/>
          </a:bodyPr>
          <a:lstStyle>
            <a:lvl1pPr>
              <a:defRPr sz="3300" spc="726">
                <a:latin typeface="Devanagari MT"/>
                <a:ea typeface="Devanagari MT"/>
                <a:cs typeface="Devanagari MT"/>
                <a:sym typeface="Devanagari MT"/>
              </a:defRPr>
            </a:lvl1pPr>
          </a:lstStyle>
          <a:p>
            <a:r>
              <a:rPr lang="en-US" altLang="ko-KR">
                <a:latin typeface="+mn-ea"/>
                <a:ea typeface="+mn-ea"/>
              </a:rPr>
              <a:t>Prophet </a:t>
            </a:r>
            <a:r>
              <a:rPr lang="ko-KR" altLang="en-US">
                <a:latin typeface="+mn-ea"/>
                <a:ea typeface="+mn-ea"/>
              </a:rPr>
              <a:t>모델로 예측한 </a:t>
            </a:r>
            <a:r>
              <a:rPr lang="en-US" altLang="ko-KR">
                <a:latin typeface="+mn-ea"/>
                <a:ea typeface="+mn-ea"/>
              </a:rPr>
              <a:t>20</a:t>
            </a:r>
            <a:r>
              <a:rPr lang="ko-KR" altLang="en-US">
                <a:latin typeface="+mn-ea"/>
                <a:ea typeface="+mn-ea"/>
              </a:rPr>
              <a:t>년 </a:t>
            </a:r>
            <a:r>
              <a:rPr lang="en-US" altLang="ko-KR">
                <a:latin typeface="+mn-ea"/>
                <a:ea typeface="+mn-ea"/>
              </a:rPr>
              <a:t>10</a:t>
            </a:r>
            <a:r>
              <a:rPr lang="ko-KR" altLang="en-US">
                <a:latin typeface="+mn-ea"/>
                <a:ea typeface="+mn-ea"/>
              </a:rPr>
              <a:t>월 </a:t>
            </a:r>
            <a:r>
              <a:rPr lang="en-US" altLang="ko-KR">
                <a:latin typeface="+mn-ea"/>
                <a:ea typeface="+mn-ea"/>
              </a:rPr>
              <a:t>20</a:t>
            </a:r>
            <a:r>
              <a:rPr lang="ko-KR" altLang="en-US">
                <a:latin typeface="+mn-ea"/>
                <a:ea typeface="+mn-ea"/>
              </a:rPr>
              <a:t>대 강서구 유동인구</a:t>
            </a:r>
            <a:endParaRPr>
              <a:latin typeface="+mn-ea"/>
              <a:ea typeface="+mn-ea"/>
            </a:endParaRPr>
          </a:p>
        </p:txBody>
      </p:sp>
      <p:sp>
        <p:nvSpPr>
          <p:cNvPr id="25" name="화살표: 왼쪽으로 구부러짐 24">
            <a:extLst>
              <a:ext uri="{FF2B5EF4-FFF2-40B4-BE49-F238E27FC236}">
                <a16:creationId xmlns:a16="http://schemas.microsoft.com/office/drawing/2014/main" id="{14A3352A-B871-440E-A872-7F467696A74F}"/>
              </a:ext>
            </a:extLst>
          </p:cNvPr>
          <p:cNvSpPr/>
          <p:nvPr/>
        </p:nvSpPr>
        <p:spPr>
          <a:xfrm>
            <a:off x="19622155" y="6217571"/>
            <a:ext cx="741781" cy="1280770"/>
          </a:xfrm>
          <a:prstGeom prst="curvedLeftArrow">
            <a:avLst/>
          </a:prstGeom>
          <a:solidFill>
            <a:srgbClr val="C597A2"/>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32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851034902"/>
      </p:ext>
    </p:extLst>
  </p:cSld>
  <p:clrMapOvr>
    <a:masterClrMapping/>
  </p:clrMapOvr>
  <p:transition spd="slow">
    <p:push/>
  </p:transition>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6F9F8"/>
        </a:solidFill>
        <a:effectLst/>
      </p:bgPr>
    </p:bg>
    <p:spTree>
      <p:nvGrpSpPr>
        <p:cNvPr id="1" name=""/>
        <p:cNvGrpSpPr/>
        <p:nvPr/>
      </p:nvGrpSpPr>
      <p:grpSpPr>
        <a:xfrm>
          <a:off x="0" y="0"/>
          <a:ext cx="0" cy="0"/>
          <a:chOff x="0" y="0"/>
          <a:chExt cx="0" cy="0"/>
        </a:xfrm>
      </p:grpSpPr>
      <p:sp>
        <p:nvSpPr>
          <p:cNvPr id="135" name="Shape 135"/>
          <p:cNvSpPr/>
          <p:nvPr/>
        </p:nvSpPr>
        <p:spPr>
          <a:xfrm>
            <a:off x="2437333" y="136928"/>
            <a:ext cx="15885310" cy="1821652"/>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b">
            <a:spAutoFit/>
          </a:bodyPr>
          <a:lstStyle>
            <a:lvl1pPr>
              <a:defRPr sz="10900" spc="108">
                <a:solidFill>
                  <a:srgbClr val="000000">
                    <a:alpha val="22000"/>
                  </a:srgbClr>
                </a:solidFill>
                <a:latin typeface="Notera Personal Use Only"/>
                <a:ea typeface="Notera Personal Use Only"/>
                <a:cs typeface="Notera Personal Use Only"/>
                <a:sym typeface="Notera Personal Use Only"/>
              </a:defRPr>
            </a:lvl1pPr>
          </a:lstStyle>
          <a:p>
            <a:r>
              <a:rPr lang="en-US">
                <a:latin typeface="+mj-ea"/>
                <a:ea typeface="+mj-ea"/>
              </a:rPr>
              <a:t>Collaborative Filtering</a:t>
            </a:r>
            <a:endParaRPr>
              <a:latin typeface="+mj-ea"/>
              <a:ea typeface="+mj-ea"/>
            </a:endParaRPr>
          </a:p>
        </p:txBody>
      </p:sp>
      <p:sp>
        <p:nvSpPr>
          <p:cNvPr id="136" name="Shape 136"/>
          <p:cNvSpPr/>
          <p:nvPr/>
        </p:nvSpPr>
        <p:spPr>
          <a:xfrm>
            <a:off x="11323788" y="1614033"/>
            <a:ext cx="3175548" cy="1990929"/>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b">
            <a:spAutoFit/>
          </a:bodyPr>
          <a:lstStyle>
            <a:lvl1pPr>
              <a:defRPr sz="12000" spc="1800">
                <a:solidFill>
                  <a:srgbClr val="E2B9BE"/>
                </a:solidFill>
                <a:latin typeface="Didot"/>
                <a:ea typeface="Didot"/>
                <a:cs typeface="Didot"/>
                <a:sym typeface="Didot"/>
              </a:defRPr>
            </a:lvl1pPr>
          </a:lstStyle>
          <a:p>
            <a:r>
              <a:rPr lang="ko-KR" altLang="en-US">
                <a:latin typeface="+mj-ea"/>
                <a:ea typeface="+mj-ea"/>
              </a:rPr>
              <a:t>소개</a:t>
            </a:r>
            <a:endParaRPr>
              <a:latin typeface="+mj-ea"/>
              <a:ea typeface="+mj-ea"/>
            </a:endParaRPr>
          </a:p>
        </p:txBody>
      </p:sp>
      <p:sp>
        <p:nvSpPr>
          <p:cNvPr id="137" name="Shape 137"/>
          <p:cNvSpPr/>
          <p:nvPr/>
        </p:nvSpPr>
        <p:spPr>
          <a:xfrm>
            <a:off x="2812978" y="3965559"/>
            <a:ext cx="16154840" cy="8627300"/>
          </a:xfrm>
          <a:prstGeom prst="rect">
            <a:avLst/>
          </a:prstGeom>
          <a:solidFill>
            <a:srgbClr val="FFFFFF"/>
          </a:solidFill>
          <a:ln w="12700">
            <a:miter lim="400000"/>
          </a:ln>
          <a:effectLst>
            <a:outerShdw blurRad="228600" dist="143624" dir="2859315" rotWithShape="0">
              <a:srgbClr val="000000">
                <a:alpha val="28665"/>
              </a:srgbClr>
            </a:outerShdw>
          </a:effectLst>
        </p:spPr>
        <p:txBody>
          <a:bodyPr lIns="71437" tIns="71437" rIns="71437" bIns="71437" anchor="ctr"/>
          <a:lstStyle/>
          <a:p>
            <a:pPr>
              <a:defRPr sz="3200">
                <a:solidFill>
                  <a:srgbClr val="FFFFFF"/>
                </a:solidFill>
              </a:defRPr>
            </a:pPr>
            <a:endParaRPr>
              <a:latin typeface="+mj-ea"/>
              <a:ea typeface="+mj-ea"/>
            </a:endParaRPr>
          </a:p>
        </p:txBody>
      </p:sp>
      <p:sp>
        <p:nvSpPr>
          <p:cNvPr id="139" name="Shape 139"/>
          <p:cNvSpPr/>
          <p:nvPr/>
        </p:nvSpPr>
        <p:spPr>
          <a:xfrm>
            <a:off x="15733897" y="10530305"/>
            <a:ext cx="6639637" cy="91371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71437" tIns="71437" rIns="71437" bIns="71437" numCol="1" anchor="b">
            <a:spAutoFit/>
          </a:bodyPr>
          <a:lstStyle/>
          <a:p>
            <a:pPr lvl="1" algn="r">
              <a:defRPr spc="200">
                <a:latin typeface="Oswald Regular"/>
                <a:ea typeface="Oswald Regular"/>
                <a:cs typeface="Oswald Regular"/>
                <a:sym typeface="Oswald Regular"/>
              </a:defRPr>
            </a:pPr>
            <a:r>
              <a:rPr lang="en-US">
                <a:latin typeface="+mj-ea"/>
                <a:ea typeface="+mj-ea"/>
              </a:rPr>
              <a:t>Latent factor C.F.</a:t>
            </a:r>
            <a:endParaRPr>
              <a:latin typeface="+mj-ea"/>
              <a:ea typeface="+mj-ea"/>
            </a:endParaRPr>
          </a:p>
        </p:txBody>
      </p:sp>
      <p:sp>
        <p:nvSpPr>
          <p:cNvPr id="140" name="Shape 140"/>
          <p:cNvSpPr/>
          <p:nvPr/>
        </p:nvSpPr>
        <p:spPr>
          <a:xfrm>
            <a:off x="14207073" y="11286508"/>
            <a:ext cx="10042876" cy="1344598"/>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71437" tIns="71437" rIns="71437" bIns="71437" numCol="1" anchor="t">
            <a:spAutoFit/>
          </a:bodyPr>
          <a:lstStyle>
            <a:lvl1pPr algn="r">
              <a:defRPr sz="3900">
                <a:solidFill>
                  <a:srgbClr val="53585F"/>
                </a:solidFill>
              </a:defRPr>
            </a:lvl1pPr>
          </a:lstStyle>
          <a:p>
            <a:pPr algn="ctr"/>
            <a:r>
              <a:rPr lang="en-US">
                <a:latin typeface="+mj-ea"/>
                <a:ea typeface="+mj-ea"/>
              </a:rPr>
              <a:t>SVD</a:t>
            </a:r>
            <a:r>
              <a:rPr lang="ko-KR" altLang="en-US">
                <a:latin typeface="+mj-ea"/>
                <a:ea typeface="+mj-ea"/>
              </a:rPr>
              <a:t>와 같은 차원 감소 기법으로 분해하는 과정에서</a:t>
            </a:r>
            <a:endParaRPr lang="en-US" altLang="ko-KR">
              <a:latin typeface="+mj-ea"/>
              <a:ea typeface="+mj-ea"/>
            </a:endParaRPr>
          </a:p>
          <a:p>
            <a:pPr algn="ctr"/>
            <a:r>
              <a:rPr lang="en-US">
                <a:latin typeface="+mj-ea"/>
                <a:ea typeface="+mj-ea"/>
              </a:rPr>
              <a:t>Latent Factor</a:t>
            </a:r>
            <a:r>
              <a:rPr lang="ko-KR" altLang="en-US">
                <a:latin typeface="+mj-ea"/>
                <a:ea typeface="+mj-ea"/>
              </a:rPr>
              <a:t>를 뽑아낸다</a:t>
            </a:r>
            <a:r>
              <a:rPr lang="en-US" altLang="ko-KR">
                <a:latin typeface="+mj-ea"/>
                <a:ea typeface="+mj-ea"/>
              </a:rPr>
              <a:t>.</a:t>
            </a:r>
            <a:endParaRPr>
              <a:latin typeface="+mj-ea"/>
              <a:ea typeface="+mj-ea"/>
            </a:endParaRPr>
          </a:p>
        </p:txBody>
      </p:sp>
      <p:sp>
        <p:nvSpPr>
          <p:cNvPr id="143" name="Shape 143"/>
          <p:cNvSpPr/>
          <p:nvPr/>
        </p:nvSpPr>
        <p:spPr>
          <a:xfrm>
            <a:off x="8944230" y="4316808"/>
            <a:ext cx="1974899" cy="45916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71437" tIns="71437" rIns="71437" bIns="71437" numCol="1" anchor="b">
            <a:spAutoFit/>
          </a:bodyPr>
          <a:lstStyle>
            <a:lvl1pPr algn="r">
              <a:defRPr sz="28900">
                <a:solidFill>
                  <a:srgbClr val="E2B9BE">
                    <a:alpha val="39000"/>
                  </a:srgbClr>
                </a:solidFill>
                <a:latin typeface="Abril Fatface"/>
                <a:ea typeface="Abril Fatface"/>
                <a:cs typeface="Abril Fatface"/>
                <a:sym typeface="Abril Fatface"/>
              </a:defRPr>
            </a:lvl1pPr>
          </a:lstStyle>
          <a:p>
            <a:r>
              <a:rPr>
                <a:latin typeface="+mj-ea"/>
                <a:ea typeface="+mj-ea"/>
              </a:rPr>
              <a:t>‘‘</a:t>
            </a:r>
          </a:p>
        </p:txBody>
      </p:sp>
      <p:sp>
        <p:nvSpPr>
          <p:cNvPr id="13" name="직사각형 12">
            <a:extLst>
              <a:ext uri="{FF2B5EF4-FFF2-40B4-BE49-F238E27FC236}">
                <a16:creationId xmlns:a16="http://schemas.microsoft.com/office/drawing/2014/main" id="{5B4A360A-33A1-44DD-9E1C-4B2AC2F837F1}"/>
              </a:ext>
            </a:extLst>
          </p:cNvPr>
          <p:cNvSpPr/>
          <p:nvPr/>
        </p:nvSpPr>
        <p:spPr>
          <a:xfrm>
            <a:off x="10642600" y="13202668"/>
            <a:ext cx="3114040" cy="390491"/>
          </a:xfrm>
          <a:prstGeom prst="rect">
            <a:avLst/>
          </a:prstGeom>
          <a:solidFill>
            <a:srgbClr val="C597A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1600" b="0" i="0" u="none" strike="noStrike" cap="none" spc="0" normalizeH="0" baseline="0">
              <a:ln>
                <a:noFill/>
              </a:ln>
              <a:solidFill>
                <a:srgbClr val="FFFFFF"/>
              </a:solidFill>
              <a:effectLst/>
              <a:uFillTx/>
              <a:latin typeface="+mn-lt"/>
              <a:ea typeface="+mn-ea"/>
              <a:cs typeface="+mn-cs"/>
              <a:sym typeface="Helvetica Light"/>
            </a:endParaRPr>
          </a:p>
        </p:txBody>
      </p:sp>
      <p:sp>
        <p:nvSpPr>
          <p:cNvPr id="14" name="TextBox 13">
            <a:extLst>
              <a:ext uri="{FF2B5EF4-FFF2-40B4-BE49-F238E27FC236}">
                <a16:creationId xmlns:a16="http://schemas.microsoft.com/office/drawing/2014/main" id="{F1873303-4095-47DB-9F88-6CC705E5BB46}"/>
              </a:ext>
            </a:extLst>
          </p:cNvPr>
          <p:cNvSpPr txBox="1"/>
          <p:nvPr/>
        </p:nvSpPr>
        <p:spPr>
          <a:xfrm>
            <a:off x="10605263" y="13183053"/>
            <a:ext cx="3202177"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altLang="ko-KR" sz="2400">
                <a:solidFill>
                  <a:schemeClr val="bg1"/>
                </a:solidFill>
                <a:latin typeface="+mn-ea"/>
              </a:rPr>
              <a:t>3. </a:t>
            </a:r>
            <a:r>
              <a:rPr lang="ko-KR" altLang="en-US" sz="2400">
                <a:solidFill>
                  <a:schemeClr val="bg1"/>
                </a:solidFill>
                <a:latin typeface="+mn-ea"/>
              </a:rPr>
              <a:t>모델링 과정</a:t>
            </a:r>
          </a:p>
        </p:txBody>
      </p:sp>
      <p:graphicFrame>
        <p:nvGraphicFramePr>
          <p:cNvPr id="17" name="표 2">
            <a:extLst>
              <a:ext uri="{FF2B5EF4-FFF2-40B4-BE49-F238E27FC236}">
                <a16:creationId xmlns:a16="http://schemas.microsoft.com/office/drawing/2014/main" id="{D777D6A7-88F1-4AFB-B5D1-10589BDA9339}"/>
              </a:ext>
            </a:extLst>
          </p:cNvPr>
          <p:cNvGraphicFramePr>
            <a:graphicFrameLocks noGrp="1"/>
          </p:cNvGraphicFramePr>
          <p:nvPr>
            <p:extLst>
              <p:ext uri="{D42A27DB-BD31-4B8C-83A1-F6EECF244321}">
                <p14:modId xmlns:p14="http://schemas.microsoft.com/office/powerpoint/2010/main" val="1059491522"/>
              </p:ext>
            </p:extLst>
          </p:nvPr>
        </p:nvGraphicFramePr>
        <p:xfrm>
          <a:off x="3892062" y="8083611"/>
          <a:ext cx="10085889" cy="3202897"/>
        </p:xfrm>
        <a:graphic>
          <a:graphicData uri="http://schemas.openxmlformats.org/drawingml/2006/table">
            <a:tbl>
              <a:tblPr firstRow="1" bandRow="1">
                <a:tableStyleId>{2D5ABB26-0587-4C30-8999-92F81FD0307C}</a:tableStyleId>
              </a:tblPr>
              <a:tblGrid>
                <a:gridCol w="3361963">
                  <a:extLst>
                    <a:ext uri="{9D8B030D-6E8A-4147-A177-3AD203B41FA5}">
                      <a16:colId xmlns:a16="http://schemas.microsoft.com/office/drawing/2014/main" val="1468629026"/>
                    </a:ext>
                  </a:extLst>
                </a:gridCol>
                <a:gridCol w="3361963">
                  <a:extLst>
                    <a:ext uri="{9D8B030D-6E8A-4147-A177-3AD203B41FA5}">
                      <a16:colId xmlns:a16="http://schemas.microsoft.com/office/drawing/2014/main" val="318962554"/>
                    </a:ext>
                  </a:extLst>
                </a:gridCol>
                <a:gridCol w="3361963">
                  <a:extLst>
                    <a:ext uri="{9D8B030D-6E8A-4147-A177-3AD203B41FA5}">
                      <a16:colId xmlns:a16="http://schemas.microsoft.com/office/drawing/2014/main" val="2493059893"/>
                    </a:ext>
                  </a:extLst>
                </a:gridCol>
              </a:tblGrid>
              <a:tr h="769314">
                <a:tc>
                  <a:txBody>
                    <a:bodyPr/>
                    <a:lstStyle/>
                    <a:p>
                      <a:pPr marL="0" marR="0" lvl="0" indent="0" algn="ctr" defTabSz="821531" rtl="0" eaLnBrk="1" fontAlgn="auto" latinLnBrk="1" hangingPunct="1">
                        <a:lnSpc>
                          <a:spcPct val="100000"/>
                        </a:lnSpc>
                        <a:spcBef>
                          <a:spcPts val="0"/>
                        </a:spcBef>
                        <a:spcAft>
                          <a:spcPts val="0"/>
                        </a:spcAft>
                        <a:buClrTx/>
                        <a:buSzTx/>
                        <a:buFontTx/>
                        <a:buNone/>
                        <a:tabLst/>
                        <a:defRPr/>
                      </a:pPr>
                      <a:r>
                        <a:rPr lang="en-US" altLang="ko-KR" dirty="0">
                          <a:solidFill>
                            <a:schemeClr val="tx1"/>
                          </a:solidFill>
                        </a:rPr>
                        <a:t>User</a:t>
                      </a:r>
                      <a:endParaRPr lang="ko-KR" altLang="en-US" dirty="0">
                        <a:solidFill>
                          <a:schemeClr val="tx1"/>
                        </a:solidFill>
                      </a:endParaRPr>
                    </a:p>
                  </a:txBody>
                  <a:tcPr anchor="ctr">
                    <a:lnL w="12700" cap="flat" cmpd="sng" algn="ctr">
                      <a:noFill/>
                      <a:prstDash val="solid"/>
                      <a:round/>
                      <a:headEnd type="none" w="med" len="med"/>
                      <a:tailEnd type="none" w="med" len="med"/>
                    </a:lnL>
                    <a:lnR w="12700" cap="flat" cmpd="sng" algn="ctr">
                      <a:solidFill>
                        <a:srgbClr val="C5969B"/>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C5969B"/>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821531" rtl="0" eaLnBrk="1" fontAlgn="auto" latinLnBrk="1" hangingPunct="1">
                        <a:lnSpc>
                          <a:spcPct val="100000"/>
                        </a:lnSpc>
                        <a:spcBef>
                          <a:spcPts val="0"/>
                        </a:spcBef>
                        <a:spcAft>
                          <a:spcPts val="0"/>
                        </a:spcAft>
                        <a:buClrTx/>
                        <a:buSzTx/>
                        <a:buFontTx/>
                        <a:buNone/>
                        <a:tabLst/>
                        <a:defRPr/>
                      </a:pPr>
                      <a:r>
                        <a:rPr lang="en-US" altLang="ko-KR" dirty="0">
                          <a:solidFill>
                            <a:schemeClr val="tx1"/>
                          </a:solidFill>
                        </a:rPr>
                        <a:t>Feed</a:t>
                      </a:r>
                      <a:endParaRPr lang="ko-KR" altLang="en-US" dirty="0">
                        <a:solidFill>
                          <a:schemeClr val="tx1"/>
                        </a:solidFill>
                      </a:endParaRPr>
                    </a:p>
                  </a:txBody>
                  <a:tcPr anchor="ctr">
                    <a:lnL w="12700" cap="flat" cmpd="sng" algn="ctr">
                      <a:solidFill>
                        <a:srgbClr val="C5969B"/>
                      </a:solidFill>
                      <a:prstDash val="solid"/>
                      <a:round/>
                      <a:headEnd type="none" w="med" len="med"/>
                      <a:tailEnd type="none" w="med" len="med"/>
                    </a:lnL>
                    <a:lnR w="12700" cap="flat" cmpd="sng" algn="ctr">
                      <a:solidFill>
                        <a:srgbClr val="C5969B"/>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C5969B"/>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821531" rtl="0" eaLnBrk="1" fontAlgn="auto" latinLnBrk="1" hangingPunct="1">
                        <a:lnSpc>
                          <a:spcPct val="100000"/>
                        </a:lnSpc>
                        <a:spcBef>
                          <a:spcPts val="0"/>
                        </a:spcBef>
                        <a:spcAft>
                          <a:spcPts val="0"/>
                        </a:spcAft>
                        <a:buClrTx/>
                        <a:buSzTx/>
                        <a:buFontTx/>
                        <a:buNone/>
                        <a:tabLst/>
                        <a:defRPr/>
                      </a:pPr>
                      <a:r>
                        <a:rPr lang="ko-KR" altLang="en-US" dirty="0">
                          <a:solidFill>
                            <a:schemeClr val="tx1"/>
                          </a:solidFill>
                        </a:rPr>
                        <a:t>댓글 개수</a:t>
                      </a:r>
                    </a:p>
                  </a:txBody>
                  <a:tcPr anchor="ctr">
                    <a:lnL w="12700" cap="flat" cmpd="sng" algn="ctr">
                      <a:solidFill>
                        <a:srgbClr val="C5969B"/>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C5969B"/>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55496494"/>
                  </a:ext>
                </a:extLst>
              </a:tr>
              <a:tr h="2433583">
                <a:tc>
                  <a:txBody>
                    <a:bodyPr/>
                    <a:lstStyle/>
                    <a:p>
                      <a:pPr marL="0" marR="0" lvl="0" indent="0" algn="ctr" defTabSz="821531" rtl="0" eaLnBrk="1" fontAlgn="auto" latinLnBrk="1" hangingPunct="1">
                        <a:lnSpc>
                          <a:spcPct val="100000"/>
                        </a:lnSpc>
                        <a:spcBef>
                          <a:spcPts val="0"/>
                        </a:spcBef>
                        <a:spcAft>
                          <a:spcPts val="0"/>
                        </a:spcAft>
                        <a:buClrTx/>
                        <a:buSzTx/>
                        <a:buFontTx/>
                        <a:buNone/>
                        <a:tabLst/>
                        <a:defRPr/>
                      </a:pPr>
                      <a:r>
                        <a:rPr lang="en-US" altLang="ko-KR" sz="3000" dirty="0">
                          <a:solidFill>
                            <a:schemeClr val="tx1"/>
                          </a:solidFill>
                        </a:rPr>
                        <a:t>1.7M</a:t>
                      </a:r>
                      <a:endParaRPr lang="ko-KR" altLang="en-US" sz="3000" dirty="0">
                        <a:solidFill>
                          <a:schemeClr val="tx1"/>
                        </a:solidFill>
                      </a:endParaRPr>
                    </a:p>
                  </a:txBody>
                  <a:tcPr anchor="ctr">
                    <a:lnL w="12700" cap="flat" cmpd="sng" algn="ctr">
                      <a:noFill/>
                      <a:prstDash val="solid"/>
                      <a:round/>
                      <a:headEnd type="none" w="med" len="med"/>
                      <a:tailEnd type="none" w="med" len="med"/>
                    </a:lnL>
                    <a:lnR w="12700" cap="flat" cmpd="sng" algn="ctr">
                      <a:solidFill>
                        <a:srgbClr val="C5969B"/>
                      </a:solidFill>
                      <a:prstDash val="solid"/>
                      <a:round/>
                      <a:headEnd type="none" w="med" len="med"/>
                      <a:tailEnd type="none" w="med" len="med"/>
                    </a:lnR>
                    <a:lnT w="12700" cap="flat" cmpd="sng" algn="ctr">
                      <a:solidFill>
                        <a:srgbClr val="C5969B"/>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821531" rtl="0" eaLnBrk="1" fontAlgn="auto" latinLnBrk="1" hangingPunct="1">
                        <a:lnSpc>
                          <a:spcPct val="100000"/>
                        </a:lnSpc>
                        <a:spcBef>
                          <a:spcPts val="0"/>
                        </a:spcBef>
                        <a:spcAft>
                          <a:spcPts val="0"/>
                        </a:spcAft>
                        <a:buClrTx/>
                        <a:buSzTx/>
                        <a:buFontTx/>
                        <a:buNone/>
                        <a:tabLst/>
                        <a:defRPr/>
                      </a:pPr>
                      <a:r>
                        <a:rPr lang="en-US" altLang="ko-KR" sz="3000" dirty="0">
                          <a:solidFill>
                            <a:schemeClr val="tx1"/>
                          </a:solidFill>
                        </a:rPr>
                        <a:t>2.3M</a:t>
                      </a:r>
                      <a:endParaRPr lang="ko-KR" altLang="en-US" sz="3000" dirty="0">
                        <a:solidFill>
                          <a:schemeClr val="tx1"/>
                        </a:solidFill>
                      </a:endParaRPr>
                    </a:p>
                  </a:txBody>
                  <a:tcPr anchor="ctr">
                    <a:lnL w="12700" cap="flat" cmpd="sng" algn="ctr">
                      <a:solidFill>
                        <a:srgbClr val="C5969B"/>
                      </a:solidFill>
                      <a:prstDash val="solid"/>
                      <a:round/>
                      <a:headEnd type="none" w="med" len="med"/>
                      <a:tailEnd type="none" w="med" len="med"/>
                    </a:lnL>
                    <a:lnR w="12700" cap="flat" cmpd="sng" algn="ctr">
                      <a:solidFill>
                        <a:srgbClr val="C5969B"/>
                      </a:solidFill>
                      <a:prstDash val="solid"/>
                      <a:round/>
                      <a:headEnd type="none" w="med" len="med"/>
                      <a:tailEnd type="none" w="med" len="med"/>
                    </a:lnR>
                    <a:lnT w="12700" cap="flat" cmpd="sng" algn="ctr">
                      <a:solidFill>
                        <a:srgbClr val="C5969B"/>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821531" rtl="0" eaLnBrk="1" fontAlgn="auto" latinLnBrk="1" hangingPunct="1">
                        <a:lnSpc>
                          <a:spcPct val="100000"/>
                        </a:lnSpc>
                        <a:spcBef>
                          <a:spcPts val="0"/>
                        </a:spcBef>
                        <a:spcAft>
                          <a:spcPts val="0"/>
                        </a:spcAft>
                        <a:buClrTx/>
                        <a:buSzTx/>
                        <a:buFontTx/>
                        <a:buNone/>
                        <a:tabLst/>
                        <a:defRPr/>
                      </a:pPr>
                      <a:r>
                        <a:rPr lang="en-US" altLang="ko-KR" sz="3000" b="0" i="0" u="none" strike="noStrike" cap="none" spc="0" baseline="0" dirty="0">
                          <a:ln>
                            <a:noFill/>
                          </a:ln>
                          <a:solidFill>
                            <a:schemeClr val="tx1"/>
                          </a:solidFill>
                          <a:effectLst/>
                          <a:uFillTx/>
                          <a:latin typeface="+mn-lt"/>
                          <a:ea typeface="+mn-ea"/>
                          <a:cs typeface="+mn-cs"/>
                          <a:sym typeface="Helvetica Light"/>
                        </a:rPr>
                        <a:t>20M</a:t>
                      </a:r>
                      <a:endParaRPr lang="ko-KR" altLang="en-US" sz="3000" dirty="0">
                        <a:solidFill>
                          <a:schemeClr val="tx1"/>
                        </a:solidFill>
                      </a:endParaRPr>
                    </a:p>
                  </a:txBody>
                  <a:tcPr anchor="ctr">
                    <a:lnL w="12700" cap="flat" cmpd="sng" algn="ctr">
                      <a:solidFill>
                        <a:srgbClr val="C5969B"/>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C5969B"/>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315884340"/>
                  </a:ext>
                </a:extLst>
              </a:tr>
            </a:tbl>
          </a:graphicData>
        </a:graphic>
      </p:graphicFrame>
      <p:sp>
        <p:nvSpPr>
          <p:cNvPr id="18" name="Shape 351">
            <a:extLst>
              <a:ext uri="{FF2B5EF4-FFF2-40B4-BE49-F238E27FC236}">
                <a16:creationId xmlns:a16="http://schemas.microsoft.com/office/drawing/2014/main" id="{1DC4E813-136A-43FF-989B-1006CAA07B9B}"/>
              </a:ext>
            </a:extLst>
          </p:cNvPr>
          <p:cNvSpPr/>
          <p:nvPr/>
        </p:nvSpPr>
        <p:spPr>
          <a:xfrm>
            <a:off x="5993561" y="6387994"/>
            <a:ext cx="7763079" cy="1067599"/>
          </a:xfrm>
          <a:prstGeom prst="rect">
            <a:avLst/>
          </a:prstGeom>
          <a:ln w="12700">
            <a:miter lim="400000"/>
          </a:ln>
          <a:extLst>
            <a:ext uri="{C572A759-6A51-4108-AA02-DFA0A04FC94B}">
              <ma14:wrappingTextBoxFlag xmlns="" xmlns:ma14="http://schemas.microsoft.com/office/mac/drawingml/2011/main" val="1"/>
            </a:ext>
          </a:extLst>
        </p:spPr>
        <p:txBody>
          <a:bodyPr wrap="square" lIns="71437" tIns="71437" rIns="71437" bIns="71437">
            <a:spAutoFit/>
          </a:bodyPr>
          <a:lstStyle>
            <a:lvl1pPr>
              <a:defRPr sz="3000" i="1" spc="269">
                <a:latin typeface="Didot"/>
                <a:ea typeface="Didot"/>
                <a:cs typeface="Didot"/>
                <a:sym typeface="Didot"/>
              </a:defRPr>
            </a:lvl1pPr>
          </a:lstStyle>
          <a:p>
            <a:r>
              <a:rPr lang="ko-KR" altLang="en-US" i="0">
                <a:latin typeface="+mn-ea"/>
                <a:ea typeface="+mn-ea"/>
              </a:rPr>
              <a:t>사용자의 취향을 파악해 취향에 맞춘 아이템을 추천하는 모델</a:t>
            </a:r>
            <a:endParaRPr i="0">
              <a:latin typeface="+mn-ea"/>
              <a:ea typeface="+mn-ea"/>
            </a:endParaRPr>
          </a:p>
        </p:txBody>
      </p:sp>
      <p:pic>
        <p:nvPicPr>
          <p:cNvPr id="4" name="그림 3">
            <a:extLst>
              <a:ext uri="{FF2B5EF4-FFF2-40B4-BE49-F238E27FC236}">
                <a16:creationId xmlns:a16="http://schemas.microsoft.com/office/drawing/2014/main" id="{E8D61475-638C-4E4C-AA4D-174A1DCBF4D1}"/>
              </a:ext>
            </a:extLst>
          </p:cNvPr>
          <p:cNvPicPr>
            <a:picLocks noChangeAspect="1"/>
          </p:cNvPicPr>
          <p:nvPr/>
        </p:nvPicPr>
        <p:blipFill>
          <a:blip r:embed="rId3"/>
          <a:stretch>
            <a:fillRect/>
          </a:stretch>
        </p:blipFill>
        <p:spPr>
          <a:xfrm>
            <a:off x="14499336" y="5738628"/>
            <a:ext cx="9108760" cy="443108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843202558"/>
      </p:ext>
    </p:extLst>
  </p:cSld>
  <p:clrMapOvr>
    <a:masterClrMapping/>
  </p:clrMapOvr>
  <mc:AlternateContent xmlns:mc="http://schemas.openxmlformats.org/markup-compatibility/2006">
    <mc:Choice xmlns:p14="http://schemas.microsoft.com/office/powerpoint/2010/main" Requires="p14">
      <p:transition spd="slow" p14:dur="1200">
        <p14:prism dir="u"/>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5" name="Group 95"/>
          <p:cNvGrpSpPr/>
          <p:nvPr/>
        </p:nvGrpSpPr>
        <p:grpSpPr>
          <a:xfrm>
            <a:off x="13057501" y="1621662"/>
            <a:ext cx="10636140" cy="10342714"/>
            <a:chOff x="0" y="0"/>
            <a:chExt cx="10636138" cy="10342714"/>
          </a:xfrm>
        </p:grpSpPr>
        <p:sp>
          <p:nvSpPr>
            <p:cNvPr id="91" name="Shape 91"/>
            <p:cNvSpPr/>
            <p:nvPr/>
          </p:nvSpPr>
          <p:spPr>
            <a:xfrm>
              <a:off x="1929883" y="0"/>
              <a:ext cx="6776370" cy="18369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71437" tIns="71437" rIns="71437" bIns="71437" numCol="1" anchor="b">
              <a:normAutofit lnSpcReduction="10000"/>
            </a:bodyPr>
            <a:lstStyle>
              <a:lvl1pPr defTabSz="328612">
                <a:defRPr sz="12000" b="1" spc="959">
                  <a:solidFill>
                    <a:srgbClr val="C597A2"/>
                  </a:solidFill>
                  <a:latin typeface="Didot"/>
                  <a:ea typeface="Didot"/>
                  <a:cs typeface="Didot"/>
                  <a:sym typeface="Didot"/>
                </a:defRPr>
              </a:lvl1pPr>
            </a:lstStyle>
            <a:p>
              <a:r>
                <a:rPr>
                  <a:latin typeface="메이플스토리" panose="02000300000000000000" pitchFamily="2" charset="-127"/>
                  <a:ea typeface="메이플스토리" panose="02000300000000000000" pitchFamily="2" charset="-127"/>
                </a:rPr>
                <a:t>Hello!</a:t>
              </a:r>
            </a:p>
          </p:txBody>
        </p:sp>
        <p:grpSp>
          <p:nvGrpSpPr>
            <p:cNvPr id="94" name="Group 94"/>
            <p:cNvGrpSpPr/>
            <p:nvPr/>
          </p:nvGrpSpPr>
          <p:grpSpPr>
            <a:xfrm>
              <a:off x="0" y="2423040"/>
              <a:ext cx="10636138" cy="7919674"/>
              <a:chOff x="0" y="55418"/>
              <a:chExt cx="10636137" cy="7919672"/>
            </a:xfrm>
          </p:grpSpPr>
          <p:sp>
            <p:nvSpPr>
              <p:cNvPr id="92" name="Shape 92"/>
              <p:cNvSpPr/>
              <p:nvPr/>
            </p:nvSpPr>
            <p:spPr>
              <a:xfrm>
                <a:off x="631385" y="55418"/>
                <a:ext cx="9373363" cy="754220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71437" tIns="71437" rIns="71437" bIns="71437" numCol="1" anchor="t">
                <a:noAutofit/>
              </a:bodyPr>
              <a:lstStyle>
                <a:lvl1pPr algn="l">
                  <a:defRPr sz="3000" spc="269">
                    <a:latin typeface="Devanagari MT"/>
                    <a:ea typeface="Devanagari MT"/>
                    <a:cs typeface="Devanagari MT"/>
                    <a:sym typeface="Devanagari MT"/>
                  </a:defRPr>
                </a:lvl1pPr>
              </a:lstStyle>
              <a:p>
                <a:r>
                  <a:rPr lang="ko-KR" altLang="en-US" sz="4000">
                    <a:latin typeface="+mn-ea"/>
                    <a:ea typeface="+mn-ea"/>
                  </a:rPr>
                  <a:t>소비자 </a:t>
                </a:r>
                <a:r>
                  <a:rPr lang="en-US" altLang="ko-KR" sz="4000">
                    <a:latin typeface="+mn-ea"/>
                    <a:ea typeface="+mn-ea"/>
                  </a:rPr>
                  <a:t>: </a:t>
                </a:r>
                <a:r>
                  <a:rPr lang="ko-KR" altLang="en-US" sz="4000">
                    <a:latin typeface="+mn-ea"/>
                    <a:ea typeface="+mn-ea"/>
                  </a:rPr>
                  <a:t>맛있는 음식을 쉽고 빠르게 먹고 싶다</a:t>
                </a:r>
                <a:r>
                  <a:rPr lang="en-US" altLang="ko-KR" sz="4000">
                    <a:latin typeface="+mn-ea"/>
                    <a:ea typeface="+mn-ea"/>
                  </a:rPr>
                  <a:t>.</a:t>
                </a:r>
              </a:p>
              <a:p>
                <a:endParaRPr lang="en-US" sz="4000">
                  <a:latin typeface="+mn-ea"/>
                  <a:ea typeface="+mn-ea"/>
                </a:endParaRPr>
              </a:p>
              <a:p>
                <a:r>
                  <a:rPr lang="ko-KR" altLang="en-US" sz="4000">
                    <a:latin typeface="+mn-ea"/>
                    <a:ea typeface="+mn-ea"/>
                  </a:rPr>
                  <a:t>사장님 </a:t>
                </a:r>
                <a:r>
                  <a:rPr lang="en-US" altLang="ko-KR" sz="4000">
                    <a:latin typeface="+mn-ea"/>
                    <a:ea typeface="+mn-ea"/>
                  </a:rPr>
                  <a:t>: </a:t>
                </a:r>
                <a:r>
                  <a:rPr lang="ko-KR" altLang="en-US" sz="4000">
                    <a:latin typeface="+mn-ea"/>
                    <a:ea typeface="+mn-ea"/>
                  </a:rPr>
                  <a:t>과연 소비자가 원하는 음식은 무엇이고 최근 트렌드는 무엇일까</a:t>
                </a:r>
                <a:r>
                  <a:rPr lang="en-US" altLang="ko-KR" sz="4000">
                    <a:latin typeface="+mn-ea"/>
                    <a:ea typeface="+mn-ea"/>
                  </a:rPr>
                  <a:t>?</a:t>
                </a:r>
              </a:p>
              <a:p>
                <a:endParaRPr lang="en-US" sz="4000">
                  <a:latin typeface="+mn-ea"/>
                  <a:ea typeface="+mn-ea"/>
                </a:endParaRPr>
              </a:p>
              <a:p>
                <a:r>
                  <a:rPr lang="ko-KR" altLang="en-US" sz="4000" err="1">
                    <a:latin typeface="+mn-ea"/>
                    <a:ea typeface="+mn-ea"/>
                  </a:rPr>
                  <a:t>창업가</a:t>
                </a:r>
                <a:r>
                  <a:rPr lang="ko-KR" altLang="en-US" sz="4000">
                    <a:latin typeface="+mn-ea"/>
                    <a:ea typeface="+mn-ea"/>
                  </a:rPr>
                  <a:t> </a:t>
                </a:r>
                <a:r>
                  <a:rPr lang="en-US" altLang="ko-KR" sz="4000">
                    <a:latin typeface="+mn-ea"/>
                    <a:ea typeface="+mn-ea"/>
                  </a:rPr>
                  <a:t>: </a:t>
                </a:r>
                <a:r>
                  <a:rPr lang="ko-KR" altLang="en-US" sz="4000">
                    <a:latin typeface="+mn-ea"/>
                    <a:ea typeface="+mn-ea"/>
                  </a:rPr>
                  <a:t>어느 지역에서 어떤 요식업을 </a:t>
                </a:r>
                <a:r>
                  <a:rPr lang="ko-KR" altLang="en-US" sz="4000" err="1">
                    <a:latin typeface="+mn-ea"/>
                    <a:ea typeface="+mn-ea"/>
                  </a:rPr>
                  <a:t>해야할까</a:t>
                </a:r>
                <a:r>
                  <a:rPr lang="en-US" altLang="ko-KR" sz="4000">
                    <a:latin typeface="+mn-ea"/>
                    <a:ea typeface="+mn-ea"/>
                  </a:rPr>
                  <a:t>?</a:t>
                </a:r>
                <a:endParaRPr sz="4000">
                  <a:latin typeface="+mn-ea"/>
                  <a:ea typeface="+mn-ea"/>
                </a:endParaRPr>
              </a:p>
            </p:txBody>
          </p:sp>
          <p:sp>
            <p:nvSpPr>
              <p:cNvPr id="93" name="Shape 93"/>
              <p:cNvSpPr/>
              <p:nvPr/>
            </p:nvSpPr>
            <p:spPr>
              <a:xfrm>
                <a:off x="0" y="6693627"/>
                <a:ext cx="10636137" cy="1281463"/>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71437" tIns="71437" rIns="71437" bIns="71437" numCol="1" anchor="ctr">
                <a:normAutofit/>
              </a:bodyPr>
              <a:lstStyle>
                <a:lvl1pPr>
                  <a:defRPr sz="4000">
                    <a:latin typeface="Autumn Chant"/>
                    <a:ea typeface="Autumn Chant"/>
                    <a:cs typeface="Autumn Chant"/>
                    <a:sym typeface="Autumn Chant"/>
                  </a:defRPr>
                </a:lvl1pPr>
              </a:lstStyle>
              <a:p>
                <a:r>
                  <a:rPr lang="en-US">
                    <a:latin typeface="+mn-ea"/>
                    <a:ea typeface="+mn-ea"/>
                  </a:rPr>
                  <a:t>WoowahanFoods</a:t>
                </a:r>
                <a:endParaRPr>
                  <a:latin typeface="+mn-ea"/>
                  <a:ea typeface="+mn-ea"/>
                </a:endParaRPr>
              </a:p>
            </p:txBody>
          </p:sp>
        </p:grpSp>
      </p:grpSp>
      <p:pic>
        <p:nvPicPr>
          <p:cNvPr id="6" name="그림 5">
            <a:extLst>
              <a:ext uri="{FF2B5EF4-FFF2-40B4-BE49-F238E27FC236}">
                <a16:creationId xmlns:a16="http://schemas.microsoft.com/office/drawing/2014/main" id="{E5B894DC-D814-424D-B581-374F227767E4}"/>
              </a:ext>
            </a:extLst>
          </p:cNvPr>
          <p:cNvPicPr>
            <a:picLocks noChangeAspect="1"/>
          </p:cNvPicPr>
          <p:nvPr/>
        </p:nvPicPr>
        <p:blipFill>
          <a:blip r:embed="rId3">
            <a:alphaModFix/>
          </a:blip>
          <a:stretch>
            <a:fillRect/>
          </a:stretch>
        </p:blipFill>
        <p:spPr>
          <a:xfrm>
            <a:off x="1111889" y="0"/>
            <a:ext cx="10286999" cy="13716000"/>
          </a:xfrm>
          <a:prstGeom prst="rect">
            <a:avLst/>
          </a:prstGeom>
        </p:spPr>
      </p:pic>
      <p:sp>
        <p:nvSpPr>
          <p:cNvPr id="18" name="직사각형 17">
            <a:extLst>
              <a:ext uri="{FF2B5EF4-FFF2-40B4-BE49-F238E27FC236}">
                <a16:creationId xmlns:a16="http://schemas.microsoft.com/office/drawing/2014/main" id="{A2FCC72F-78A5-4045-B086-97744297CC1D}"/>
              </a:ext>
            </a:extLst>
          </p:cNvPr>
          <p:cNvSpPr/>
          <p:nvPr/>
        </p:nvSpPr>
        <p:spPr>
          <a:xfrm>
            <a:off x="1375477" y="167951"/>
            <a:ext cx="9759821" cy="13380098"/>
          </a:xfrm>
          <a:prstGeom prst="rect">
            <a:avLst/>
          </a:prstGeom>
          <a:solidFill>
            <a:schemeClr val="bg1">
              <a:alpha val="25000"/>
            </a:schemeClr>
          </a:solidFill>
          <a:ln w="28575" cap="flat">
            <a:solidFill>
              <a:schemeClr val="bg1">
                <a:lumMod val="95000"/>
              </a:schemeClr>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3200" b="0" i="0" u="none" strike="noStrike" cap="none" spc="0" normalizeH="0" baseline="0">
              <a:ln>
                <a:noFill/>
              </a:ln>
              <a:solidFill>
                <a:srgbClr val="FFFFFF"/>
              </a:solidFill>
              <a:effectLst/>
              <a:uFillTx/>
              <a:latin typeface="+mn-lt"/>
              <a:ea typeface="+mn-ea"/>
              <a:cs typeface="+mn-cs"/>
              <a:sym typeface="Helvetica Light"/>
            </a:endParaRPr>
          </a:p>
        </p:txBody>
      </p:sp>
      <p:sp>
        <p:nvSpPr>
          <p:cNvPr id="17" name="TextBox 16">
            <a:extLst>
              <a:ext uri="{FF2B5EF4-FFF2-40B4-BE49-F238E27FC236}">
                <a16:creationId xmlns:a16="http://schemas.microsoft.com/office/drawing/2014/main" id="{A9B6A6D3-A683-49F9-8541-7616998D54FB}"/>
              </a:ext>
            </a:extLst>
          </p:cNvPr>
          <p:cNvSpPr txBox="1"/>
          <p:nvPr/>
        </p:nvSpPr>
        <p:spPr>
          <a:xfrm>
            <a:off x="3133346" y="933974"/>
            <a:ext cx="6636574" cy="137537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lang="ko-KR" altLang="en-US" sz="8000">
                <a:solidFill>
                  <a:schemeClr val="bg1"/>
                </a:solidFill>
              </a:rPr>
              <a:t>우아한 음식들</a:t>
            </a:r>
            <a:endParaRPr kumimoji="0" lang="ko-KR" altLang="en-US" sz="8000" b="0" i="0" u="none" strike="noStrike" cap="none" spc="0" normalizeH="0" baseline="0">
              <a:ln>
                <a:noFill/>
              </a:ln>
              <a:solidFill>
                <a:schemeClr val="bg1"/>
              </a:solidFill>
              <a:effectLst/>
              <a:uFillTx/>
              <a:latin typeface="+mn-lt"/>
              <a:ea typeface="+mn-ea"/>
              <a:cs typeface="+mn-cs"/>
              <a:sym typeface="Helvetica Light"/>
            </a:endParaRPr>
          </a:p>
        </p:txBody>
      </p:sp>
      <p:sp>
        <p:nvSpPr>
          <p:cNvPr id="15" name="직사각형 14">
            <a:extLst>
              <a:ext uri="{FF2B5EF4-FFF2-40B4-BE49-F238E27FC236}">
                <a16:creationId xmlns:a16="http://schemas.microsoft.com/office/drawing/2014/main" id="{4680025B-3BCC-4CD9-9C05-9B5DE3F609DC}"/>
              </a:ext>
            </a:extLst>
          </p:cNvPr>
          <p:cNvSpPr/>
          <p:nvPr/>
        </p:nvSpPr>
        <p:spPr>
          <a:xfrm>
            <a:off x="10642600" y="13202668"/>
            <a:ext cx="3114040" cy="390491"/>
          </a:xfrm>
          <a:prstGeom prst="rect">
            <a:avLst/>
          </a:prstGeom>
          <a:solidFill>
            <a:srgbClr val="C597A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1600" b="0" i="0" u="none" strike="noStrike" cap="none" spc="0" normalizeH="0" baseline="0">
              <a:ln>
                <a:noFill/>
              </a:ln>
              <a:solidFill>
                <a:srgbClr val="FFFFFF"/>
              </a:solidFill>
              <a:effectLst/>
              <a:uFillTx/>
              <a:latin typeface="+mn-lt"/>
              <a:ea typeface="+mn-ea"/>
              <a:cs typeface="+mn-cs"/>
              <a:sym typeface="Helvetica Light"/>
            </a:endParaRPr>
          </a:p>
        </p:txBody>
      </p:sp>
      <p:sp>
        <p:nvSpPr>
          <p:cNvPr id="16" name="TextBox 15">
            <a:extLst>
              <a:ext uri="{FF2B5EF4-FFF2-40B4-BE49-F238E27FC236}">
                <a16:creationId xmlns:a16="http://schemas.microsoft.com/office/drawing/2014/main" id="{E6ADC96D-FD95-441A-A090-171FC6C0822F}"/>
              </a:ext>
            </a:extLst>
          </p:cNvPr>
          <p:cNvSpPr txBox="1"/>
          <p:nvPr/>
        </p:nvSpPr>
        <p:spPr>
          <a:xfrm>
            <a:off x="10605263" y="13183053"/>
            <a:ext cx="3202177"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altLang="ko-KR" sz="2400">
                <a:solidFill>
                  <a:schemeClr val="bg1"/>
                </a:solidFill>
                <a:latin typeface="+mn-ea"/>
              </a:rPr>
              <a:t>1. </a:t>
            </a:r>
            <a:r>
              <a:rPr lang="ko-KR" altLang="en-US" sz="2400">
                <a:solidFill>
                  <a:schemeClr val="bg1"/>
                </a:solidFill>
                <a:latin typeface="+mn-ea"/>
              </a:rPr>
              <a:t>프로젝트 동기</a:t>
            </a:r>
          </a:p>
        </p:txBody>
      </p:sp>
    </p:spTree>
  </p:cSld>
  <p:clrMapOvr>
    <a:masterClrMapping/>
  </p:clrMapOvr>
  <mc:AlternateContent xmlns:mc="http://schemas.openxmlformats.org/markup-compatibility/2006" xmlns:p14="http://schemas.microsoft.com/office/powerpoint/2010/main">
    <mc:Choice Requires="p14">
      <p:transition spd="slow" p14:dur="1750">
        <p14:prism isContent="1"/>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6F9F8"/>
        </a:solidFill>
        <a:effectLst/>
      </p:bgPr>
    </p:bg>
    <p:spTree>
      <p:nvGrpSpPr>
        <p:cNvPr id="1" name=""/>
        <p:cNvGrpSpPr/>
        <p:nvPr/>
      </p:nvGrpSpPr>
      <p:grpSpPr>
        <a:xfrm>
          <a:off x="0" y="0"/>
          <a:ext cx="0" cy="0"/>
          <a:chOff x="0" y="0"/>
          <a:chExt cx="0" cy="0"/>
        </a:xfrm>
      </p:grpSpPr>
      <p:pic>
        <p:nvPicPr>
          <p:cNvPr id="347" name="bg_silver_noise_grey.jpg"/>
          <p:cNvPicPr>
            <a:picLocks/>
          </p:cNvPicPr>
          <p:nvPr/>
        </p:nvPicPr>
        <p:blipFill>
          <a:blip r:embed="rId3"/>
          <a:srcRect t="14375" b="14375"/>
          <a:stretch>
            <a:fillRect/>
          </a:stretch>
        </p:blipFill>
        <p:spPr>
          <a:xfrm>
            <a:off x="10926733" y="2705100"/>
            <a:ext cx="11657678" cy="8305994"/>
          </a:xfrm>
          <a:prstGeom prst="rect">
            <a:avLst/>
          </a:prstGeom>
          <a:ln w="12700">
            <a:miter lim="400000"/>
          </a:ln>
        </p:spPr>
      </p:pic>
      <p:sp>
        <p:nvSpPr>
          <p:cNvPr id="348" name="Shape 348"/>
          <p:cNvSpPr/>
          <p:nvPr/>
        </p:nvSpPr>
        <p:spPr>
          <a:xfrm>
            <a:off x="1831210" y="1665666"/>
            <a:ext cx="19364743" cy="10384667"/>
          </a:xfrm>
          <a:prstGeom prst="rect">
            <a:avLst/>
          </a:prstGeom>
          <a:ln w="63500">
            <a:solidFill>
              <a:srgbClr val="E2B9BE"/>
            </a:solidFill>
            <a:miter lim="400000"/>
          </a:ln>
        </p:spPr>
        <p:txBody>
          <a:bodyPr lIns="71437" tIns="71437" rIns="71437" bIns="71437" anchor="ctr"/>
          <a:lstStyle/>
          <a:p>
            <a:pPr>
              <a:defRPr sz="3200">
                <a:solidFill>
                  <a:srgbClr val="FFFFFF"/>
                </a:solidFill>
              </a:defRPr>
            </a:pPr>
            <a:endParaRPr>
              <a:latin typeface="+mn-ea"/>
            </a:endParaRPr>
          </a:p>
        </p:txBody>
      </p:sp>
      <p:sp>
        <p:nvSpPr>
          <p:cNvPr id="349" name="Shape 349"/>
          <p:cNvSpPr/>
          <p:nvPr/>
        </p:nvSpPr>
        <p:spPr>
          <a:xfrm>
            <a:off x="1926199" y="5121500"/>
            <a:ext cx="9293957" cy="1836902"/>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nchor="b">
            <a:noAutofit/>
          </a:bodyPr>
          <a:lstStyle>
            <a:lvl1pPr defTabSz="328612">
              <a:defRPr sz="12000" b="1" spc="2400">
                <a:solidFill>
                  <a:srgbClr val="E2B9BE"/>
                </a:solidFill>
                <a:latin typeface="Didot"/>
                <a:ea typeface="Didot"/>
                <a:cs typeface="Didot"/>
                <a:sym typeface="Didot"/>
              </a:defRPr>
            </a:lvl1pPr>
          </a:lstStyle>
          <a:p>
            <a:r>
              <a:rPr lang="en-US" sz="6000" dirty="0">
                <a:latin typeface="+mn-ea"/>
                <a:ea typeface="+mn-ea"/>
              </a:rPr>
              <a:t>Collaborative Filtering</a:t>
            </a:r>
            <a:endParaRPr sz="6000" dirty="0">
              <a:latin typeface="+mn-ea"/>
              <a:ea typeface="+mn-ea"/>
            </a:endParaRPr>
          </a:p>
        </p:txBody>
      </p:sp>
      <p:sp>
        <p:nvSpPr>
          <p:cNvPr id="350" name="Shape 350"/>
          <p:cNvSpPr/>
          <p:nvPr/>
        </p:nvSpPr>
        <p:spPr>
          <a:xfrm>
            <a:off x="3667948" y="3942810"/>
            <a:ext cx="5437516" cy="937815"/>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nchor="b">
            <a:normAutofit/>
          </a:bodyPr>
          <a:lstStyle>
            <a:lvl1pPr>
              <a:defRPr i="1" spc="1100">
                <a:latin typeface="Didot"/>
                <a:ea typeface="Didot"/>
                <a:cs typeface="Didot"/>
                <a:sym typeface="Didot"/>
              </a:defRPr>
            </a:lvl1pPr>
          </a:lstStyle>
          <a:p>
            <a:r>
              <a:rPr lang="en-US">
                <a:latin typeface="+mn-ea"/>
                <a:ea typeface="+mn-ea"/>
              </a:rPr>
              <a:t>Model 4</a:t>
            </a:r>
            <a:endParaRPr>
              <a:latin typeface="+mn-ea"/>
              <a:ea typeface="+mn-ea"/>
            </a:endParaRPr>
          </a:p>
        </p:txBody>
      </p:sp>
      <p:sp>
        <p:nvSpPr>
          <p:cNvPr id="352" name="Shape 352"/>
          <p:cNvSpPr/>
          <p:nvPr/>
        </p:nvSpPr>
        <p:spPr>
          <a:xfrm>
            <a:off x="3158118" y="7154549"/>
            <a:ext cx="6457176" cy="74042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nchor="b">
            <a:normAutofit/>
          </a:bodyPr>
          <a:lstStyle>
            <a:lvl1pPr>
              <a:defRPr sz="3300" spc="726">
                <a:latin typeface="Devanagari MT"/>
                <a:ea typeface="Devanagari MT"/>
                <a:cs typeface="Devanagari MT"/>
                <a:sym typeface="Devanagari MT"/>
              </a:defRPr>
            </a:lvl1pPr>
          </a:lstStyle>
          <a:p>
            <a:r>
              <a:rPr lang="en-US">
                <a:latin typeface="+mn-ea"/>
                <a:ea typeface="+mn-ea"/>
              </a:rPr>
              <a:t>Matrix Factorization</a:t>
            </a:r>
            <a:endParaRPr>
              <a:latin typeface="+mn-ea"/>
              <a:ea typeface="+mn-ea"/>
            </a:endParaRPr>
          </a:p>
        </p:txBody>
      </p:sp>
      <p:sp>
        <p:nvSpPr>
          <p:cNvPr id="14" name="Shape 206">
            <a:extLst>
              <a:ext uri="{FF2B5EF4-FFF2-40B4-BE49-F238E27FC236}">
                <a16:creationId xmlns:a16="http://schemas.microsoft.com/office/drawing/2014/main" id="{C62639AA-FEAD-451E-A59A-6AC5D244E82E}"/>
              </a:ext>
            </a:extLst>
          </p:cNvPr>
          <p:cNvSpPr/>
          <p:nvPr/>
        </p:nvSpPr>
        <p:spPr>
          <a:xfrm>
            <a:off x="11513581" y="3942810"/>
            <a:ext cx="10915968" cy="2625263"/>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71437" tIns="71437" rIns="71437" bIns="71437" numCol="1" anchor="b">
            <a:noAutofit/>
          </a:bodyPr>
          <a:lstStyle>
            <a:lvl1pPr>
              <a:defRPr sz="4500" b="1">
                <a:solidFill>
                  <a:srgbClr val="B798A1"/>
                </a:solidFill>
                <a:latin typeface="Didot"/>
                <a:ea typeface="Didot"/>
                <a:cs typeface="Didot"/>
                <a:sym typeface="Didot"/>
              </a:defRPr>
            </a:lvl1pPr>
          </a:lstStyle>
          <a:p>
            <a:pPr marL="0" marR="0" lvl="0" indent="0" algn="just" defTabSz="821531" rtl="0" eaLnBrk="1" fontAlgn="auto" latinLnBrk="0" hangingPunct="0">
              <a:lnSpc>
                <a:spcPct val="100000"/>
              </a:lnSpc>
              <a:spcBef>
                <a:spcPts val="0"/>
              </a:spcBef>
              <a:spcAft>
                <a:spcPts val="0"/>
              </a:spcAft>
              <a:buClrTx/>
              <a:buSzTx/>
              <a:buFontTx/>
              <a:buNone/>
              <a:tabLst/>
              <a:defRPr/>
            </a:pPr>
            <a:r>
              <a:rPr lang="en-US" sz="3500">
                <a:solidFill>
                  <a:schemeClr val="tx2">
                    <a:lumMod val="75000"/>
                  </a:schemeClr>
                </a:solidFill>
                <a:latin typeface="+mn-ea"/>
                <a:ea typeface="+mn-ea"/>
              </a:rPr>
              <a:t>Code</a:t>
            </a:r>
          </a:p>
          <a:p>
            <a:pPr marL="0" marR="0" lvl="0" indent="0" algn="just" defTabSz="821531" rtl="0" eaLnBrk="1" fontAlgn="auto" latinLnBrk="0" hangingPunct="0">
              <a:lnSpc>
                <a:spcPct val="100000"/>
              </a:lnSpc>
              <a:spcBef>
                <a:spcPts val="0"/>
              </a:spcBef>
              <a:spcAft>
                <a:spcPts val="0"/>
              </a:spcAft>
              <a:buClrTx/>
              <a:buSzTx/>
              <a:buFontTx/>
              <a:buNone/>
              <a:tabLst/>
              <a:defRPr/>
            </a:pPr>
            <a:endParaRPr lang="en-US" sz="2500">
              <a:solidFill>
                <a:schemeClr val="accent5">
                  <a:lumMod val="75000"/>
                </a:schemeClr>
              </a:solidFill>
              <a:latin typeface="+mn-ea"/>
              <a:ea typeface="+mn-ea"/>
            </a:endParaRPr>
          </a:p>
          <a:p>
            <a:pPr marL="0" marR="0" lvl="0" indent="0" algn="just" defTabSz="821531" rtl="0" eaLnBrk="1" fontAlgn="auto" latinLnBrk="0" hangingPunct="0">
              <a:lnSpc>
                <a:spcPct val="100000"/>
              </a:lnSpc>
              <a:spcBef>
                <a:spcPts val="0"/>
              </a:spcBef>
              <a:spcAft>
                <a:spcPts val="0"/>
              </a:spcAft>
              <a:buClrTx/>
              <a:buSzTx/>
              <a:buFontTx/>
              <a:buNone/>
              <a:tabLst/>
              <a:defRPr/>
            </a:pPr>
            <a:r>
              <a:rPr lang="en-US" sz="2500" b="0">
                <a:solidFill>
                  <a:schemeClr val="accent5">
                    <a:lumMod val="75000"/>
                  </a:schemeClr>
                </a:solidFill>
                <a:latin typeface="+mn-ea"/>
                <a:ea typeface="+mn-ea"/>
              </a:rPr>
              <a:t>from</a:t>
            </a:r>
            <a:r>
              <a:rPr lang="en-US" sz="2500" b="0">
                <a:latin typeface="+mn-ea"/>
                <a:ea typeface="+mn-ea"/>
              </a:rPr>
              <a:t> </a:t>
            </a:r>
            <a:r>
              <a:rPr kumimoji="0" lang="en-US" altLang="ko-KR" sz="2500" b="0" i="0" u="none" strike="noStrike" kern="0" cap="none" spc="0" normalizeH="0" baseline="0" noProof="0" err="1">
                <a:ln>
                  <a:noFill/>
                </a:ln>
                <a:solidFill>
                  <a:schemeClr val="tx1"/>
                </a:solidFill>
                <a:effectLst/>
                <a:uLnTx/>
                <a:uFillTx/>
                <a:latin typeface="+mn-ea"/>
                <a:ea typeface="+mn-ea"/>
                <a:sym typeface="Didot"/>
              </a:rPr>
              <a:t>sklearn.metrics.pairwise</a:t>
            </a:r>
            <a:r>
              <a:rPr kumimoji="0" lang="en-US" altLang="ko-KR" sz="2500" b="0" i="0" u="none" strike="noStrike" kern="0" cap="none" spc="0" normalizeH="0" baseline="0" noProof="0">
                <a:ln>
                  <a:noFill/>
                </a:ln>
                <a:solidFill>
                  <a:schemeClr val="tx1"/>
                </a:solidFill>
                <a:effectLst/>
                <a:uLnTx/>
                <a:uFillTx/>
                <a:latin typeface="+mn-ea"/>
                <a:ea typeface="+mn-ea"/>
                <a:sym typeface="Didot"/>
              </a:rPr>
              <a:t> </a:t>
            </a:r>
            <a:r>
              <a:rPr lang="en-US" sz="2500" b="0">
                <a:solidFill>
                  <a:schemeClr val="accent5">
                    <a:lumMod val="75000"/>
                  </a:schemeClr>
                </a:solidFill>
                <a:latin typeface="+mn-ea"/>
                <a:ea typeface="+mn-ea"/>
              </a:rPr>
              <a:t>import</a:t>
            </a:r>
            <a:r>
              <a:rPr lang="en-US" sz="2500" b="0">
                <a:latin typeface="+mn-ea"/>
                <a:ea typeface="+mn-ea"/>
              </a:rPr>
              <a:t> </a:t>
            </a:r>
            <a:r>
              <a:rPr kumimoji="0" lang="en-US" altLang="ko-KR" sz="2500" b="0" i="0" u="none" strike="noStrike" kern="0" cap="none" spc="0" normalizeH="0" baseline="0" noProof="0" err="1">
                <a:ln>
                  <a:noFill/>
                </a:ln>
                <a:solidFill>
                  <a:schemeClr val="tx1"/>
                </a:solidFill>
                <a:effectLst/>
                <a:uLnTx/>
                <a:uFillTx/>
                <a:latin typeface="+mn-ea"/>
                <a:ea typeface="+mn-ea"/>
                <a:sym typeface="Didot"/>
              </a:rPr>
              <a:t>cosine_similarity</a:t>
            </a:r>
            <a:endParaRPr lang="en-US" sz="2500" b="0">
              <a:solidFill>
                <a:schemeClr val="tx1"/>
              </a:solidFill>
              <a:latin typeface="+mn-ea"/>
              <a:ea typeface="+mn-ea"/>
            </a:endParaRPr>
          </a:p>
          <a:p>
            <a:pPr algn="just">
              <a:defRPr/>
            </a:pPr>
            <a:r>
              <a:rPr lang="en-US" altLang="ko-KR" sz="2500" b="0">
                <a:solidFill>
                  <a:schemeClr val="accent5">
                    <a:lumMod val="75000"/>
                  </a:schemeClr>
                </a:solidFill>
                <a:latin typeface="+mn-ea"/>
                <a:ea typeface="+mn-ea"/>
              </a:rPr>
              <a:t>from</a:t>
            </a:r>
            <a:r>
              <a:rPr lang="en-US" altLang="ko-KR" sz="2500" b="0">
                <a:latin typeface="+mn-ea"/>
                <a:ea typeface="+mn-ea"/>
              </a:rPr>
              <a:t> </a:t>
            </a:r>
            <a:r>
              <a:rPr kumimoji="0" lang="en-US" altLang="ko-KR" sz="2500" b="0" i="0" u="none" strike="noStrike" kern="0" cap="none" spc="0" normalizeH="0" baseline="0" noProof="0" err="1">
                <a:ln>
                  <a:noFill/>
                </a:ln>
                <a:solidFill>
                  <a:schemeClr val="tx1"/>
                </a:solidFill>
                <a:effectLst/>
                <a:uLnTx/>
                <a:uFillTx/>
                <a:latin typeface="+mn-ea"/>
                <a:ea typeface="+mn-ea"/>
                <a:sym typeface="Didot"/>
              </a:rPr>
              <a:t>sklearn.decomposition</a:t>
            </a:r>
            <a:r>
              <a:rPr kumimoji="0" lang="en-US" altLang="ko-KR" sz="2500" b="0" i="0" u="none" strike="noStrike" kern="0" cap="none" spc="0" normalizeH="0" baseline="0" noProof="0">
                <a:ln>
                  <a:noFill/>
                </a:ln>
                <a:solidFill>
                  <a:schemeClr val="tx1"/>
                </a:solidFill>
                <a:effectLst/>
                <a:uLnTx/>
                <a:uFillTx/>
                <a:latin typeface="+mn-ea"/>
                <a:ea typeface="+mn-ea"/>
                <a:sym typeface="Didot"/>
              </a:rPr>
              <a:t> </a:t>
            </a:r>
            <a:r>
              <a:rPr lang="en-US" altLang="ko-KR" sz="2500" b="0">
                <a:solidFill>
                  <a:schemeClr val="accent5">
                    <a:lumMod val="75000"/>
                  </a:schemeClr>
                </a:solidFill>
                <a:latin typeface="+mn-ea"/>
                <a:ea typeface="+mn-ea"/>
              </a:rPr>
              <a:t>import</a:t>
            </a:r>
            <a:r>
              <a:rPr lang="en-US" altLang="ko-KR" sz="2500" b="0">
                <a:latin typeface="+mn-ea"/>
                <a:ea typeface="+mn-ea"/>
              </a:rPr>
              <a:t> </a:t>
            </a:r>
            <a:r>
              <a:rPr kumimoji="0" lang="en-US" altLang="ko-KR" sz="2500" b="0" i="0" u="none" strike="noStrike" kern="0" cap="none" spc="0" normalizeH="0" baseline="0" noProof="0" err="1">
                <a:ln>
                  <a:noFill/>
                </a:ln>
                <a:solidFill>
                  <a:schemeClr val="tx1"/>
                </a:solidFill>
                <a:effectLst/>
                <a:uLnTx/>
                <a:uFillTx/>
                <a:latin typeface="+mn-ea"/>
                <a:ea typeface="+mn-ea"/>
                <a:sym typeface="Didot"/>
              </a:rPr>
              <a:t>TruncatedSVD</a:t>
            </a:r>
            <a:endParaRPr kumimoji="0" lang="en-US" altLang="ko-KR" sz="2500" b="0" i="0" u="none" strike="noStrike" kern="0" cap="none" spc="0" normalizeH="0" baseline="0" noProof="0">
              <a:ln>
                <a:noFill/>
              </a:ln>
              <a:solidFill>
                <a:schemeClr val="tx1"/>
              </a:solidFill>
              <a:effectLst/>
              <a:uLnTx/>
              <a:uFillTx/>
              <a:latin typeface="+mn-ea"/>
              <a:ea typeface="+mn-ea"/>
              <a:sym typeface="Didot"/>
            </a:endParaRPr>
          </a:p>
          <a:p>
            <a:pPr algn="just">
              <a:defRPr/>
            </a:pPr>
            <a:endParaRPr lang="en-US" sz="2500" b="0">
              <a:solidFill>
                <a:schemeClr val="tx1"/>
              </a:solidFill>
              <a:latin typeface="+mn-ea"/>
              <a:ea typeface="+mn-ea"/>
            </a:endParaRPr>
          </a:p>
          <a:p>
            <a:pPr algn="just">
              <a:defRPr/>
            </a:pPr>
            <a:r>
              <a:rPr lang="en-US" sz="2500" b="0">
                <a:solidFill>
                  <a:schemeClr val="tx1"/>
                </a:solidFill>
                <a:latin typeface="+mn-ea"/>
                <a:ea typeface="+mn-ea"/>
              </a:rPr>
              <a:t> SVD = </a:t>
            </a:r>
            <a:r>
              <a:rPr lang="en-US" sz="2500" b="0" err="1">
                <a:solidFill>
                  <a:schemeClr val="tx1"/>
                </a:solidFill>
                <a:latin typeface="+mn-ea"/>
                <a:ea typeface="+mn-ea"/>
              </a:rPr>
              <a:t>TruncatedSVD</a:t>
            </a:r>
            <a:r>
              <a:rPr lang="en-US" sz="2500" b="0">
                <a:solidFill>
                  <a:schemeClr val="tx1"/>
                </a:solidFill>
                <a:latin typeface="+mn-ea"/>
                <a:ea typeface="+mn-ea"/>
              </a:rPr>
              <a:t>(</a:t>
            </a:r>
            <a:r>
              <a:rPr lang="en-US" sz="2500" b="0" err="1">
                <a:solidFill>
                  <a:schemeClr val="tx1"/>
                </a:solidFill>
                <a:latin typeface="+mn-ea"/>
                <a:ea typeface="+mn-ea"/>
              </a:rPr>
              <a:t>n_components</a:t>
            </a:r>
            <a:r>
              <a:rPr lang="en-US" sz="2500" b="0">
                <a:solidFill>
                  <a:schemeClr val="tx1"/>
                </a:solidFill>
                <a:latin typeface="+mn-ea"/>
                <a:ea typeface="+mn-ea"/>
              </a:rPr>
              <a:t>=12)</a:t>
            </a:r>
          </a:p>
          <a:p>
            <a:pPr marL="0" marR="0" lvl="0" indent="0" algn="just" defTabSz="821531" rtl="0" eaLnBrk="1" fontAlgn="auto" latinLnBrk="0" hangingPunct="0">
              <a:lnSpc>
                <a:spcPct val="100000"/>
              </a:lnSpc>
              <a:spcBef>
                <a:spcPts val="0"/>
              </a:spcBef>
              <a:spcAft>
                <a:spcPts val="0"/>
              </a:spcAft>
              <a:buClrTx/>
              <a:buSzTx/>
              <a:buFontTx/>
              <a:buNone/>
              <a:tabLst/>
              <a:defRPr/>
            </a:pPr>
            <a:r>
              <a:rPr lang="en-US" sz="2500" b="0">
                <a:solidFill>
                  <a:schemeClr val="tx1"/>
                </a:solidFill>
                <a:latin typeface="+mn-ea"/>
                <a:ea typeface="+mn-ea"/>
              </a:rPr>
              <a:t> matrix = </a:t>
            </a:r>
            <a:r>
              <a:rPr lang="en-US" sz="2500" b="0" err="1">
                <a:solidFill>
                  <a:schemeClr val="tx1"/>
                </a:solidFill>
                <a:latin typeface="+mn-ea"/>
                <a:ea typeface="+mn-ea"/>
              </a:rPr>
              <a:t>SVD.fit_transform</a:t>
            </a:r>
            <a:r>
              <a:rPr lang="en-US" sz="2500" b="0">
                <a:solidFill>
                  <a:schemeClr val="tx1"/>
                </a:solidFill>
                <a:latin typeface="+mn-ea"/>
                <a:ea typeface="+mn-ea"/>
              </a:rPr>
              <a:t>(</a:t>
            </a:r>
            <a:r>
              <a:rPr lang="en-US" sz="2500" b="0" err="1">
                <a:solidFill>
                  <a:schemeClr val="tx1"/>
                </a:solidFill>
                <a:latin typeface="+mn-ea"/>
                <a:ea typeface="+mn-ea"/>
              </a:rPr>
              <a:t>post_user_rating</a:t>
            </a:r>
            <a:r>
              <a:rPr lang="en-US" sz="2500" b="0">
                <a:solidFill>
                  <a:schemeClr val="tx1"/>
                </a:solidFill>
                <a:latin typeface="+mn-ea"/>
                <a:ea typeface="+mn-ea"/>
              </a:rPr>
              <a:t>)</a:t>
            </a:r>
          </a:p>
          <a:p>
            <a:pPr marL="0" marR="0" lvl="0" indent="0" algn="just" defTabSz="821531" rtl="0" eaLnBrk="1" fontAlgn="auto" latinLnBrk="0" hangingPunct="0">
              <a:lnSpc>
                <a:spcPct val="100000"/>
              </a:lnSpc>
              <a:spcBef>
                <a:spcPts val="0"/>
              </a:spcBef>
              <a:spcAft>
                <a:spcPts val="0"/>
              </a:spcAft>
              <a:buClrTx/>
              <a:buSzTx/>
              <a:buFontTx/>
              <a:buNone/>
              <a:tabLst/>
              <a:defRPr/>
            </a:pPr>
            <a:r>
              <a:rPr lang="en-US" sz="2500" b="0">
                <a:solidFill>
                  <a:schemeClr val="tx1"/>
                </a:solidFill>
                <a:latin typeface="+mn-ea"/>
                <a:ea typeface="+mn-ea"/>
              </a:rPr>
              <a:t> </a:t>
            </a:r>
            <a:r>
              <a:rPr lang="en-US" sz="2500" b="0" err="1">
                <a:solidFill>
                  <a:schemeClr val="tx1"/>
                </a:solidFill>
                <a:latin typeface="+mn-ea"/>
                <a:ea typeface="+mn-ea"/>
              </a:rPr>
              <a:t>matrix_factorization</a:t>
            </a:r>
            <a:r>
              <a:rPr lang="en-US" sz="2500" b="0">
                <a:solidFill>
                  <a:schemeClr val="tx1"/>
                </a:solidFill>
                <a:latin typeface="+mn-ea"/>
                <a:ea typeface="+mn-ea"/>
              </a:rPr>
              <a:t> = </a:t>
            </a:r>
            <a:r>
              <a:rPr lang="en-US" sz="2500" b="0" err="1">
                <a:solidFill>
                  <a:schemeClr val="tx1"/>
                </a:solidFill>
                <a:latin typeface="+mn-ea"/>
                <a:ea typeface="+mn-ea"/>
              </a:rPr>
              <a:t>np.corrcoef</a:t>
            </a:r>
            <a:r>
              <a:rPr lang="en-US" sz="2500" b="0">
                <a:solidFill>
                  <a:schemeClr val="tx1"/>
                </a:solidFill>
                <a:latin typeface="+mn-ea"/>
                <a:ea typeface="+mn-ea"/>
              </a:rPr>
              <a:t>(matrix).</a:t>
            </a:r>
            <a:r>
              <a:rPr lang="en-US" sz="2500" b="0" err="1">
                <a:solidFill>
                  <a:schemeClr val="tx1"/>
                </a:solidFill>
                <a:latin typeface="+mn-ea"/>
                <a:ea typeface="+mn-ea"/>
              </a:rPr>
              <a:t>argsort</a:t>
            </a:r>
            <a:r>
              <a:rPr lang="en-US" sz="2500" b="0">
                <a:solidFill>
                  <a:schemeClr val="tx1"/>
                </a:solidFill>
                <a:latin typeface="+mn-ea"/>
                <a:ea typeface="+mn-ea"/>
              </a:rPr>
              <a:t>()[:, ::-1]</a:t>
            </a:r>
          </a:p>
        </p:txBody>
      </p:sp>
      <p:sp>
        <p:nvSpPr>
          <p:cNvPr id="15" name="직사각형 14">
            <a:extLst>
              <a:ext uri="{FF2B5EF4-FFF2-40B4-BE49-F238E27FC236}">
                <a16:creationId xmlns:a16="http://schemas.microsoft.com/office/drawing/2014/main" id="{04DB646F-ECE8-4D34-8386-92110AD89D11}"/>
              </a:ext>
            </a:extLst>
          </p:cNvPr>
          <p:cNvSpPr/>
          <p:nvPr/>
        </p:nvSpPr>
        <p:spPr>
          <a:xfrm>
            <a:off x="10642600" y="13202668"/>
            <a:ext cx="3114040" cy="390491"/>
          </a:xfrm>
          <a:prstGeom prst="rect">
            <a:avLst/>
          </a:prstGeom>
          <a:solidFill>
            <a:srgbClr val="C597A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1600" b="0" i="0" u="none" strike="noStrike" cap="none" spc="0" normalizeH="0" baseline="0">
              <a:ln>
                <a:noFill/>
              </a:ln>
              <a:solidFill>
                <a:srgbClr val="FFFFFF"/>
              </a:solidFill>
              <a:effectLst/>
              <a:uFillTx/>
              <a:latin typeface="+mn-lt"/>
              <a:ea typeface="+mn-ea"/>
              <a:cs typeface="+mn-cs"/>
              <a:sym typeface="Helvetica Light"/>
            </a:endParaRPr>
          </a:p>
        </p:txBody>
      </p:sp>
      <p:sp>
        <p:nvSpPr>
          <p:cNvPr id="16" name="TextBox 15">
            <a:extLst>
              <a:ext uri="{FF2B5EF4-FFF2-40B4-BE49-F238E27FC236}">
                <a16:creationId xmlns:a16="http://schemas.microsoft.com/office/drawing/2014/main" id="{A5D4F5A6-5C71-4EB5-B5B1-466A80924E25}"/>
              </a:ext>
            </a:extLst>
          </p:cNvPr>
          <p:cNvSpPr txBox="1"/>
          <p:nvPr/>
        </p:nvSpPr>
        <p:spPr>
          <a:xfrm>
            <a:off x="10605263" y="13183053"/>
            <a:ext cx="3202177"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altLang="ko-KR" sz="2400">
                <a:solidFill>
                  <a:schemeClr val="bg1"/>
                </a:solidFill>
                <a:latin typeface="+mn-ea"/>
              </a:rPr>
              <a:t>3. </a:t>
            </a:r>
            <a:r>
              <a:rPr lang="ko-KR" altLang="en-US" sz="2400">
                <a:solidFill>
                  <a:schemeClr val="bg1"/>
                </a:solidFill>
                <a:latin typeface="+mn-ea"/>
              </a:rPr>
              <a:t>모델링 과정</a:t>
            </a:r>
          </a:p>
        </p:txBody>
      </p:sp>
      <p:sp>
        <p:nvSpPr>
          <p:cNvPr id="17" name="Shape 144">
            <a:extLst>
              <a:ext uri="{FF2B5EF4-FFF2-40B4-BE49-F238E27FC236}">
                <a16:creationId xmlns:a16="http://schemas.microsoft.com/office/drawing/2014/main" id="{21F9F28D-61F0-4AAC-B981-43F2A6206F1B}"/>
              </a:ext>
            </a:extLst>
          </p:cNvPr>
          <p:cNvSpPr/>
          <p:nvPr/>
        </p:nvSpPr>
        <p:spPr>
          <a:xfrm>
            <a:off x="2439075" y="8097207"/>
            <a:ext cx="8268207" cy="172303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71437" tIns="71437" rIns="71437" bIns="71437" numCol="1" anchor="t">
            <a:spAutoFit/>
          </a:bodyPr>
          <a:lstStyle/>
          <a:p>
            <a:pPr>
              <a:lnSpc>
                <a:spcPct val="120000"/>
              </a:lnSpc>
              <a:defRPr sz="2900" spc="261">
                <a:latin typeface="Didot"/>
                <a:ea typeface="Didot"/>
                <a:cs typeface="Didot"/>
                <a:sym typeface="Didot"/>
              </a:defRPr>
            </a:pPr>
            <a:r>
              <a:rPr lang="ko-KR" altLang="en-US" i="1">
                <a:latin typeface="+mj-ea"/>
                <a:ea typeface="+mj-ea"/>
              </a:rPr>
              <a:t>아이템</a:t>
            </a:r>
            <a:r>
              <a:rPr lang="en-US" altLang="ko-KR" i="1">
                <a:latin typeface="+mj-ea"/>
                <a:ea typeface="+mj-ea"/>
              </a:rPr>
              <a:t>-</a:t>
            </a:r>
            <a:r>
              <a:rPr lang="ko-KR" altLang="en-US" i="1">
                <a:latin typeface="+mj-ea"/>
                <a:ea typeface="+mj-ea"/>
              </a:rPr>
              <a:t>잠재요인</a:t>
            </a:r>
            <a:r>
              <a:rPr lang="en-US" altLang="ko-KR" i="1">
                <a:latin typeface="+mj-ea"/>
                <a:ea typeface="+mj-ea"/>
              </a:rPr>
              <a:t>, </a:t>
            </a:r>
            <a:r>
              <a:rPr lang="ko-KR" altLang="en-US" i="1">
                <a:latin typeface="+mj-ea"/>
                <a:ea typeface="+mj-ea"/>
              </a:rPr>
              <a:t>유저</a:t>
            </a:r>
            <a:r>
              <a:rPr lang="en-US" altLang="ko-KR" i="1">
                <a:latin typeface="+mj-ea"/>
                <a:ea typeface="+mj-ea"/>
              </a:rPr>
              <a:t>-</a:t>
            </a:r>
            <a:r>
              <a:rPr lang="ko-KR" altLang="en-US" i="1">
                <a:latin typeface="+mj-ea"/>
                <a:ea typeface="+mj-ea"/>
              </a:rPr>
              <a:t>잠재요인 행렬 분해를 통해서 유저</a:t>
            </a:r>
            <a:r>
              <a:rPr lang="en-US" altLang="ko-KR" i="1">
                <a:latin typeface="+mj-ea"/>
                <a:ea typeface="+mj-ea"/>
              </a:rPr>
              <a:t> </a:t>
            </a:r>
            <a:r>
              <a:rPr lang="ko-KR" altLang="en-US" i="1">
                <a:latin typeface="+mj-ea"/>
                <a:ea typeface="+mj-ea"/>
              </a:rPr>
              <a:t>혹은 아이템과 가장 유사한 아이템을 추천 할 수 있다</a:t>
            </a:r>
            <a:r>
              <a:rPr lang="en-US" altLang="ko-KR" i="1">
                <a:latin typeface="+mj-ea"/>
                <a:ea typeface="+mj-ea"/>
              </a:rPr>
              <a:t>.</a:t>
            </a:r>
            <a:endParaRPr i="1">
              <a:latin typeface="+mj-ea"/>
              <a:ea typeface="+mj-ea"/>
            </a:endParaRPr>
          </a:p>
        </p:txBody>
      </p:sp>
      <p:sp>
        <p:nvSpPr>
          <p:cNvPr id="22" name="Shape 206">
            <a:extLst>
              <a:ext uri="{FF2B5EF4-FFF2-40B4-BE49-F238E27FC236}">
                <a16:creationId xmlns:a16="http://schemas.microsoft.com/office/drawing/2014/main" id="{A9774C36-ED24-4238-86AC-EB05945BACB2}"/>
              </a:ext>
            </a:extLst>
          </p:cNvPr>
          <p:cNvSpPr/>
          <p:nvPr/>
        </p:nvSpPr>
        <p:spPr>
          <a:xfrm>
            <a:off x="11513581" y="6858000"/>
            <a:ext cx="10915968" cy="1842818"/>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71437" tIns="71437" rIns="71437" bIns="71437" numCol="1" anchor="b">
            <a:noAutofit/>
          </a:bodyPr>
          <a:lstStyle>
            <a:lvl1pPr>
              <a:defRPr sz="4500" b="1">
                <a:solidFill>
                  <a:srgbClr val="B798A1"/>
                </a:solidFill>
                <a:latin typeface="Didot"/>
                <a:ea typeface="Didot"/>
                <a:cs typeface="Didot"/>
                <a:sym typeface="Didot"/>
              </a:defRPr>
            </a:lvl1pPr>
          </a:lstStyle>
          <a:p>
            <a:pPr marL="0" marR="0" lvl="0" indent="0" algn="just" defTabSz="821531" rtl="0" eaLnBrk="1" fontAlgn="auto" latinLnBrk="0" hangingPunct="0">
              <a:lnSpc>
                <a:spcPct val="100000"/>
              </a:lnSpc>
              <a:spcBef>
                <a:spcPts val="0"/>
              </a:spcBef>
              <a:spcAft>
                <a:spcPts val="0"/>
              </a:spcAft>
              <a:buClrTx/>
              <a:buSzTx/>
              <a:buFontTx/>
              <a:buNone/>
              <a:tabLst/>
              <a:defRPr/>
            </a:pPr>
            <a:r>
              <a:rPr lang="ko-KR" altLang="en-US" sz="3500" err="1">
                <a:solidFill>
                  <a:schemeClr val="tx2">
                    <a:lumMod val="75000"/>
                  </a:schemeClr>
                </a:solidFill>
                <a:latin typeface="+mn-ea"/>
                <a:ea typeface="+mn-ea"/>
              </a:rPr>
              <a:t>예측값</a:t>
            </a:r>
            <a:r>
              <a:rPr lang="ko-KR" altLang="en-US" sz="3500">
                <a:solidFill>
                  <a:schemeClr val="tx2">
                    <a:lumMod val="75000"/>
                  </a:schemeClr>
                </a:solidFill>
                <a:latin typeface="+mn-ea"/>
                <a:ea typeface="+mn-ea"/>
              </a:rPr>
              <a:t> 설정 방법</a:t>
            </a:r>
            <a:endParaRPr lang="en-US" sz="3500">
              <a:solidFill>
                <a:schemeClr val="tx2">
                  <a:lumMod val="75000"/>
                </a:schemeClr>
              </a:solidFill>
              <a:latin typeface="+mn-ea"/>
              <a:ea typeface="+mn-ea"/>
            </a:endParaRPr>
          </a:p>
          <a:p>
            <a:pPr marL="0" marR="0" lvl="0" indent="0" algn="just" defTabSz="821531" rtl="0" eaLnBrk="1" fontAlgn="auto" latinLnBrk="0" hangingPunct="0">
              <a:lnSpc>
                <a:spcPct val="100000"/>
              </a:lnSpc>
              <a:spcBef>
                <a:spcPts val="0"/>
              </a:spcBef>
              <a:spcAft>
                <a:spcPts val="0"/>
              </a:spcAft>
              <a:buClrTx/>
              <a:buSzTx/>
              <a:buFontTx/>
              <a:buNone/>
              <a:tabLst/>
              <a:defRPr/>
            </a:pPr>
            <a:endParaRPr lang="en-US" sz="2500">
              <a:solidFill>
                <a:schemeClr val="accent5">
                  <a:lumMod val="75000"/>
                </a:schemeClr>
              </a:solidFill>
              <a:latin typeface="+mn-ea"/>
              <a:ea typeface="+mn-ea"/>
            </a:endParaRPr>
          </a:p>
          <a:p>
            <a:pPr marL="0" marR="0" lvl="0" indent="0" algn="just" defTabSz="821531" rtl="0" eaLnBrk="1" fontAlgn="auto" latinLnBrk="0" hangingPunct="0">
              <a:lnSpc>
                <a:spcPct val="100000"/>
              </a:lnSpc>
              <a:spcBef>
                <a:spcPts val="0"/>
              </a:spcBef>
              <a:spcAft>
                <a:spcPts val="0"/>
              </a:spcAft>
              <a:buClrTx/>
              <a:buSzTx/>
              <a:buFontTx/>
              <a:buNone/>
              <a:tabLst/>
              <a:defRPr/>
            </a:pPr>
            <a:r>
              <a:rPr lang="ko-KR" altLang="en-US" sz="2500" b="0">
                <a:solidFill>
                  <a:schemeClr val="tx1"/>
                </a:solidFill>
                <a:latin typeface="+mn-ea"/>
                <a:ea typeface="+mn-ea"/>
              </a:rPr>
              <a:t>해당 </a:t>
            </a:r>
            <a:r>
              <a:rPr lang="ko-KR" altLang="en-US" sz="2500" b="0" err="1">
                <a:solidFill>
                  <a:schemeClr val="tx1"/>
                </a:solidFill>
                <a:latin typeface="+mn-ea"/>
                <a:ea typeface="+mn-ea"/>
              </a:rPr>
              <a:t>피드와</a:t>
            </a:r>
            <a:r>
              <a:rPr lang="ko-KR" altLang="en-US" sz="2500" b="0">
                <a:solidFill>
                  <a:schemeClr val="tx1"/>
                </a:solidFill>
                <a:latin typeface="+mn-ea"/>
                <a:ea typeface="+mn-ea"/>
              </a:rPr>
              <a:t> 가장 유사한 </a:t>
            </a:r>
            <a:r>
              <a:rPr lang="ko-KR" altLang="en-US" sz="2500" b="0" err="1">
                <a:solidFill>
                  <a:schemeClr val="tx1"/>
                </a:solidFill>
                <a:latin typeface="+mn-ea"/>
                <a:ea typeface="+mn-ea"/>
              </a:rPr>
              <a:t>피드의</a:t>
            </a:r>
            <a:r>
              <a:rPr lang="en-US" altLang="ko-KR" sz="2500" b="0">
                <a:solidFill>
                  <a:schemeClr val="tx1"/>
                </a:solidFill>
                <a:latin typeface="+mn-ea"/>
                <a:ea typeface="+mn-ea"/>
              </a:rPr>
              <a:t> id</a:t>
            </a:r>
            <a:r>
              <a:rPr lang="ko-KR" altLang="en-US" sz="2500" b="0">
                <a:solidFill>
                  <a:schemeClr val="tx1"/>
                </a:solidFill>
                <a:latin typeface="+mn-ea"/>
                <a:ea typeface="+mn-ea"/>
              </a:rPr>
              <a:t>들을 </a:t>
            </a:r>
            <a:r>
              <a:rPr lang="en-US" altLang="ko-KR" sz="2500" b="0" err="1">
                <a:solidFill>
                  <a:schemeClr val="tx1"/>
                </a:solidFill>
                <a:latin typeface="+mn-ea"/>
                <a:ea typeface="+mn-ea"/>
              </a:rPr>
              <a:t>argsort</a:t>
            </a:r>
            <a:r>
              <a:rPr lang="ko-KR" altLang="en-US" sz="2500" b="0">
                <a:solidFill>
                  <a:schemeClr val="tx1"/>
                </a:solidFill>
                <a:latin typeface="+mn-ea"/>
                <a:ea typeface="+mn-ea"/>
              </a:rPr>
              <a:t>를 통해 정렬한 리스트를 통해서 찾는다</a:t>
            </a:r>
            <a:r>
              <a:rPr lang="en-US" altLang="ko-KR" sz="2500" b="0">
                <a:solidFill>
                  <a:schemeClr val="tx1"/>
                </a:solidFill>
                <a:latin typeface="+mn-ea"/>
                <a:ea typeface="+mn-ea"/>
              </a:rPr>
              <a:t>.</a:t>
            </a:r>
            <a:r>
              <a:rPr lang="ko-KR" altLang="en-US" sz="2500" b="0">
                <a:solidFill>
                  <a:schemeClr val="tx1"/>
                </a:solidFill>
                <a:latin typeface="+mn-ea"/>
                <a:ea typeface="+mn-ea"/>
              </a:rPr>
              <a:t> </a:t>
            </a:r>
            <a:endParaRPr lang="en-US" sz="2500" b="0">
              <a:solidFill>
                <a:schemeClr val="tx1"/>
              </a:solidFill>
              <a:latin typeface="+mn-ea"/>
              <a:ea typeface="+mn-ea"/>
            </a:endParaRPr>
          </a:p>
        </p:txBody>
      </p:sp>
    </p:spTree>
    <p:extLst>
      <p:ext uri="{BB962C8B-B14F-4D97-AF65-F5344CB8AC3E}">
        <p14:creationId xmlns:p14="http://schemas.microsoft.com/office/powerpoint/2010/main" val="4048148445"/>
      </p:ext>
    </p:extLst>
  </p:cSld>
  <p:clrMapOvr>
    <a:masterClrMapping/>
  </p:clrMapOvr>
  <p:transition spd="slow">
    <p:push/>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7" name="bg_silver_noise_grey.jpg"/>
          <p:cNvPicPr>
            <a:picLocks/>
          </p:cNvPicPr>
          <p:nvPr/>
        </p:nvPicPr>
        <p:blipFill>
          <a:blip r:embed="rId3"/>
          <a:srcRect t="14375" b="14375"/>
          <a:stretch>
            <a:fillRect/>
          </a:stretch>
        </p:blipFill>
        <p:spPr>
          <a:xfrm>
            <a:off x="10926733" y="2705100"/>
            <a:ext cx="11657678" cy="8305994"/>
          </a:xfrm>
          <a:prstGeom prst="rect">
            <a:avLst/>
          </a:prstGeom>
          <a:ln w="12700">
            <a:miter lim="400000"/>
          </a:ln>
        </p:spPr>
      </p:pic>
      <p:sp>
        <p:nvSpPr>
          <p:cNvPr id="348" name="Shape 348"/>
          <p:cNvSpPr/>
          <p:nvPr/>
        </p:nvSpPr>
        <p:spPr>
          <a:xfrm>
            <a:off x="1831210" y="1665666"/>
            <a:ext cx="19364743" cy="10384667"/>
          </a:xfrm>
          <a:prstGeom prst="rect">
            <a:avLst/>
          </a:prstGeom>
          <a:ln w="63500">
            <a:solidFill>
              <a:srgbClr val="E2B9BE"/>
            </a:solidFill>
            <a:miter lim="400000"/>
          </a:ln>
        </p:spPr>
        <p:txBody>
          <a:bodyPr lIns="71437" tIns="71437" rIns="71437" bIns="71437" anchor="ctr"/>
          <a:lstStyle/>
          <a:p>
            <a:pPr>
              <a:defRPr sz="3200">
                <a:solidFill>
                  <a:srgbClr val="FFFFFF"/>
                </a:solidFill>
              </a:defRPr>
            </a:pPr>
            <a:endParaRPr>
              <a:latin typeface="+mn-ea"/>
            </a:endParaRPr>
          </a:p>
        </p:txBody>
      </p:sp>
      <p:sp>
        <p:nvSpPr>
          <p:cNvPr id="349" name="Shape 349"/>
          <p:cNvSpPr/>
          <p:nvPr/>
        </p:nvSpPr>
        <p:spPr>
          <a:xfrm>
            <a:off x="1926199" y="5121500"/>
            <a:ext cx="9293957" cy="1836902"/>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nchor="b">
            <a:noAutofit/>
          </a:bodyPr>
          <a:lstStyle>
            <a:lvl1pPr defTabSz="328612">
              <a:defRPr sz="12000" b="1" spc="2400">
                <a:solidFill>
                  <a:srgbClr val="E2B9BE"/>
                </a:solidFill>
                <a:latin typeface="Didot"/>
                <a:ea typeface="Didot"/>
                <a:cs typeface="Didot"/>
                <a:sym typeface="Didot"/>
              </a:defRPr>
            </a:lvl1pPr>
          </a:lstStyle>
          <a:p>
            <a:r>
              <a:rPr lang="en-US" sz="6000">
                <a:latin typeface="+mn-ea"/>
                <a:ea typeface="+mn-ea"/>
              </a:rPr>
              <a:t>Collaborative Filtering</a:t>
            </a:r>
            <a:endParaRPr sz="6000">
              <a:latin typeface="+mn-ea"/>
              <a:ea typeface="+mn-ea"/>
            </a:endParaRPr>
          </a:p>
        </p:txBody>
      </p:sp>
      <p:sp>
        <p:nvSpPr>
          <p:cNvPr id="350" name="Shape 350"/>
          <p:cNvSpPr/>
          <p:nvPr/>
        </p:nvSpPr>
        <p:spPr>
          <a:xfrm>
            <a:off x="3667948" y="3942810"/>
            <a:ext cx="5437516" cy="937815"/>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nchor="b">
            <a:normAutofit/>
          </a:bodyPr>
          <a:lstStyle>
            <a:lvl1pPr>
              <a:defRPr i="1" spc="1100">
                <a:latin typeface="Didot"/>
                <a:ea typeface="Didot"/>
                <a:cs typeface="Didot"/>
                <a:sym typeface="Didot"/>
              </a:defRPr>
            </a:lvl1pPr>
          </a:lstStyle>
          <a:p>
            <a:r>
              <a:rPr lang="en-US">
                <a:latin typeface="+mn-ea"/>
                <a:ea typeface="+mn-ea"/>
              </a:rPr>
              <a:t>Model 4</a:t>
            </a:r>
            <a:endParaRPr>
              <a:latin typeface="+mn-ea"/>
              <a:ea typeface="+mn-ea"/>
            </a:endParaRPr>
          </a:p>
        </p:txBody>
      </p:sp>
      <p:sp>
        <p:nvSpPr>
          <p:cNvPr id="352" name="Shape 352"/>
          <p:cNvSpPr/>
          <p:nvPr/>
        </p:nvSpPr>
        <p:spPr>
          <a:xfrm>
            <a:off x="3158118" y="7154549"/>
            <a:ext cx="6457176" cy="74042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nchor="b">
            <a:normAutofit/>
          </a:bodyPr>
          <a:lstStyle>
            <a:lvl1pPr>
              <a:defRPr sz="3300" spc="726">
                <a:latin typeface="Devanagari MT"/>
                <a:ea typeface="Devanagari MT"/>
                <a:cs typeface="Devanagari MT"/>
                <a:sym typeface="Devanagari MT"/>
              </a:defRPr>
            </a:lvl1pPr>
          </a:lstStyle>
          <a:p>
            <a:r>
              <a:rPr lang="en-US">
                <a:latin typeface="+mn-ea"/>
                <a:ea typeface="+mn-ea"/>
              </a:rPr>
              <a:t>Matrix Factorization</a:t>
            </a:r>
            <a:endParaRPr>
              <a:latin typeface="+mn-ea"/>
              <a:ea typeface="+mn-ea"/>
            </a:endParaRPr>
          </a:p>
        </p:txBody>
      </p:sp>
      <p:sp>
        <p:nvSpPr>
          <p:cNvPr id="15" name="직사각형 14">
            <a:extLst>
              <a:ext uri="{FF2B5EF4-FFF2-40B4-BE49-F238E27FC236}">
                <a16:creationId xmlns:a16="http://schemas.microsoft.com/office/drawing/2014/main" id="{04DB646F-ECE8-4D34-8386-92110AD89D11}"/>
              </a:ext>
            </a:extLst>
          </p:cNvPr>
          <p:cNvSpPr/>
          <p:nvPr/>
        </p:nvSpPr>
        <p:spPr>
          <a:xfrm>
            <a:off x="10642600" y="13202668"/>
            <a:ext cx="3114040" cy="390491"/>
          </a:xfrm>
          <a:prstGeom prst="rect">
            <a:avLst/>
          </a:prstGeom>
          <a:solidFill>
            <a:srgbClr val="C597A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1600" b="0" i="0" u="none" strike="noStrike" cap="none" spc="0" normalizeH="0" baseline="0">
              <a:ln>
                <a:noFill/>
              </a:ln>
              <a:solidFill>
                <a:srgbClr val="FFFFFF"/>
              </a:solidFill>
              <a:effectLst/>
              <a:uFillTx/>
              <a:latin typeface="+mn-lt"/>
              <a:ea typeface="+mn-ea"/>
              <a:cs typeface="+mn-cs"/>
              <a:sym typeface="Helvetica Light"/>
            </a:endParaRPr>
          </a:p>
        </p:txBody>
      </p:sp>
      <p:sp>
        <p:nvSpPr>
          <p:cNvPr id="16" name="TextBox 15">
            <a:extLst>
              <a:ext uri="{FF2B5EF4-FFF2-40B4-BE49-F238E27FC236}">
                <a16:creationId xmlns:a16="http://schemas.microsoft.com/office/drawing/2014/main" id="{A5D4F5A6-5C71-4EB5-B5B1-466A80924E25}"/>
              </a:ext>
            </a:extLst>
          </p:cNvPr>
          <p:cNvSpPr txBox="1"/>
          <p:nvPr/>
        </p:nvSpPr>
        <p:spPr>
          <a:xfrm>
            <a:off x="10605263" y="13183053"/>
            <a:ext cx="3202177"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altLang="ko-KR" sz="2400">
                <a:solidFill>
                  <a:schemeClr val="bg1"/>
                </a:solidFill>
                <a:latin typeface="+mn-ea"/>
              </a:rPr>
              <a:t>3. </a:t>
            </a:r>
            <a:r>
              <a:rPr lang="ko-KR" altLang="en-US" sz="2400">
                <a:solidFill>
                  <a:schemeClr val="bg1"/>
                </a:solidFill>
                <a:latin typeface="+mn-ea"/>
              </a:rPr>
              <a:t>모델링 과정</a:t>
            </a:r>
          </a:p>
        </p:txBody>
      </p:sp>
      <p:sp>
        <p:nvSpPr>
          <p:cNvPr id="17" name="Shape 144">
            <a:extLst>
              <a:ext uri="{FF2B5EF4-FFF2-40B4-BE49-F238E27FC236}">
                <a16:creationId xmlns:a16="http://schemas.microsoft.com/office/drawing/2014/main" id="{21F9F28D-61F0-4AAC-B981-43F2A6206F1B}"/>
              </a:ext>
            </a:extLst>
          </p:cNvPr>
          <p:cNvSpPr/>
          <p:nvPr/>
        </p:nvSpPr>
        <p:spPr>
          <a:xfrm>
            <a:off x="2439075" y="8097207"/>
            <a:ext cx="8268207" cy="172303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71437" tIns="71437" rIns="71437" bIns="71437" numCol="1" anchor="t">
            <a:spAutoFit/>
          </a:bodyPr>
          <a:lstStyle/>
          <a:p>
            <a:pPr>
              <a:lnSpc>
                <a:spcPct val="120000"/>
              </a:lnSpc>
              <a:defRPr sz="2900" spc="261">
                <a:latin typeface="Didot"/>
                <a:ea typeface="Didot"/>
                <a:cs typeface="Didot"/>
                <a:sym typeface="Didot"/>
              </a:defRPr>
            </a:pPr>
            <a:r>
              <a:rPr lang="ko-KR" altLang="en-US" i="1">
                <a:latin typeface="+mj-ea"/>
                <a:ea typeface="+mj-ea"/>
              </a:rPr>
              <a:t>아이템</a:t>
            </a:r>
            <a:r>
              <a:rPr lang="en-US" altLang="ko-KR" i="1">
                <a:latin typeface="+mj-ea"/>
                <a:ea typeface="+mj-ea"/>
              </a:rPr>
              <a:t>-</a:t>
            </a:r>
            <a:r>
              <a:rPr lang="ko-KR" altLang="en-US" i="1">
                <a:latin typeface="+mj-ea"/>
                <a:ea typeface="+mj-ea"/>
              </a:rPr>
              <a:t>잠재요인</a:t>
            </a:r>
            <a:r>
              <a:rPr lang="en-US" altLang="ko-KR" i="1">
                <a:latin typeface="+mj-ea"/>
                <a:ea typeface="+mj-ea"/>
              </a:rPr>
              <a:t>, </a:t>
            </a:r>
            <a:r>
              <a:rPr lang="ko-KR" altLang="en-US" i="1">
                <a:latin typeface="+mj-ea"/>
                <a:ea typeface="+mj-ea"/>
              </a:rPr>
              <a:t>유저</a:t>
            </a:r>
            <a:r>
              <a:rPr lang="en-US" altLang="ko-KR" i="1">
                <a:latin typeface="+mj-ea"/>
                <a:ea typeface="+mj-ea"/>
              </a:rPr>
              <a:t>-</a:t>
            </a:r>
            <a:r>
              <a:rPr lang="ko-KR" altLang="en-US" i="1">
                <a:latin typeface="+mj-ea"/>
                <a:ea typeface="+mj-ea"/>
              </a:rPr>
              <a:t>잠재요인 행렬 분해를 통해서 유저</a:t>
            </a:r>
            <a:r>
              <a:rPr lang="en-US" altLang="ko-KR" i="1">
                <a:latin typeface="+mj-ea"/>
                <a:ea typeface="+mj-ea"/>
              </a:rPr>
              <a:t> </a:t>
            </a:r>
            <a:r>
              <a:rPr lang="ko-KR" altLang="en-US" i="1">
                <a:latin typeface="+mj-ea"/>
                <a:ea typeface="+mj-ea"/>
              </a:rPr>
              <a:t>혹은 아이템과 가장 유사한 아이템을 추천 할 수 있다</a:t>
            </a:r>
            <a:r>
              <a:rPr lang="en-US" altLang="ko-KR" i="1">
                <a:latin typeface="+mj-ea"/>
                <a:ea typeface="+mj-ea"/>
              </a:rPr>
              <a:t>.</a:t>
            </a:r>
            <a:endParaRPr i="1">
              <a:latin typeface="+mj-ea"/>
              <a:ea typeface="+mj-ea"/>
            </a:endParaRPr>
          </a:p>
        </p:txBody>
      </p:sp>
      <p:sp>
        <p:nvSpPr>
          <p:cNvPr id="22" name="Shape 206">
            <a:extLst>
              <a:ext uri="{FF2B5EF4-FFF2-40B4-BE49-F238E27FC236}">
                <a16:creationId xmlns:a16="http://schemas.microsoft.com/office/drawing/2014/main" id="{A9774C36-ED24-4238-86AC-EB05945BACB2}"/>
              </a:ext>
            </a:extLst>
          </p:cNvPr>
          <p:cNvSpPr/>
          <p:nvPr/>
        </p:nvSpPr>
        <p:spPr>
          <a:xfrm>
            <a:off x="11297588" y="3272113"/>
            <a:ext cx="10915968" cy="670697"/>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71437" tIns="71437" rIns="71437" bIns="71437" numCol="1" anchor="b">
            <a:noAutofit/>
          </a:bodyPr>
          <a:lstStyle>
            <a:lvl1pPr>
              <a:defRPr sz="4500" b="1">
                <a:solidFill>
                  <a:srgbClr val="B798A1"/>
                </a:solidFill>
                <a:latin typeface="Didot"/>
                <a:ea typeface="Didot"/>
                <a:cs typeface="Didot"/>
                <a:sym typeface="Didot"/>
              </a:defRPr>
            </a:lvl1pPr>
          </a:lstStyle>
          <a:p>
            <a:pPr marL="0" marR="0" lvl="0" indent="0" algn="just" defTabSz="821531" rtl="0" eaLnBrk="1" fontAlgn="auto" latinLnBrk="0" hangingPunct="0">
              <a:lnSpc>
                <a:spcPct val="100000"/>
              </a:lnSpc>
              <a:spcBef>
                <a:spcPts val="0"/>
              </a:spcBef>
              <a:spcAft>
                <a:spcPts val="0"/>
              </a:spcAft>
              <a:buClrTx/>
              <a:buSzTx/>
              <a:buFontTx/>
              <a:buNone/>
              <a:tabLst/>
              <a:defRPr/>
            </a:pPr>
            <a:r>
              <a:rPr lang="ko-KR" altLang="en-US" sz="3500">
                <a:solidFill>
                  <a:schemeClr val="tx2">
                    <a:lumMod val="75000"/>
                  </a:schemeClr>
                </a:solidFill>
                <a:latin typeface="+mn-ea"/>
                <a:ea typeface="+mn-ea"/>
              </a:rPr>
              <a:t>실제 동작 모습</a:t>
            </a:r>
            <a:endParaRPr lang="en-US" sz="2500">
              <a:solidFill>
                <a:schemeClr val="accent5">
                  <a:lumMod val="75000"/>
                </a:schemeClr>
              </a:solidFill>
              <a:latin typeface="+mn-ea"/>
              <a:ea typeface="+mn-ea"/>
            </a:endParaRPr>
          </a:p>
        </p:txBody>
      </p:sp>
      <p:pic>
        <p:nvPicPr>
          <p:cNvPr id="4" name="그림 3">
            <a:extLst>
              <a:ext uri="{FF2B5EF4-FFF2-40B4-BE49-F238E27FC236}">
                <a16:creationId xmlns:a16="http://schemas.microsoft.com/office/drawing/2014/main" id="{13B0546D-5FC6-41B4-B4A7-C2425672430D}"/>
              </a:ext>
            </a:extLst>
          </p:cNvPr>
          <p:cNvPicPr>
            <a:picLocks noChangeAspect="1"/>
          </p:cNvPicPr>
          <p:nvPr/>
        </p:nvPicPr>
        <p:blipFill>
          <a:blip r:embed="rId4"/>
          <a:stretch>
            <a:fillRect/>
          </a:stretch>
        </p:blipFill>
        <p:spPr>
          <a:xfrm>
            <a:off x="11344128" y="4205176"/>
            <a:ext cx="7271700" cy="6238711"/>
          </a:xfrm>
          <a:prstGeom prst="rect">
            <a:avLst/>
          </a:prstGeom>
        </p:spPr>
      </p:pic>
      <p:pic>
        <p:nvPicPr>
          <p:cNvPr id="6" name="그림 5">
            <a:extLst>
              <a:ext uri="{FF2B5EF4-FFF2-40B4-BE49-F238E27FC236}">
                <a16:creationId xmlns:a16="http://schemas.microsoft.com/office/drawing/2014/main" id="{11C0D217-5656-4525-B750-95D04AA86068}"/>
              </a:ext>
            </a:extLst>
          </p:cNvPr>
          <p:cNvPicPr>
            <a:picLocks noChangeAspect="1"/>
          </p:cNvPicPr>
          <p:nvPr/>
        </p:nvPicPr>
        <p:blipFill>
          <a:blip r:embed="rId5"/>
          <a:stretch>
            <a:fillRect/>
          </a:stretch>
        </p:blipFill>
        <p:spPr>
          <a:xfrm>
            <a:off x="19304002" y="5472777"/>
            <a:ext cx="3064750" cy="3091871"/>
          </a:xfrm>
          <a:prstGeom prst="rect">
            <a:avLst/>
          </a:prstGeom>
        </p:spPr>
      </p:pic>
      <p:pic>
        <p:nvPicPr>
          <p:cNvPr id="8" name="그림 7">
            <a:extLst>
              <a:ext uri="{FF2B5EF4-FFF2-40B4-BE49-F238E27FC236}">
                <a16:creationId xmlns:a16="http://schemas.microsoft.com/office/drawing/2014/main" id="{25E500E0-FA2A-4E06-B6E4-7F59C20D8421}"/>
              </a:ext>
            </a:extLst>
          </p:cNvPr>
          <p:cNvPicPr>
            <a:picLocks noChangeAspect="1"/>
          </p:cNvPicPr>
          <p:nvPr/>
        </p:nvPicPr>
        <p:blipFill>
          <a:blip r:embed="rId6"/>
          <a:stretch>
            <a:fillRect/>
          </a:stretch>
        </p:blipFill>
        <p:spPr>
          <a:xfrm>
            <a:off x="19250375" y="8958724"/>
            <a:ext cx="3098636" cy="2861840"/>
          </a:xfrm>
          <a:prstGeom prst="rect">
            <a:avLst/>
          </a:prstGeom>
        </p:spPr>
      </p:pic>
      <p:pic>
        <p:nvPicPr>
          <p:cNvPr id="10" name="그림 9">
            <a:extLst>
              <a:ext uri="{FF2B5EF4-FFF2-40B4-BE49-F238E27FC236}">
                <a16:creationId xmlns:a16="http://schemas.microsoft.com/office/drawing/2014/main" id="{95FED090-B229-4EF6-B435-71F153FBA3AE}"/>
              </a:ext>
            </a:extLst>
          </p:cNvPr>
          <p:cNvPicPr>
            <a:picLocks noChangeAspect="1"/>
          </p:cNvPicPr>
          <p:nvPr/>
        </p:nvPicPr>
        <p:blipFill>
          <a:blip r:embed="rId7"/>
          <a:stretch>
            <a:fillRect/>
          </a:stretch>
        </p:blipFill>
        <p:spPr>
          <a:xfrm>
            <a:off x="19287059" y="1986831"/>
            <a:ext cx="3098636" cy="3091871"/>
          </a:xfrm>
          <a:prstGeom prst="rect">
            <a:avLst/>
          </a:prstGeom>
        </p:spPr>
      </p:pic>
      <p:sp>
        <p:nvSpPr>
          <p:cNvPr id="11" name="화살표: 오른쪽 10">
            <a:extLst>
              <a:ext uri="{FF2B5EF4-FFF2-40B4-BE49-F238E27FC236}">
                <a16:creationId xmlns:a16="http://schemas.microsoft.com/office/drawing/2014/main" id="{DF9570DB-309D-4311-8C17-DC386B190B02}"/>
              </a:ext>
            </a:extLst>
          </p:cNvPr>
          <p:cNvSpPr/>
          <p:nvPr/>
        </p:nvSpPr>
        <p:spPr>
          <a:xfrm>
            <a:off x="17717566" y="6650696"/>
            <a:ext cx="1493133" cy="1007706"/>
          </a:xfrm>
          <a:prstGeom prst="rightArrow">
            <a:avLst/>
          </a:prstGeom>
          <a:solidFill>
            <a:schemeClr val="accent6">
              <a:lumMod val="20000"/>
              <a:lumOff val="80000"/>
            </a:schemeClr>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32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2862177625"/>
      </p:ext>
    </p:extLst>
  </p:cSld>
  <p:clrMapOvr>
    <a:masterClrMapping/>
  </p:clrMapOvr>
  <p:transition spd="slow">
    <p:push/>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A3FF6A81-3929-40EB-9905-2D709BD5763E}"/>
              </a:ext>
            </a:extLst>
          </p:cNvPr>
          <p:cNvSpPr/>
          <p:nvPr/>
        </p:nvSpPr>
        <p:spPr>
          <a:xfrm>
            <a:off x="10642600" y="13202668"/>
            <a:ext cx="3114040" cy="390491"/>
          </a:xfrm>
          <a:prstGeom prst="rect">
            <a:avLst/>
          </a:prstGeom>
          <a:solidFill>
            <a:srgbClr val="88909B"/>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1600" b="0" i="0" u="none" strike="noStrike" cap="none" spc="0" normalizeH="0" baseline="0">
              <a:ln>
                <a:noFill/>
              </a:ln>
              <a:solidFill>
                <a:srgbClr val="FFFFFF"/>
              </a:solidFill>
              <a:effectLst/>
              <a:uFillTx/>
              <a:latin typeface="+mn-lt"/>
              <a:ea typeface="+mn-ea"/>
              <a:cs typeface="+mn-cs"/>
              <a:sym typeface="Helvetica Light"/>
            </a:endParaRPr>
          </a:p>
        </p:txBody>
      </p:sp>
      <p:sp>
        <p:nvSpPr>
          <p:cNvPr id="7" name="TextBox 6">
            <a:extLst>
              <a:ext uri="{FF2B5EF4-FFF2-40B4-BE49-F238E27FC236}">
                <a16:creationId xmlns:a16="http://schemas.microsoft.com/office/drawing/2014/main" id="{69EA6509-B088-463E-9197-DCA7F2123C4A}"/>
              </a:ext>
            </a:extLst>
          </p:cNvPr>
          <p:cNvSpPr txBox="1"/>
          <p:nvPr/>
        </p:nvSpPr>
        <p:spPr>
          <a:xfrm>
            <a:off x="10605263" y="13183053"/>
            <a:ext cx="3202177"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altLang="ko-KR" sz="2400">
                <a:solidFill>
                  <a:schemeClr val="bg1"/>
                </a:solidFill>
                <a:latin typeface="+mn-ea"/>
              </a:rPr>
              <a:t>4. </a:t>
            </a:r>
            <a:r>
              <a:rPr lang="en-US" altLang="ko-KR" sz="2400" err="1">
                <a:solidFill>
                  <a:schemeClr val="bg1"/>
                </a:solidFill>
                <a:latin typeface="+mn-ea"/>
              </a:rPr>
              <a:t>FeedBack</a:t>
            </a:r>
            <a:endParaRPr lang="ko-KR" altLang="en-US" sz="2400">
              <a:solidFill>
                <a:schemeClr val="bg1"/>
              </a:solidFill>
              <a:latin typeface="+mn-ea"/>
            </a:endParaRPr>
          </a:p>
        </p:txBody>
      </p:sp>
      <p:sp>
        <p:nvSpPr>
          <p:cNvPr id="3" name="TextBox 2">
            <a:extLst>
              <a:ext uri="{FF2B5EF4-FFF2-40B4-BE49-F238E27FC236}">
                <a16:creationId xmlns:a16="http://schemas.microsoft.com/office/drawing/2014/main" id="{4C5CCE55-1B6B-42E4-8175-9146DFA67D56}"/>
              </a:ext>
            </a:extLst>
          </p:cNvPr>
          <p:cNvSpPr txBox="1"/>
          <p:nvPr/>
        </p:nvSpPr>
        <p:spPr>
          <a:xfrm>
            <a:off x="276808" y="2584971"/>
            <a:ext cx="23830383" cy="854605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914400" indent="-914400" algn="l">
              <a:lnSpc>
                <a:spcPct val="200000"/>
              </a:lnSpc>
              <a:buAutoNum type="arabicPeriod"/>
            </a:pPr>
            <a:r>
              <a:rPr lang="en-US" altLang="ko-KR" sz="4000">
                <a:latin typeface="inherit"/>
              </a:rPr>
              <a:t>C</a:t>
            </a:r>
            <a:r>
              <a:rPr lang="en-US" altLang="ko-KR" sz="4000" b="0" i="0">
                <a:solidFill>
                  <a:srgbClr val="000000"/>
                </a:solidFill>
                <a:effectLst/>
                <a:latin typeface="inherit"/>
              </a:rPr>
              <a:t>lassification</a:t>
            </a:r>
            <a:r>
              <a:rPr lang="ko-KR" altLang="en-US" sz="4000" b="0" i="0">
                <a:solidFill>
                  <a:srgbClr val="000000"/>
                </a:solidFill>
                <a:effectLst/>
                <a:latin typeface="inherit"/>
              </a:rPr>
              <a:t>의 경우</a:t>
            </a:r>
            <a:r>
              <a:rPr lang="en-US" altLang="ko-KR" sz="4000" b="0" i="0">
                <a:solidFill>
                  <a:srgbClr val="000000"/>
                </a:solidFill>
                <a:effectLst/>
                <a:latin typeface="inherit"/>
              </a:rPr>
              <a:t>, </a:t>
            </a:r>
            <a:r>
              <a:rPr lang="ko-KR" altLang="en-US" sz="4000" b="0" i="0">
                <a:solidFill>
                  <a:srgbClr val="000000"/>
                </a:solidFill>
                <a:effectLst/>
                <a:latin typeface="inherit"/>
              </a:rPr>
              <a:t>각 레이블에 대한 샘플 사이즈는 어떻게 되는지에 대한 설명이 있어야 합니다</a:t>
            </a:r>
            <a:r>
              <a:rPr lang="en-US" altLang="ko-KR" sz="4000" b="0" i="0">
                <a:solidFill>
                  <a:srgbClr val="000000"/>
                </a:solidFill>
                <a:effectLst/>
                <a:latin typeface="inherit"/>
              </a:rPr>
              <a:t>.</a:t>
            </a:r>
            <a:endParaRPr lang="en-US" altLang="ko-KR" sz="4000">
              <a:latin typeface="inherit"/>
            </a:endParaRPr>
          </a:p>
          <a:p>
            <a:pPr marL="914400" indent="-914400" algn="l">
              <a:lnSpc>
                <a:spcPct val="200000"/>
              </a:lnSpc>
              <a:buAutoNum type="arabicPeriod"/>
            </a:pPr>
            <a:r>
              <a:rPr lang="ko-KR" altLang="en-US" sz="4000" b="0" i="0">
                <a:solidFill>
                  <a:srgbClr val="000000"/>
                </a:solidFill>
                <a:effectLst/>
                <a:latin typeface="inherit"/>
              </a:rPr>
              <a:t>포스트 개수가 시간이 지날 수록 줄어들고</a:t>
            </a:r>
            <a:r>
              <a:rPr lang="en-US" altLang="ko-KR" sz="4000" b="0" i="0">
                <a:solidFill>
                  <a:srgbClr val="000000"/>
                </a:solidFill>
                <a:effectLst/>
                <a:latin typeface="inherit"/>
              </a:rPr>
              <a:t>, </a:t>
            </a:r>
            <a:r>
              <a:rPr lang="ko-KR" altLang="en-US" sz="4000" b="0" i="0">
                <a:solidFill>
                  <a:srgbClr val="000000"/>
                </a:solidFill>
                <a:effectLst/>
                <a:latin typeface="inherit"/>
              </a:rPr>
              <a:t>최근 데이터가 거의 없습니다</a:t>
            </a:r>
            <a:r>
              <a:rPr lang="en-US" altLang="ko-KR" sz="4000" b="0" i="0">
                <a:solidFill>
                  <a:srgbClr val="000000"/>
                </a:solidFill>
                <a:effectLst/>
                <a:latin typeface="inherit"/>
              </a:rPr>
              <a:t>.</a:t>
            </a:r>
          </a:p>
          <a:p>
            <a:pPr marL="914400" indent="-914400" algn="l">
              <a:lnSpc>
                <a:spcPct val="200000"/>
              </a:lnSpc>
              <a:buAutoNum type="arabicPeriod"/>
            </a:pPr>
            <a:r>
              <a:rPr lang="en-US" altLang="ko-KR" sz="4000" b="0" i="0">
                <a:solidFill>
                  <a:srgbClr val="000000"/>
                </a:solidFill>
                <a:effectLst/>
                <a:latin typeface="inherit"/>
              </a:rPr>
              <a:t>Wor2vec</a:t>
            </a:r>
            <a:r>
              <a:rPr lang="ko-KR" altLang="en-US" sz="4000" b="0" i="0">
                <a:solidFill>
                  <a:srgbClr val="000000"/>
                </a:solidFill>
                <a:effectLst/>
                <a:latin typeface="inherit"/>
              </a:rPr>
              <a:t>에서 </a:t>
            </a:r>
            <a:r>
              <a:rPr lang="en-US" altLang="ko-KR" sz="4000" b="0" i="0">
                <a:solidFill>
                  <a:srgbClr val="000000"/>
                </a:solidFill>
                <a:effectLst/>
                <a:latin typeface="inherit"/>
              </a:rPr>
              <a:t>window size</a:t>
            </a:r>
            <a:r>
              <a:rPr lang="ko-KR" altLang="en-US" sz="4000" b="0" i="0">
                <a:solidFill>
                  <a:srgbClr val="000000"/>
                </a:solidFill>
                <a:effectLst/>
                <a:latin typeface="inherit"/>
              </a:rPr>
              <a:t>가 커졌다고 해서 워드 벡터의 성능이 항상 높아지지는 않음</a:t>
            </a:r>
            <a:r>
              <a:rPr lang="en-US" altLang="ko-KR" sz="4000" b="0" i="0">
                <a:solidFill>
                  <a:srgbClr val="000000"/>
                </a:solidFill>
                <a:effectLst/>
                <a:latin typeface="inherit"/>
              </a:rPr>
              <a:t>. </a:t>
            </a:r>
            <a:r>
              <a:rPr lang="ko-KR" altLang="en-US" sz="4000" b="0" i="0">
                <a:solidFill>
                  <a:srgbClr val="000000"/>
                </a:solidFill>
                <a:effectLst/>
                <a:latin typeface="inherit"/>
              </a:rPr>
              <a:t>여러가지 고려 필요</a:t>
            </a:r>
            <a:r>
              <a:rPr lang="en-US" altLang="ko-KR" sz="4000" b="0" i="0">
                <a:solidFill>
                  <a:srgbClr val="000000"/>
                </a:solidFill>
                <a:effectLst/>
                <a:latin typeface="inherit"/>
              </a:rPr>
              <a:t>.</a:t>
            </a:r>
          </a:p>
          <a:p>
            <a:pPr marL="914400" indent="-914400" algn="l">
              <a:lnSpc>
                <a:spcPct val="200000"/>
              </a:lnSpc>
              <a:buAutoNum type="arabicPeriod"/>
            </a:pPr>
            <a:r>
              <a:rPr lang="en-US" altLang="ko-KR" sz="4000" b="0" i="0">
                <a:solidFill>
                  <a:srgbClr val="000000"/>
                </a:solidFill>
                <a:effectLst/>
                <a:latin typeface="inherit"/>
              </a:rPr>
              <a:t>Wor2vec</a:t>
            </a:r>
            <a:r>
              <a:rPr lang="ko-KR" altLang="en-US" sz="4000">
                <a:latin typeface="inherit"/>
              </a:rPr>
              <a:t>에서 </a:t>
            </a:r>
            <a:r>
              <a:rPr lang="en-US" altLang="ko-KR" sz="4000">
                <a:latin typeface="inherit"/>
              </a:rPr>
              <a:t>min count</a:t>
            </a:r>
            <a:r>
              <a:rPr lang="ko-KR" altLang="en-US" sz="4000">
                <a:latin typeface="inherit"/>
              </a:rPr>
              <a:t>는 </a:t>
            </a:r>
            <a:r>
              <a:rPr lang="en-US" altLang="ko-KR" sz="4000" b="0" i="0">
                <a:solidFill>
                  <a:srgbClr val="000000"/>
                </a:solidFill>
                <a:effectLst/>
                <a:latin typeface="inherit"/>
              </a:rPr>
              <a:t>"</a:t>
            </a:r>
            <a:r>
              <a:rPr lang="ko-KR" altLang="en-US" sz="4000" b="0" i="0">
                <a:solidFill>
                  <a:srgbClr val="000000"/>
                </a:solidFill>
                <a:effectLst/>
                <a:latin typeface="inherit"/>
              </a:rPr>
              <a:t>적당한 값</a:t>
            </a:r>
            <a:r>
              <a:rPr lang="en-US" altLang="ko-KR" sz="4000" b="0" i="0">
                <a:solidFill>
                  <a:srgbClr val="000000"/>
                </a:solidFill>
                <a:effectLst/>
                <a:latin typeface="inherit"/>
              </a:rPr>
              <a:t>"</a:t>
            </a:r>
            <a:r>
              <a:rPr lang="ko-KR" altLang="en-US" sz="4000" b="0" i="0">
                <a:solidFill>
                  <a:srgbClr val="000000"/>
                </a:solidFill>
                <a:effectLst/>
                <a:latin typeface="inherit"/>
              </a:rPr>
              <a:t> 보다는 </a:t>
            </a:r>
            <a:r>
              <a:rPr lang="en-US" altLang="ko-KR" sz="4000" b="0" i="0">
                <a:solidFill>
                  <a:srgbClr val="000000"/>
                </a:solidFill>
                <a:effectLst/>
                <a:latin typeface="inherit"/>
              </a:rPr>
              <a:t>S.D.* 2 </a:t>
            </a:r>
            <a:r>
              <a:rPr lang="ko-KR" altLang="en-US" sz="4000" b="0" i="0">
                <a:solidFill>
                  <a:srgbClr val="000000"/>
                </a:solidFill>
                <a:effectLst/>
                <a:latin typeface="inherit"/>
              </a:rPr>
              <a:t>이상에 있는 값들은 제외한다 던지 등과 같은 설득력 있는 방법을 사용 해야 합니다</a:t>
            </a:r>
            <a:r>
              <a:rPr lang="en-US" altLang="ko-KR" sz="4000" b="0" i="0">
                <a:solidFill>
                  <a:srgbClr val="000000"/>
                </a:solidFill>
                <a:effectLst/>
                <a:latin typeface="inherit"/>
              </a:rPr>
              <a:t>.</a:t>
            </a:r>
          </a:p>
          <a:p>
            <a:pPr marL="914400" indent="-914400" algn="l">
              <a:lnSpc>
                <a:spcPct val="200000"/>
              </a:lnSpc>
              <a:buAutoNum type="arabicPeriod"/>
            </a:pPr>
            <a:r>
              <a:rPr lang="ko-KR" altLang="en-US" sz="4000">
                <a:latin typeface="inherit"/>
              </a:rPr>
              <a:t>유동인구 데이터에서 </a:t>
            </a:r>
            <a:r>
              <a:rPr lang="ko-KR" altLang="en-US" sz="4000" b="0" i="0">
                <a:solidFill>
                  <a:srgbClr val="000000"/>
                </a:solidFill>
                <a:effectLst/>
                <a:latin typeface="inherit"/>
              </a:rPr>
              <a:t>날씨</a:t>
            </a:r>
            <a:r>
              <a:rPr lang="en-US" altLang="ko-KR" sz="4000" b="0" i="0">
                <a:solidFill>
                  <a:srgbClr val="000000"/>
                </a:solidFill>
                <a:effectLst/>
                <a:latin typeface="inherit"/>
              </a:rPr>
              <a:t>, </a:t>
            </a:r>
            <a:r>
              <a:rPr lang="ko-KR" altLang="en-US" sz="4000" b="0" i="0">
                <a:solidFill>
                  <a:srgbClr val="000000"/>
                </a:solidFill>
                <a:effectLst/>
                <a:latin typeface="inherit"/>
              </a:rPr>
              <a:t>시간</a:t>
            </a:r>
            <a:r>
              <a:rPr lang="en-US" altLang="ko-KR" sz="4000" b="0" i="0">
                <a:solidFill>
                  <a:srgbClr val="000000"/>
                </a:solidFill>
                <a:effectLst/>
                <a:latin typeface="inherit"/>
              </a:rPr>
              <a:t>, </a:t>
            </a:r>
            <a:r>
              <a:rPr lang="ko-KR" altLang="en-US" sz="4000" b="0" i="0">
                <a:solidFill>
                  <a:srgbClr val="000000"/>
                </a:solidFill>
                <a:effectLst/>
                <a:latin typeface="inherit"/>
              </a:rPr>
              <a:t>연령대에 대한 정보가 부족합니다</a:t>
            </a:r>
            <a:r>
              <a:rPr lang="en-US" altLang="ko-KR" sz="4000" b="0" i="0">
                <a:solidFill>
                  <a:srgbClr val="000000"/>
                </a:solidFill>
                <a:effectLst/>
                <a:latin typeface="inherit"/>
              </a:rPr>
              <a:t>.</a:t>
            </a:r>
          </a:p>
          <a:p>
            <a:pPr marL="914400" indent="-914400" algn="l">
              <a:lnSpc>
                <a:spcPct val="200000"/>
              </a:lnSpc>
              <a:buAutoNum type="arabicPeriod"/>
            </a:pPr>
            <a:r>
              <a:rPr lang="ko-KR" altLang="en-US" sz="4000" b="0" i="0">
                <a:solidFill>
                  <a:srgbClr val="000000"/>
                </a:solidFill>
                <a:effectLst/>
                <a:latin typeface="inherit"/>
              </a:rPr>
              <a:t>유동인구 예측 모델은 </a:t>
            </a:r>
            <a:r>
              <a:rPr lang="ko-KR" altLang="en-US" sz="4000">
                <a:latin typeface="inherit"/>
              </a:rPr>
              <a:t>실습내용에 포함되어 있습니다</a:t>
            </a:r>
            <a:r>
              <a:rPr lang="en-US" altLang="ko-KR" sz="4000">
                <a:latin typeface="inherit"/>
              </a:rPr>
              <a:t>.</a:t>
            </a:r>
            <a:endParaRPr lang="ko-KR" altLang="en-US" sz="4000" b="0" i="0">
              <a:solidFill>
                <a:srgbClr val="000000"/>
              </a:solidFill>
              <a:effectLst/>
              <a:latin typeface="inherit"/>
            </a:endParaRPr>
          </a:p>
        </p:txBody>
      </p:sp>
      <p:sp>
        <p:nvSpPr>
          <p:cNvPr id="8" name="직사각형 7">
            <a:extLst>
              <a:ext uri="{FF2B5EF4-FFF2-40B4-BE49-F238E27FC236}">
                <a16:creationId xmlns:a16="http://schemas.microsoft.com/office/drawing/2014/main" id="{DB170AF5-BC0D-4C56-B36A-6D496A17B23C}"/>
              </a:ext>
            </a:extLst>
          </p:cNvPr>
          <p:cNvSpPr/>
          <p:nvPr/>
        </p:nvSpPr>
        <p:spPr>
          <a:xfrm>
            <a:off x="8512175" y="654542"/>
            <a:ext cx="7359648" cy="1318125"/>
          </a:xfrm>
          <a:prstGeom prst="rect">
            <a:avLst/>
          </a:prstGeom>
          <a:solidFill>
            <a:srgbClr val="C597A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1600" b="0" i="0" u="none" strike="noStrike" cap="none" spc="0" normalizeH="0" baseline="0">
              <a:ln>
                <a:noFill/>
              </a:ln>
              <a:solidFill>
                <a:srgbClr val="FFFFFF"/>
              </a:solidFill>
              <a:effectLst/>
              <a:uFillTx/>
              <a:latin typeface="+mn-lt"/>
              <a:ea typeface="+mn-ea"/>
              <a:cs typeface="+mn-cs"/>
              <a:sym typeface="Helvetica Light"/>
            </a:endParaRPr>
          </a:p>
        </p:txBody>
      </p:sp>
      <p:sp>
        <p:nvSpPr>
          <p:cNvPr id="9" name="TextBox 8">
            <a:extLst>
              <a:ext uri="{FF2B5EF4-FFF2-40B4-BE49-F238E27FC236}">
                <a16:creationId xmlns:a16="http://schemas.microsoft.com/office/drawing/2014/main" id="{A9B23D4F-928E-4059-8917-FA6AF6F13517}"/>
              </a:ext>
            </a:extLst>
          </p:cNvPr>
          <p:cNvSpPr txBox="1"/>
          <p:nvPr/>
        </p:nvSpPr>
        <p:spPr>
          <a:xfrm>
            <a:off x="8883304" y="630454"/>
            <a:ext cx="6617389" cy="132343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altLang="ko-KR" sz="8000">
                <a:solidFill>
                  <a:schemeClr val="bg1"/>
                </a:solidFill>
                <a:latin typeface="+mn-ea"/>
              </a:rPr>
              <a:t>4. </a:t>
            </a:r>
            <a:r>
              <a:rPr lang="en-US" altLang="ko-KR" sz="8000" err="1">
                <a:solidFill>
                  <a:schemeClr val="bg1"/>
                </a:solidFill>
                <a:latin typeface="+mn-ea"/>
              </a:rPr>
              <a:t>FeedBack</a:t>
            </a:r>
            <a:endParaRPr lang="ko-KR" altLang="en-US" sz="8000">
              <a:solidFill>
                <a:schemeClr val="bg1"/>
              </a:solidFill>
              <a:latin typeface="+mn-ea"/>
            </a:endParaRPr>
          </a:p>
        </p:txBody>
      </p:sp>
    </p:spTree>
    <p:extLst>
      <p:ext uri="{BB962C8B-B14F-4D97-AF65-F5344CB8AC3E}">
        <p14:creationId xmlns:p14="http://schemas.microsoft.com/office/powerpoint/2010/main" val="2143744729"/>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C5CCE55-1B6B-42E4-8175-9146DFA67D56}"/>
              </a:ext>
            </a:extLst>
          </p:cNvPr>
          <p:cNvSpPr txBox="1"/>
          <p:nvPr/>
        </p:nvSpPr>
        <p:spPr>
          <a:xfrm>
            <a:off x="456000" y="5124128"/>
            <a:ext cx="23500701" cy="34677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lnSpc>
                <a:spcPct val="300000"/>
              </a:lnSpc>
            </a:pPr>
            <a:r>
              <a:rPr lang="en-US" altLang="ko-KR" sz="4000">
                <a:latin typeface="inherit"/>
              </a:rPr>
              <a:t>Advice : C</a:t>
            </a:r>
            <a:r>
              <a:rPr lang="en-US" altLang="ko-KR" sz="4000" b="0" i="0">
                <a:solidFill>
                  <a:srgbClr val="000000"/>
                </a:solidFill>
                <a:effectLst/>
                <a:latin typeface="inherit"/>
              </a:rPr>
              <a:t>lassification</a:t>
            </a:r>
            <a:r>
              <a:rPr lang="ko-KR" altLang="en-US" sz="4000" b="0" i="0">
                <a:solidFill>
                  <a:srgbClr val="000000"/>
                </a:solidFill>
                <a:effectLst/>
                <a:latin typeface="inherit"/>
              </a:rPr>
              <a:t>의 경우</a:t>
            </a:r>
            <a:r>
              <a:rPr lang="en-US" altLang="ko-KR" sz="4000" b="0" i="0">
                <a:solidFill>
                  <a:srgbClr val="000000"/>
                </a:solidFill>
                <a:effectLst/>
                <a:latin typeface="inherit"/>
              </a:rPr>
              <a:t>, </a:t>
            </a:r>
            <a:r>
              <a:rPr lang="ko-KR" altLang="en-US" sz="4000" b="0" i="0">
                <a:solidFill>
                  <a:srgbClr val="000000"/>
                </a:solidFill>
                <a:effectLst/>
                <a:latin typeface="inherit"/>
              </a:rPr>
              <a:t>각 레이블에 대한 샘플 사이즈는 어떻게 되는지에 대한 설명이 있어야 한다</a:t>
            </a:r>
            <a:r>
              <a:rPr lang="en-US" altLang="ko-KR" sz="4000" b="0" i="0">
                <a:solidFill>
                  <a:srgbClr val="000000"/>
                </a:solidFill>
                <a:effectLst/>
                <a:latin typeface="inherit"/>
              </a:rPr>
              <a:t>.</a:t>
            </a:r>
          </a:p>
          <a:p>
            <a:pPr algn="l">
              <a:lnSpc>
                <a:spcPct val="300000"/>
              </a:lnSpc>
            </a:pPr>
            <a:r>
              <a:rPr lang="en-US" altLang="ko-KR" sz="4000">
                <a:latin typeface="inherit"/>
              </a:rPr>
              <a:t>Answer : </a:t>
            </a:r>
            <a:r>
              <a:rPr lang="ko-KR" altLang="en-US" sz="4000">
                <a:latin typeface="inherit"/>
              </a:rPr>
              <a:t>저희 시스템에서는 </a:t>
            </a:r>
            <a:r>
              <a:rPr lang="en-US" altLang="ko-KR" sz="4000">
                <a:latin typeface="inherit"/>
              </a:rPr>
              <a:t>Classification Model</a:t>
            </a:r>
            <a:r>
              <a:rPr lang="ko-KR" altLang="en-US" sz="4000">
                <a:latin typeface="inherit"/>
              </a:rPr>
              <a:t>을 사용하지 않습니다</a:t>
            </a:r>
            <a:r>
              <a:rPr lang="en-US" altLang="ko-KR" sz="4000">
                <a:latin typeface="inherit"/>
              </a:rPr>
              <a:t>.</a:t>
            </a:r>
          </a:p>
        </p:txBody>
      </p:sp>
      <p:sp>
        <p:nvSpPr>
          <p:cNvPr id="8" name="직사각형 7">
            <a:extLst>
              <a:ext uri="{FF2B5EF4-FFF2-40B4-BE49-F238E27FC236}">
                <a16:creationId xmlns:a16="http://schemas.microsoft.com/office/drawing/2014/main" id="{DB170AF5-BC0D-4C56-B36A-6D496A17B23C}"/>
              </a:ext>
            </a:extLst>
          </p:cNvPr>
          <p:cNvSpPr/>
          <p:nvPr/>
        </p:nvSpPr>
        <p:spPr>
          <a:xfrm>
            <a:off x="8512175" y="654542"/>
            <a:ext cx="7359648" cy="1318125"/>
          </a:xfrm>
          <a:prstGeom prst="rect">
            <a:avLst/>
          </a:prstGeom>
          <a:solidFill>
            <a:srgbClr val="C597A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1600" b="0" i="0" u="none" strike="noStrike" cap="none" spc="0" normalizeH="0" baseline="0">
              <a:ln>
                <a:noFill/>
              </a:ln>
              <a:solidFill>
                <a:srgbClr val="FFFFFF"/>
              </a:solidFill>
              <a:effectLst/>
              <a:uFillTx/>
              <a:latin typeface="+mn-lt"/>
              <a:ea typeface="+mn-ea"/>
              <a:cs typeface="+mn-cs"/>
              <a:sym typeface="Helvetica Light"/>
            </a:endParaRPr>
          </a:p>
        </p:txBody>
      </p:sp>
      <p:sp>
        <p:nvSpPr>
          <p:cNvPr id="9" name="TextBox 8">
            <a:extLst>
              <a:ext uri="{FF2B5EF4-FFF2-40B4-BE49-F238E27FC236}">
                <a16:creationId xmlns:a16="http://schemas.microsoft.com/office/drawing/2014/main" id="{A9B23D4F-928E-4059-8917-FA6AF6F13517}"/>
              </a:ext>
            </a:extLst>
          </p:cNvPr>
          <p:cNvSpPr txBox="1"/>
          <p:nvPr/>
        </p:nvSpPr>
        <p:spPr>
          <a:xfrm>
            <a:off x="8883304" y="630454"/>
            <a:ext cx="6617389" cy="132343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altLang="ko-KR" sz="8000">
                <a:solidFill>
                  <a:schemeClr val="bg1"/>
                </a:solidFill>
                <a:latin typeface="+mn-ea"/>
              </a:rPr>
              <a:t>4. </a:t>
            </a:r>
            <a:r>
              <a:rPr lang="en-US" altLang="ko-KR" sz="8000" err="1">
                <a:solidFill>
                  <a:schemeClr val="bg1"/>
                </a:solidFill>
                <a:latin typeface="+mn-ea"/>
              </a:rPr>
              <a:t>FeedBack</a:t>
            </a:r>
            <a:endParaRPr lang="ko-KR" altLang="en-US" sz="8000">
              <a:solidFill>
                <a:schemeClr val="bg1"/>
              </a:solidFill>
              <a:latin typeface="+mn-ea"/>
            </a:endParaRPr>
          </a:p>
        </p:txBody>
      </p:sp>
      <p:sp>
        <p:nvSpPr>
          <p:cNvPr id="10" name="직사각형 9">
            <a:extLst>
              <a:ext uri="{FF2B5EF4-FFF2-40B4-BE49-F238E27FC236}">
                <a16:creationId xmlns:a16="http://schemas.microsoft.com/office/drawing/2014/main" id="{D9D46932-5AEF-4407-8DCA-1F9737098048}"/>
              </a:ext>
            </a:extLst>
          </p:cNvPr>
          <p:cNvSpPr/>
          <p:nvPr/>
        </p:nvSpPr>
        <p:spPr>
          <a:xfrm>
            <a:off x="10642600" y="13202668"/>
            <a:ext cx="3114040" cy="390491"/>
          </a:xfrm>
          <a:prstGeom prst="rect">
            <a:avLst/>
          </a:prstGeom>
          <a:solidFill>
            <a:srgbClr val="88909B"/>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1600" b="0" i="0" u="none" strike="noStrike" cap="none" spc="0" normalizeH="0" baseline="0">
              <a:ln>
                <a:noFill/>
              </a:ln>
              <a:solidFill>
                <a:srgbClr val="FFFFFF"/>
              </a:solidFill>
              <a:effectLst/>
              <a:uFillTx/>
              <a:latin typeface="+mn-lt"/>
              <a:ea typeface="+mn-ea"/>
              <a:cs typeface="+mn-cs"/>
              <a:sym typeface="Helvetica Light"/>
            </a:endParaRPr>
          </a:p>
        </p:txBody>
      </p:sp>
      <p:sp>
        <p:nvSpPr>
          <p:cNvPr id="11" name="TextBox 10">
            <a:extLst>
              <a:ext uri="{FF2B5EF4-FFF2-40B4-BE49-F238E27FC236}">
                <a16:creationId xmlns:a16="http://schemas.microsoft.com/office/drawing/2014/main" id="{BB736769-1D81-42FD-8320-D9A24CE4303F}"/>
              </a:ext>
            </a:extLst>
          </p:cNvPr>
          <p:cNvSpPr txBox="1"/>
          <p:nvPr/>
        </p:nvSpPr>
        <p:spPr>
          <a:xfrm>
            <a:off x="10605263" y="13183053"/>
            <a:ext cx="3202177"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altLang="ko-KR" sz="2400">
                <a:solidFill>
                  <a:schemeClr val="bg1"/>
                </a:solidFill>
                <a:latin typeface="+mn-ea"/>
              </a:rPr>
              <a:t>4. </a:t>
            </a:r>
            <a:r>
              <a:rPr lang="en-US" altLang="ko-KR" sz="2400" err="1">
                <a:solidFill>
                  <a:schemeClr val="bg1"/>
                </a:solidFill>
                <a:latin typeface="+mn-ea"/>
              </a:rPr>
              <a:t>FeedBack</a:t>
            </a:r>
            <a:endParaRPr lang="ko-KR" altLang="en-US" sz="2400">
              <a:solidFill>
                <a:schemeClr val="bg1"/>
              </a:solidFill>
              <a:latin typeface="+mn-ea"/>
            </a:endParaRPr>
          </a:p>
        </p:txBody>
      </p:sp>
    </p:spTree>
    <p:extLst>
      <p:ext uri="{BB962C8B-B14F-4D97-AF65-F5344CB8AC3E}">
        <p14:creationId xmlns:p14="http://schemas.microsoft.com/office/powerpoint/2010/main" val="2353189862"/>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C5CCE55-1B6B-42E4-8175-9146DFA67D56}"/>
              </a:ext>
            </a:extLst>
          </p:cNvPr>
          <p:cNvSpPr txBox="1"/>
          <p:nvPr/>
        </p:nvSpPr>
        <p:spPr>
          <a:xfrm>
            <a:off x="456000" y="5124128"/>
            <a:ext cx="23500701" cy="28521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lnSpc>
                <a:spcPct val="200000"/>
              </a:lnSpc>
            </a:pPr>
            <a:r>
              <a:rPr lang="en-US" altLang="ko-KR" sz="4000">
                <a:latin typeface="inherit"/>
              </a:rPr>
              <a:t>Advice : </a:t>
            </a:r>
            <a:r>
              <a:rPr lang="ko-KR" altLang="en-US" sz="4000" b="0" i="0">
                <a:solidFill>
                  <a:srgbClr val="000000"/>
                </a:solidFill>
                <a:effectLst/>
                <a:latin typeface="inherit"/>
              </a:rPr>
              <a:t>포스트 개수가 시간이 지날 수록 줄어들고</a:t>
            </a:r>
            <a:r>
              <a:rPr lang="en-US" altLang="ko-KR" sz="4000" b="0" i="0">
                <a:solidFill>
                  <a:srgbClr val="000000"/>
                </a:solidFill>
                <a:effectLst/>
                <a:latin typeface="inherit"/>
              </a:rPr>
              <a:t>, </a:t>
            </a:r>
            <a:r>
              <a:rPr lang="ko-KR" altLang="en-US" sz="4000" b="0" i="0">
                <a:solidFill>
                  <a:srgbClr val="000000"/>
                </a:solidFill>
                <a:effectLst/>
                <a:latin typeface="inherit"/>
              </a:rPr>
              <a:t>최근 데이터가 거의 없다</a:t>
            </a:r>
            <a:r>
              <a:rPr lang="en-US" altLang="ko-KR" sz="4000" b="0" i="0">
                <a:solidFill>
                  <a:srgbClr val="000000"/>
                </a:solidFill>
                <a:effectLst/>
                <a:latin typeface="inherit"/>
              </a:rPr>
              <a:t>.</a:t>
            </a:r>
          </a:p>
          <a:p>
            <a:pPr algn="l">
              <a:lnSpc>
                <a:spcPct val="300000"/>
              </a:lnSpc>
            </a:pPr>
            <a:r>
              <a:rPr lang="en-US" altLang="ko-KR" sz="4000">
                <a:latin typeface="inherit"/>
              </a:rPr>
              <a:t>Answer : </a:t>
            </a:r>
          </a:p>
        </p:txBody>
      </p:sp>
      <p:sp>
        <p:nvSpPr>
          <p:cNvPr id="8" name="직사각형 7">
            <a:extLst>
              <a:ext uri="{FF2B5EF4-FFF2-40B4-BE49-F238E27FC236}">
                <a16:creationId xmlns:a16="http://schemas.microsoft.com/office/drawing/2014/main" id="{DB170AF5-BC0D-4C56-B36A-6D496A17B23C}"/>
              </a:ext>
            </a:extLst>
          </p:cNvPr>
          <p:cNvSpPr/>
          <p:nvPr/>
        </p:nvSpPr>
        <p:spPr>
          <a:xfrm>
            <a:off x="8512175" y="654542"/>
            <a:ext cx="7359648" cy="1318125"/>
          </a:xfrm>
          <a:prstGeom prst="rect">
            <a:avLst/>
          </a:prstGeom>
          <a:solidFill>
            <a:srgbClr val="C597A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1600" b="0" i="0" u="none" strike="noStrike" cap="none" spc="0" normalizeH="0" baseline="0">
              <a:ln>
                <a:noFill/>
              </a:ln>
              <a:solidFill>
                <a:srgbClr val="FFFFFF"/>
              </a:solidFill>
              <a:effectLst/>
              <a:uFillTx/>
              <a:latin typeface="+mn-lt"/>
              <a:ea typeface="+mn-ea"/>
              <a:cs typeface="+mn-cs"/>
              <a:sym typeface="Helvetica Light"/>
            </a:endParaRPr>
          </a:p>
        </p:txBody>
      </p:sp>
      <p:sp>
        <p:nvSpPr>
          <p:cNvPr id="9" name="TextBox 8">
            <a:extLst>
              <a:ext uri="{FF2B5EF4-FFF2-40B4-BE49-F238E27FC236}">
                <a16:creationId xmlns:a16="http://schemas.microsoft.com/office/drawing/2014/main" id="{A9B23D4F-928E-4059-8917-FA6AF6F13517}"/>
              </a:ext>
            </a:extLst>
          </p:cNvPr>
          <p:cNvSpPr txBox="1"/>
          <p:nvPr/>
        </p:nvSpPr>
        <p:spPr>
          <a:xfrm>
            <a:off x="8883304" y="630454"/>
            <a:ext cx="6617389" cy="132343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altLang="ko-KR" sz="8000">
                <a:solidFill>
                  <a:schemeClr val="bg1"/>
                </a:solidFill>
                <a:latin typeface="+mn-ea"/>
              </a:rPr>
              <a:t>4. </a:t>
            </a:r>
            <a:r>
              <a:rPr lang="en-US" altLang="ko-KR" sz="8000" err="1">
                <a:solidFill>
                  <a:schemeClr val="bg1"/>
                </a:solidFill>
                <a:latin typeface="+mn-ea"/>
              </a:rPr>
              <a:t>FeedBack</a:t>
            </a:r>
            <a:endParaRPr lang="ko-KR" altLang="en-US" sz="8000">
              <a:solidFill>
                <a:schemeClr val="bg1"/>
              </a:solidFill>
              <a:latin typeface="+mn-ea"/>
            </a:endParaRPr>
          </a:p>
        </p:txBody>
      </p:sp>
      <p:sp>
        <p:nvSpPr>
          <p:cNvPr id="10" name="직사각형 9">
            <a:extLst>
              <a:ext uri="{FF2B5EF4-FFF2-40B4-BE49-F238E27FC236}">
                <a16:creationId xmlns:a16="http://schemas.microsoft.com/office/drawing/2014/main" id="{D9D46932-5AEF-4407-8DCA-1F9737098048}"/>
              </a:ext>
            </a:extLst>
          </p:cNvPr>
          <p:cNvSpPr/>
          <p:nvPr/>
        </p:nvSpPr>
        <p:spPr>
          <a:xfrm>
            <a:off x="10642600" y="13202668"/>
            <a:ext cx="3114040" cy="390491"/>
          </a:xfrm>
          <a:prstGeom prst="rect">
            <a:avLst/>
          </a:prstGeom>
          <a:solidFill>
            <a:srgbClr val="88909B"/>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1600" b="0" i="0" u="none" strike="noStrike" cap="none" spc="0" normalizeH="0" baseline="0">
              <a:ln>
                <a:noFill/>
              </a:ln>
              <a:solidFill>
                <a:srgbClr val="FFFFFF"/>
              </a:solidFill>
              <a:effectLst/>
              <a:uFillTx/>
              <a:latin typeface="+mn-lt"/>
              <a:ea typeface="+mn-ea"/>
              <a:cs typeface="+mn-cs"/>
              <a:sym typeface="Helvetica Light"/>
            </a:endParaRPr>
          </a:p>
        </p:txBody>
      </p:sp>
      <p:sp>
        <p:nvSpPr>
          <p:cNvPr id="11" name="TextBox 10">
            <a:extLst>
              <a:ext uri="{FF2B5EF4-FFF2-40B4-BE49-F238E27FC236}">
                <a16:creationId xmlns:a16="http://schemas.microsoft.com/office/drawing/2014/main" id="{BB736769-1D81-42FD-8320-D9A24CE4303F}"/>
              </a:ext>
            </a:extLst>
          </p:cNvPr>
          <p:cNvSpPr txBox="1"/>
          <p:nvPr/>
        </p:nvSpPr>
        <p:spPr>
          <a:xfrm>
            <a:off x="10605263" y="13183053"/>
            <a:ext cx="3202177"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altLang="ko-KR" sz="2400">
                <a:solidFill>
                  <a:schemeClr val="bg1"/>
                </a:solidFill>
                <a:latin typeface="+mn-ea"/>
              </a:rPr>
              <a:t>4. </a:t>
            </a:r>
            <a:r>
              <a:rPr lang="en-US" altLang="ko-KR" sz="2400" err="1">
                <a:solidFill>
                  <a:schemeClr val="bg1"/>
                </a:solidFill>
                <a:latin typeface="+mn-ea"/>
              </a:rPr>
              <a:t>FeedBack</a:t>
            </a:r>
            <a:endParaRPr lang="ko-KR" altLang="en-US" sz="2400">
              <a:solidFill>
                <a:schemeClr val="bg1"/>
              </a:solidFill>
              <a:latin typeface="+mn-ea"/>
            </a:endParaRPr>
          </a:p>
        </p:txBody>
      </p:sp>
      <p:graphicFrame>
        <p:nvGraphicFramePr>
          <p:cNvPr id="2" name="표 3">
            <a:extLst>
              <a:ext uri="{FF2B5EF4-FFF2-40B4-BE49-F238E27FC236}">
                <a16:creationId xmlns:a16="http://schemas.microsoft.com/office/drawing/2014/main" id="{3D200C32-A2C7-46FD-986F-D28D6FD9C6AC}"/>
              </a:ext>
            </a:extLst>
          </p:cNvPr>
          <p:cNvGraphicFramePr>
            <a:graphicFrameLocks noGrp="1"/>
          </p:cNvGraphicFramePr>
          <p:nvPr>
            <p:extLst>
              <p:ext uri="{D42A27DB-BD31-4B8C-83A1-F6EECF244321}">
                <p14:modId xmlns:p14="http://schemas.microsoft.com/office/powerpoint/2010/main" val="3469921389"/>
              </p:ext>
            </p:extLst>
          </p:nvPr>
        </p:nvGraphicFramePr>
        <p:xfrm>
          <a:off x="7855335" y="7995934"/>
          <a:ext cx="8673326" cy="2703462"/>
        </p:xfrm>
        <a:graphic>
          <a:graphicData uri="http://schemas.openxmlformats.org/drawingml/2006/table">
            <a:tbl>
              <a:tblPr firstRow="1" bandRow="1">
                <a:tableStyleId>{5940675A-B579-460E-94D1-54222C63F5DA}</a:tableStyleId>
              </a:tblPr>
              <a:tblGrid>
                <a:gridCol w="4336663">
                  <a:extLst>
                    <a:ext uri="{9D8B030D-6E8A-4147-A177-3AD203B41FA5}">
                      <a16:colId xmlns:a16="http://schemas.microsoft.com/office/drawing/2014/main" val="3395065638"/>
                    </a:ext>
                  </a:extLst>
                </a:gridCol>
                <a:gridCol w="4336663">
                  <a:extLst>
                    <a:ext uri="{9D8B030D-6E8A-4147-A177-3AD203B41FA5}">
                      <a16:colId xmlns:a16="http://schemas.microsoft.com/office/drawing/2014/main" val="2407418490"/>
                    </a:ext>
                  </a:extLst>
                </a:gridCol>
              </a:tblGrid>
              <a:tr h="1351731">
                <a:tc>
                  <a:txBody>
                    <a:bodyPr/>
                    <a:lstStyle/>
                    <a:p>
                      <a:pPr latinLnBrk="1"/>
                      <a:r>
                        <a:rPr lang="ko-KR" altLang="en-US" sz="4000"/>
                        <a:t>음식</a:t>
                      </a:r>
                    </a:p>
                  </a:txBody>
                  <a:tcPr anchor="ctr">
                    <a:lnL w="12700" cmpd="sng">
                      <a:noFill/>
                    </a:lnL>
                    <a:lnR w="12700" cap="flat" cmpd="sng" algn="ctr">
                      <a:solidFill>
                        <a:srgbClr val="C5969B"/>
                      </a:solidFill>
                      <a:prstDash val="solid"/>
                      <a:round/>
                      <a:headEnd type="none" w="med" len="med"/>
                      <a:tailEnd type="none" w="med" len="med"/>
                    </a:lnR>
                    <a:lnT w="12700" cmpd="sng">
                      <a:noFill/>
                    </a:lnT>
                    <a:lnB w="12700" cap="flat" cmpd="sng" algn="ctr">
                      <a:solidFill>
                        <a:srgbClr val="C5969B"/>
                      </a:solidFill>
                      <a:prstDash val="solid"/>
                      <a:round/>
                      <a:headEnd type="none" w="med" len="med"/>
                      <a:tailEnd type="none" w="med" len="med"/>
                    </a:lnB>
                    <a:lnTlToBr w="12700" cmpd="sng">
                      <a:noFill/>
                      <a:prstDash val="solid"/>
                    </a:lnTlToBr>
                    <a:lnBlToTr w="12700" cmpd="sng">
                      <a:noFill/>
                      <a:prstDash val="solid"/>
                    </a:lnBlToTr>
                  </a:tcPr>
                </a:tc>
                <a:tc>
                  <a:txBody>
                    <a:bodyPr/>
                    <a:lstStyle/>
                    <a:p>
                      <a:pPr latinLnBrk="1"/>
                      <a:r>
                        <a:rPr lang="ko-KR" altLang="en-US" sz="4000"/>
                        <a:t>음식점</a:t>
                      </a:r>
                    </a:p>
                  </a:txBody>
                  <a:tcPr anchor="ctr">
                    <a:lnL w="12700" cap="flat" cmpd="sng" algn="ctr">
                      <a:solidFill>
                        <a:srgbClr val="C5969B"/>
                      </a:solidFill>
                      <a:prstDash val="solid"/>
                      <a:round/>
                      <a:headEnd type="none" w="med" len="med"/>
                      <a:tailEnd type="none" w="med" len="med"/>
                    </a:lnL>
                    <a:lnR w="12700" cmpd="sng">
                      <a:noFill/>
                    </a:lnR>
                    <a:lnT w="12700" cmpd="sng">
                      <a:noFill/>
                    </a:lnT>
                    <a:lnB w="12700" cap="flat" cmpd="sng" algn="ctr">
                      <a:solidFill>
                        <a:srgbClr val="C5969B"/>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406624972"/>
                  </a:ext>
                </a:extLst>
              </a:tr>
              <a:tr h="1351731">
                <a:tc>
                  <a:txBody>
                    <a:bodyPr/>
                    <a:lstStyle/>
                    <a:p>
                      <a:pPr latinLnBrk="1"/>
                      <a:r>
                        <a:rPr lang="en-US" altLang="ko-KR" sz="4000"/>
                        <a:t>2.5M</a:t>
                      </a:r>
                      <a:endParaRPr lang="ko-KR" altLang="en-US" sz="4000"/>
                    </a:p>
                  </a:txBody>
                  <a:tcPr anchor="ctr">
                    <a:lnL w="12700" cmpd="sng">
                      <a:noFill/>
                    </a:lnL>
                    <a:lnR w="12700" cap="flat" cmpd="sng" algn="ctr">
                      <a:solidFill>
                        <a:srgbClr val="C5969B"/>
                      </a:solidFill>
                      <a:prstDash val="solid"/>
                      <a:round/>
                      <a:headEnd type="none" w="med" len="med"/>
                      <a:tailEnd type="none" w="med" len="med"/>
                    </a:lnR>
                    <a:lnT w="12700" cap="flat" cmpd="sng" algn="ctr">
                      <a:solidFill>
                        <a:srgbClr val="C5969B"/>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latinLnBrk="1"/>
                      <a:r>
                        <a:rPr lang="en-US" altLang="ko-KR" sz="4000"/>
                        <a:t>12M</a:t>
                      </a:r>
                      <a:endParaRPr lang="ko-KR" altLang="en-US" sz="4000"/>
                    </a:p>
                  </a:txBody>
                  <a:tcPr anchor="ctr">
                    <a:lnL w="12700" cap="flat" cmpd="sng" algn="ctr">
                      <a:solidFill>
                        <a:srgbClr val="C5969B"/>
                      </a:solidFill>
                      <a:prstDash val="solid"/>
                      <a:round/>
                      <a:headEnd type="none" w="med" len="med"/>
                      <a:tailEnd type="none" w="med" len="med"/>
                    </a:lnL>
                    <a:lnR w="12700" cmpd="sng">
                      <a:noFill/>
                    </a:lnR>
                    <a:lnT w="12700" cap="flat" cmpd="sng" algn="ctr">
                      <a:solidFill>
                        <a:srgbClr val="C5969B"/>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289165970"/>
                  </a:ext>
                </a:extLst>
              </a:tr>
            </a:tbl>
          </a:graphicData>
        </a:graphic>
      </p:graphicFrame>
      <p:sp>
        <p:nvSpPr>
          <p:cNvPr id="4" name="TextBox 3">
            <a:extLst>
              <a:ext uri="{FF2B5EF4-FFF2-40B4-BE49-F238E27FC236}">
                <a16:creationId xmlns:a16="http://schemas.microsoft.com/office/drawing/2014/main" id="{80EAC699-EF06-43C3-96AD-CB79D29C75B1}"/>
              </a:ext>
            </a:extLst>
          </p:cNvPr>
          <p:cNvSpPr txBox="1"/>
          <p:nvPr/>
        </p:nvSpPr>
        <p:spPr>
          <a:xfrm>
            <a:off x="9102187" y="10870979"/>
            <a:ext cx="6179622" cy="5136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lang="ko-KR" altLang="en-US" sz="2400">
                <a:solidFill>
                  <a:srgbClr val="282C34"/>
                </a:solidFill>
              </a:rPr>
              <a:t>인스타그램 </a:t>
            </a:r>
            <a:r>
              <a:rPr lang="ko-KR" altLang="en-US" sz="2400" err="1">
                <a:solidFill>
                  <a:srgbClr val="282C34"/>
                </a:solidFill>
              </a:rPr>
              <a:t>피드</a:t>
            </a:r>
            <a:r>
              <a:rPr lang="ko-KR" altLang="en-US" sz="2400">
                <a:solidFill>
                  <a:srgbClr val="282C34"/>
                </a:solidFill>
              </a:rPr>
              <a:t> 데이터 종류별 데이터 개수</a:t>
            </a:r>
            <a:endParaRPr kumimoji="0" lang="ko-KR" altLang="en-US" sz="2400" b="0" i="0" u="none" strike="noStrike" cap="none" spc="0" normalizeH="0" baseline="0">
              <a:ln>
                <a:noFill/>
              </a:ln>
              <a:solidFill>
                <a:srgbClr val="282C34"/>
              </a:solidFill>
              <a:effectLst/>
              <a:uFillTx/>
              <a:latin typeface="+mn-lt"/>
              <a:ea typeface="+mn-ea"/>
              <a:cs typeface="+mn-cs"/>
              <a:sym typeface="Helvetica Light"/>
            </a:endParaRPr>
          </a:p>
        </p:txBody>
      </p:sp>
    </p:spTree>
    <p:extLst>
      <p:ext uri="{BB962C8B-B14F-4D97-AF65-F5344CB8AC3E}">
        <p14:creationId xmlns:p14="http://schemas.microsoft.com/office/powerpoint/2010/main" val="2271859844"/>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C5CCE55-1B6B-42E4-8175-9146DFA67D56}"/>
              </a:ext>
            </a:extLst>
          </p:cNvPr>
          <p:cNvSpPr txBox="1"/>
          <p:nvPr/>
        </p:nvSpPr>
        <p:spPr>
          <a:xfrm>
            <a:off x="456000" y="3855978"/>
            <a:ext cx="23500701" cy="40832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just">
              <a:lnSpc>
                <a:spcPct val="200000"/>
              </a:lnSpc>
            </a:pPr>
            <a:r>
              <a:rPr lang="en-US" altLang="ko-KR" sz="4000">
                <a:latin typeface="inherit"/>
              </a:rPr>
              <a:t>Advice : </a:t>
            </a:r>
            <a:r>
              <a:rPr lang="en-US" altLang="ko-KR" sz="4000" b="0" i="0">
                <a:solidFill>
                  <a:srgbClr val="000000"/>
                </a:solidFill>
                <a:effectLst/>
                <a:latin typeface="inherit"/>
              </a:rPr>
              <a:t>Wor2vec</a:t>
            </a:r>
            <a:r>
              <a:rPr lang="ko-KR" altLang="en-US" sz="4000" b="0" i="0">
                <a:solidFill>
                  <a:srgbClr val="000000"/>
                </a:solidFill>
                <a:effectLst/>
                <a:latin typeface="inherit"/>
              </a:rPr>
              <a:t>에서 </a:t>
            </a:r>
            <a:r>
              <a:rPr lang="en-US" altLang="ko-KR" sz="4000" b="0" i="0">
                <a:solidFill>
                  <a:srgbClr val="000000"/>
                </a:solidFill>
                <a:effectLst/>
                <a:latin typeface="inherit"/>
              </a:rPr>
              <a:t>window size</a:t>
            </a:r>
            <a:r>
              <a:rPr lang="ko-KR" altLang="en-US" sz="4000" b="0" i="0">
                <a:solidFill>
                  <a:srgbClr val="000000"/>
                </a:solidFill>
                <a:effectLst/>
                <a:latin typeface="inherit"/>
              </a:rPr>
              <a:t>가 커졌다고 해서 워드 벡터의 성능이 항상 높아지지는 않고 </a:t>
            </a:r>
            <a:r>
              <a:rPr lang="en-US" altLang="ko-KR" sz="4000">
                <a:latin typeface="inherit"/>
              </a:rPr>
              <a:t>min count</a:t>
            </a:r>
            <a:r>
              <a:rPr lang="ko-KR" altLang="en-US" sz="4000">
                <a:latin typeface="inherit"/>
              </a:rPr>
              <a:t>는 </a:t>
            </a:r>
            <a:r>
              <a:rPr lang="en-US" altLang="ko-KR" sz="4000" b="0" i="0">
                <a:solidFill>
                  <a:srgbClr val="000000"/>
                </a:solidFill>
                <a:effectLst/>
                <a:latin typeface="inherit"/>
              </a:rPr>
              <a:t>"</a:t>
            </a:r>
            <a:r>
              <a:rPr lang="ko-KR" altLang="en-US" sz="4000" b="0" i="0">
                <a:solidFill>
                  <a:srgbClr val="000000"/>
                </a:solidFill>
                <a:effectLst/>
                <a:latin typeface="inherit"/>
              </a:rPr>
              <a:t>적당한 값</a:t>
            </a:r>
            <a:r>
              <a:rPr lang="en-US" altLang="ko-KR" sz="4000" b="0" i="0">
                <a:solidFill>
                  <a:srgbClr val="000000"/>
                </a:solidFill>
                <a:effectLst/>
                <a:latin typeface="inherit"/>
              </a:rPr>
              <a:t>"</a:t>
            </a:r>
            <a:r>
              <a:rPr lang="ko-KR" altLang="en-US" sz="4000" b="0" i="0">
                <a:solidFill>
                  <a:srgbClr val="000000"/>
                </a:solidFill>
                <a:effectLst/>
                <a:latin typeface="inherit"/>
              </a:rPr>
              <a:t> 보다는 </a:t>
            </a:r>
            <a:r>
              <a:rPr lang="en-US" altLang="ko-KR" sz="4000" b="0" i="0">
                <a:solidFill>
                  <a:srgbClr val="000000"/>
                </a:solidFill>
                <a:effectLst/>
                <a:latin typeface="inherit"/>
              </a:rPr>
              <a:t>S.D.* 2 </a:t>
            </a:r>
            <a:r>
              <a:rPr lang="ko-KR" altLang="en-US" sz="4000" b="0" i="0">
                <a:solidFill>
                  <a:srgbClr val="000000"/>
                </a:solidFill>
                <a:effectLst/>
                <a:latin typeface="inherit"/>
              </a:rPr>
              <a:t>이상에 있는 값들은 제외한다 던지 등과 같은 설득력 있는 방법을 사용 해야 합니다</a:t>
            </a:r>
            <a:r>
              <a:rPr lang="en-US" altLang="ko-KR" sz="4000" b="0" i="0">
                <a:solidFill>
                  <a:srgbClr val="000000"/>
                </a:solidFill>
                <a:effectLst/>
                <a:latin typeface="inherit"/>
              </a:rPr>
              <a:t>. </a:t>
            </a:r>
          </a:p>
          <a:p>
            <a:pPr algn="just">
              <a:lnSpc>
                <a:spcPct val="300000"/>
              </a:lnSpc>
            </a:pPr>
            <a:r>
              <a:rPr lang="en-US" altLang="ko-KR" sz="4000">
                <a:latin typeface="inherit"/>
              </a:rPr>
              <a:t>Answer : window</a:t>
            </a:r>
            <a:r>
              <a:rPr lang="ko-KR" altLang="en-US" sz="4000">
                <a:latin typeface="inherit"/>
              </a:rPr>
              <a:t> </a:t>
            </a:r>
            <a:r>
              <a:rPr lang="en-US" altLang="ko-KR" sz="4000">
                <a:latin typeface="inherit"/>
              </a:rPr>
              <a:t>size</a:t>
            </a:r>
            <a:r>
              <a:rPr lang="ko-KR" altLang="en-US" sz="4000">
                <a:latin typeface="inherit"/>
              </a:rPr>
              <a:t>와</a:t>
            </a:r>
            <a:r>
              <a:rPr lang="en-US" altLang="ko-KR" sz="4000">
                <a:latin typeface="inherit"/>
              </a:rPr>
              <a:t> </a:t>
            </a:r>
            <a:r>
              <a:rPr lang="en-US" altLang="ko-KR" sz="4000" err="1">
                <a:latin typeface="inherit"/>
              </a:rPr>
              <a:t>min_count</a:t>
            </a:r>
            <a:r>
              <a:rPr lang="ko-KR" altLang="en-US" sz="4000">
                <a:latin typeface="inherit"/>
              </a:rPr>
              <a:t> 모두 값의 범위를 정하고 직접 테스트 해봄으로써 모델의 성능을 확인해보았습니다</a:t>
            </a:r>
            <a:r>
              <a:rPr lang="en-US" altLang="ko-KR" sz="4000">
                <a:latin typeface="inherit"/>
              </a:rPr>
              <a:t>.</a:t>
            </a:r>
            <a:r>
              <a:rPr lang="ko-KR" altLang="en-US" sz="4000">
                <a:latin typeface="inherit"/>
              </a:rPr>
              <a:t> </a:t>
            </a:r>
            <a:endParaRPr lang="en-US" altLang="ko-KR" sz="4000">
              <a:latin typeface="inherit"/>
            </a:endParaRPr>
          </a:p>
        </p:txBody>
      </p:sp>
      <p:sp>
        <p:nvSpPr>
          <p:cNvPr id="8" name="직사각형 7">
            <a:extLst>
              <a:ext uri="{FF2B5EF4-FFF2-40B4-BE49-F238E27FC236}">
                <a16:creationId xmlns:a16="http://schemas.microsoft.com/office/drawing/2014/main" id="{DB170AF5-BC0D-4C56-B36A-6D496A17B23C}"/>
              </a:ext>
            </a:extLst>
          </p:cNvPr>
          <p:cNvSpPr/>
          <p:nvPr/>
        </p:nvSpPr>
        <p:spPr>
          <a:xfrm>
            <a:off x="8512175" y="654542"/>
            <a:ext cx="7359648" cy="1318125"/>
          </a:xfrm>
          <a:prstGeom prst="rect">
            <a:avLst/>
          </a:prstGeom>
          <a:solidFill>
            <a:srgbClr val="C597A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1600" b="0" i="0" u="none" strike="noStrike" cap="none" spc="0" normalizeH="0" baseline="0">
              <a:ln>
                <a:noFill/>
              </a:ln>
              <a:solidFill>
                <a:srgbClr val="FFFFFF"/>
              </a:solidFill>
              <a:effectLst/>
              <a:uFillTx/>
              <a:latin typeface="+mn-lt"/>
              <a:ea typeface="+mn-ea"/>
              <a:cs typeface="+mn-cs"/>
              <a:sym typeface="Helvetica Light"/>
            </a:endParaRPr>
          </a:p>
        </p:txBody>
      </p:sp>
      <p:sp>
        <p:nvSpPr>
          <p:cNvPr id="9" name="TextBox 8">
            <a:extLst>
              <a:ext uri="{FF2B5EF4-FFF2-40B4-BE49-F238E27FC236}">
                <a16:creationId xmlns:a16="http://schemas.microsoft.com/office/drawing/2014/main" id="{A9B23D4F-928E-4059-8917-FA6AF6F13517}"/>
              </a:ext>
            </a:extLst>
          </p:cNvPr>
          <p:cNvSpPr txBox="1"/>
          <p:nvPr/>
        </p:nvSpPr>
        <p:spPr>
          <a:xfrm>
            <a:off x="8883304" y="630454"/>
            <a:ext cx="6617389" cy="132343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altLang="ko-KR" sz="8000">
                <a:solidFill>
                  <a:schemeClr val="bg1"/>
                </a:solidFill>
                <a:latin typeface="+mn-ea"/>
              </a:rPr>
              <a:t>4. </a:t>
            </a:r>
            <a:r>
              <a:rPr lang="en-US" altLang="ko-KR" sz="8000" err="1">
                <a:solidFill>
                  <a:schemeClr val="bg1"/>
                </a:solidFill>
                <a:latin typeface="+mn-ea"/>
              </a:rPr>
              <a:t>FeedBack</a:t>
            </a:r>
            <a:endParaRPr lang="ko-KR" altLang="en-US" sz="8000">
              <a:solidFill>
                <a:schemeClr val="bg1"/>
              </a:solidFill>
              <a:latin typeface="+mn-ea"/>
            </a:endParaRPr>
          </a:p>
        </p:txBody>
      </p:sp>
      <p:sp>
        <p:nvSpPr>
          <p:cNvPr id="10" name="직사각형 9">
            <a:extLst>
              <a:ext uri="{FF2B5EF4-FFF2-40B4-BE49-F238E27FC236}">
                <a16:creationId xmlns:a16="http://schemas.microsoft.com/office/drawing/2014/main" id="{D9D46932-5AEF-4407-8DCA-1F9737098048}"/>
              </a:ext>
            </a:extLst>
          </p:cNvPr>
          <p:cNvSpPr/>
          <p:nvPr/>
        </p:nvSpPr>
        <p:spPr>
          <a:xfrm>
            <a:off x="10642600" y="13202668"/>
            <a:ext cx="3114040" cy="390491"/>
          </a:xfrm>
          <a:prstGeom prst="rect">
            <a:avLst/>
          </a:prstGeom>
          <a:solidFill>
            <a:srgbClr val="88909B"/>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1600" b="0" i="0" u="none" strike="noStrike" cap="none" spc="0" normalizeH="0" baseline="0">
              <a:ln>
                <a:noFill/>
              </a:ln>
              <a:solidFill>
                <a:srgbClr val="FFFFFF"/>
              </a:solidFill>
              <a:effectLst/>
              <a:uFillTx/>
              <a:latin typeface="+mn-lt"/>
              <a:ea typeface="+mn-ea"/>
              <a:cs typeface="+mn-cs"/>
              <a:sym typeface="Helvetica Light"/>
            </a:endParaRPr>
          </a:p>
        </p:txBody>
      </p:sp>
      <p:sp>
        <p:nvSpPr>
          <p:cNvPr id="11" name="TextBox 10">
            <a:extLst>
              <a:ext uri="{FF2B5EF4-FFF2-40B4-BE49-F238E27FC236}">
                <a16:creationId xmlns:a16="http://schemas.microsoft.com/office/drawing/2014/main" id="{BB736769-1D81-42FD-8320-D9A24CE4303F}"/>
              </a:ext>
            </a:extLst>
          </p:cNvPr>
          <p:cNvSpPr txBox="1"/>
          <p:nvPr/>
        </p:nvSpPr>
        <p:spPr>
          <a:xfrm>
            <a:off x="10605263" y="13183053"/>
            <a:ext cx="3202177"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altLang="ko-KR" sz="2400">
                <a:solidFill>
                  <a:schemeClr val="bg1"/>
                </a:solidFill>
                <a:latin typeface="+mn-ea"/>
              </a:rPr>
              <a:t>4. </a:t>
            </a:r>
            <a:r>
              <a:rPr lang="en-US" altLang="ko-KR" sz="2400" err="1">
                <a:solidFill>
                  <a:schemeClr val="bg1"/>
                </a:solidFill>
                <a:latin typeface="+mn-ea"/>
              </a:rPr>
              <a:t>FeedBack</a:t>
            </a:r>
            <a:endParaRPr lang="ko-KR" altLang="en-US" sz="2400">
              <a:solidFill>
                <a:schemeClr val="bg1"/>
              </a:solidFill>
              <a:latin typeface="+mn-ea"/>
            </a:endParaRPr>
          </a:p>
        </p:txBody>
      </p:sp>
      <p:graphicFrame>
        <p:nvGraphicFramePr>
          <p:cNvPr id="7" name="차트 6">
            <a:extLst>
              <a:ext uri="{FF2B5EF4-FFF2-40B4-BE49-F238E27FC236}">
                <a16:creationId xmlns:a16="http://schemas.microsoft.com/office/drawing/2014/main" id="{EE08D05C-3765-4063-8BC0-C274A4DFA362}"/>
              </a:ext>
            </a:extLst>
          </p:cNvPr>
          <p:cNvGraphicFramePr/>
          <p:nvPr>
            <p:extLst>
              <p:ext uri="{D42A27DB-BD31-4B8C-83A1-F6EECF244321}">
                <p14:modId xmlns:p14="http://schemas.microsoft.com/office/powerpoint/2010/main" val="183386524"/>
              </p:ext>
            </p:extLst>
          </p:nvPr>
        </p:nvGraphicFramePr>
        <p:xfrm>
          <a:off x="8928750" y="8269356"/>
          <a:ext cx="6957931" cy="4792101"/>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76233901"/>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C5CCE55-1B6B-42E4-8175-9146DFA67D56}"/>
              </a:ext>
            </a:extLst>
          </p:cNvPr>
          <p:cNvSpPr txBox="1"/>
          <p:nvPr/>
        </p:nvSpPr>
        <p:spPr>
          <a:xfrm>
            <a:off x="441647" y="4431630"/>
            <a:ext cx="23500701" cy="60838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just">
              <a:lnSpc>
                <a:spcPct val="200000"/>
              </a:lnSpc>
            </a:pPr>
            <a:r>
              <a:rPr lang="en-US" altLang="ko-KR" sz="4000" dirty="0">
                <a:latin typeface="inherit"/>
              </a:rPr>
              <a:t>Advice : </a:t>
            </a:r>
            <a:r>
              <a:rPr lang="ko-KR" altLang="en-US" sz="4000" dirty="0">
                <a:latin typeface="inherit"/>
              </a:rPr>
              <a:t>유동인구 데이터에서 </a:t>
            </a:r>
            <a:r>
              <a:rPr lang="ko-KR" altLang="en-US" sz="4000" b="0" i="0" dirty="0">
                <a:solidFill>
                  <a:srgbClr val="000000"/>
                </a:solidFill>
                <a:effectLst/>
                <a:latin typeface="inherit"/>
              </a:rPr>
              <a:t>날씨</a:t>
            </a:r>
            <a:r>
              <a:rPr lang="en-US" altLang="ko-KR" sz="4000" b="0" i="0" dirty="0">
                <a:solidFill>
                  <a:srgbClr val="000000"/>
                </a:solidFill>
                <a:effectLst/>
                <a:latin typeface="inherit"/>
              </a:rPr>
              <a:t>, </a:t>
            </a:r>
            <a:r>
              <a:rPr lang="ko-KR" altLang="en-US" sz="4000" b="0" i="0" dirty="0">
                <a:solidFill>
                  <a:srgbClr val="000000"/>
                </a:solidFill>
                <a:effectLst/>
                <a:latin typeface="inherit"/>
              </a:rPr>
              <a:t>시간</a:t>
            </a:r>
            <a:r>
              <a:rPr lang="en-US" altLang="ko-KR" sz="4000" b="0" i="0" dirty="0">
                <a:solidFill>
                  <a:srgbClr val="000000"/>
                </a:solidFill>
                <a:effectLst/>
                <a:latin typeface="inherit"/>
              </a:rPr>
              <a:t>, </a:t>
            </a:r>
            <a:r>
              <a:rPr lang="ko-KR" altLang="en-US" sz="4000" b="0" i="0" dirty="0">
                <a:solidFill>
                  <a:srgbClr val="000000"/>
                </a:solidFill>
                <a:effectLst/>
                <a:latin typeface="inherit"/>
              </a:rPr>
              <a:t>연령대에 대한 정보가 부족하다</a:t>
            </a:r>
            <a:r>
              <a:rPr lang="en-US" altLang="ko-KR" sz="4000" b="0" i="0" dirty="0">
                <a:solidFill>
                  <a:srgbClr val="000000"/>
                </a:solidFill>
                <a:effectLst/>
                <a:latin typeface="inherit"/>
              </a:rPr>
              <a:t>. </a:t>
            </a:r>
            <a:r>
              <a:rPr lang="ko-KR" altLang="en-US" sz="4000" b="0" i="0" dirty="0">
                <a:solidFill>
                  <a:srgbClr val="000000"/>
                </a:solidFill>
                <a:effectLst/>
                <a:latin typeface="inherit"/>
              </a:rPr>
              <a:t>또한 </a:t>
            </a:r>
            <a:r>
              <a:rPr lang="en-US" altLang="ko-KR" sz="4000" b="0" i="0" dirty="0">
                <a:solidFill>
                  <a:srgbClr val="000000"/>
                </a:solidFill>
                <a:effectLst/>
                <a:latin typeface="inherit"/>
              </a:rPr>
              <a:t>Regression </a:t>
            </a:r>
            <a:r>
              <a:rPr lang="ko-KR" altLang="en-US" sz="4000" b="0" i="0" dirty="0">
                <a:solidFill>
                  <a:srgbClr val="000000"/>
                </a:solidFill>
                <a:effectLst/>
                <a:latin typeface="inherit"/>
              </a:rPr>
              <a:t>모델은 실습 내용에 포함되어 있습니다</a:t>
            </a:r>
            <a:r>
              <a:rPr lang="en-US" altLang="ko-KR" sz="4000" b="0" i="0" dirty="0">
                <a:solidFill>
                  <a:srgbClr val="000000"/>
                </a:solidFill>
                <a:effectLst/>
                <a:latin typeface="inherit"/>
              </a:rPr>
              <a:t>.</a:t>
            </a:r>
          </a:p>
          <a:p>
            <a:pPr algn="just">
              <a:lnSpc>
                <a:spcPct val="200000"/>
              </a:lnSpc>
            </a:pPr>
            <a:r>
              <a:rPr lang="en-US" altLang="ko-KR" sz="4000" dirty="0">
                <a:latin typeface="inherit"/>
              </a:rPr>
              <a:t>Answer : </a:t>
            </a:r>
            <a:r>
              <a:rPr lang="ko-KR" altLang="en-US" sz="4000">
                <a:latin typeface="inherit"/>
              </a:rPr>
              <a:t>시계열 예측 모델 </a:t>
            </a:r>
            <a:r>
              <a:rPr lang="en-US" altLang="ko-KR" sz="4000" dirty="0">
                <a:latin typeface="inherit"/>
              </a:rPr>
              <a:t>Prophet</a:t>
            </a:r>
            <a:r>
              <a:rPr lang="ko-KR" altLang="en-US" sz="4000">
                <a:latin typeface="inherit"/>
              </a:rPr>
              <a:t>을</a:t>
            </a:r>
            <a:r>
              <a:rPr lang="ko-KR" altLang="en-US" sz="4000" dirty="0">
                <a:latin typeface="inherit"/>
              </a:rPr>
              <a:t> 통해 비주기적 변화</a:t>
            </a:r>
            <a:r>
              <a:rPr lang="en-US" altLang="ko-KR" sz="4000" dirty="0">
                <a:latin typeface="inherit"/>
              </a:rPr>
              <a:t>,</a:t>
            </a:r>
            <a:r>
              <a:rPr lang="ko-KR" altLang="en-US" sz="4000" dirty="0">
                <a:latin typeface="inherit"/>
              </a:rPr>
              <a:t> 주기적인 변화와 불규칙적인 이벤트의 영향력을 고려하는 모델을 사용했습니다</a:t>
            </a:r>
            <a:r>
              <a:rPr lang="en-US" altLang="ko-KR" sz="4000" dirty="0">
                <a:latin typeface="inherit"/>
              </a:rPr>
              <a:t>. </a:t>
            </a:r>
            <a:r>
              <a:rPr lang="ko-KR" altLang="en-US" sz="4000">
                <a:latin typeface="inherit"/>
              </a:rPr>
              <a:t>연령대를 구분하여 나이 대 별로 </a:t>
            </a:r>
            <a:r>
              <a:rPr lang="ko-KR" altLang="en-US" sz="4000" err="1">
                <a:latin typeface="inherit"/>
              </a:rPr>
              <a:t>기계학습시켜</a:t>
            </a:r>
            <a:r>
              <a:rPr lang="ko-KR" altLang="en-US" sz="4000">
                <a:latin typeface="inherit"/>
              </a:rPr>
              <a:t> 독립적으로 예측하였기 때문에 연령대에 맞추어 예측할 수 있도록 하였습니다</a:t>
            </a:r>
            <a:r>
              <a:rPr lang="en-US" altLang="ko-KR" sz="4000">
                <a:latin typeface="inherit"/>
              </a:rPr>
              <a:t>.</a:t>
            </a:r>
            <a:r>
              <a:rPr lang="ko-KR" altLang="en-US" sz="4000">
                <a:latin typeface="inherit"/>
              </a:rPr>
              <a:t> </a:t>
            </a:r>
            <a:endParaRPr lang="en-US" altLang="ko-KR" sz="4000" dirty="0">
              <a:latin typeface="inherit"/>
            </a:endParaRPr>
          </a:p>
        </p:txBody>
      </p:sp>
      <p:sp>
        <p:nvSpPr>
          <p:cNvPr id="8" name="직사각형 7">
            <a:extLst>
              <a:ext uri="{FF2B5EF4-FFF2-40B4-BE49-F238E27FC236}">
                <a16:creationId xmlns:a16="http://schemas.microsoft.com/office/drawing/2014/main" id="{DB170AF5-BC0D-4C56-B36A-6D496A17B23C}"/>
              </a:ext>
            </a:extLst>
          </p:cNvPr>
          <p:cNvSpPr/>
          <p:nvPr/>
        </p:nvSpPr>
        <p:spPr>
          <a:xfrm>
            <a:off x="8512175" y="654542"/>
            <a:ext cx="7359648" cy="1318125"/>
          </a:xfrm>
          <a:prstGeom prst="rect">
            <a:avLst/>
          </a:prstGeom>
          <a:solidFill>
            <a:srgbClr val="C597A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1600" b="0" i="0" u="none" strike="noStrike" cap="none" spc="0" normalizeH="0" baseline="0">
              <a:ln>
                <a:noFill/>
              </a:ln>
              <a:solidFill>
                <a:srgbClr val="FFFFFF"/>
              </a:solidFill>
              <a:effectLst/>
              <a:uFillTx/>
              <a:latin typeface="+mn-lt"/>
              <a:ea typeface="+mn-ea"/>
              <a:cs typeface="+mn-cs"/>
              <a:sym typeface="Helvetica Light"/>
            </a:endParaRPr>
          </a:p>
        </p:txBody>
      </p:sp>
      <p:sp>
        <p:nvSpPr>
          <p:cNvPr id="9" name="TextBox 8">
            <a:extLst>
              <a:ext uri="{FF2B5EF4-FFF2-40B4-BE49-F238E27FC236}">
                <a16:creationId xmlns:a16="http://schemas.microsoft.com/office/drawing/2014/main" id="{A9B23D4F-928E-4059-8917-FA6AF6F13517}"/>
              </a:ext>
            </a:extLst>
          </p:cNvPr>
          <p:cNvSpPr txBox="1"/>
          <p:nvPr/>
        </p:nvSpPr>
        <p:spPr>
          <a:xfrm>
            <a:off x="8883304" y="630454"/>
            <a:ext cx="6617389" cy="132343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altLang="ko-KR" sz="8000">
                <a:solidFill>
                  <a:schemeClr val="bg1"/>
                </a:solidFill>
                <a:latin typeface="+mn-ea"/>
              </a:rPr>
              <a:t>4. </a:t>
            </a:r>
            <a:r>
              <a:rPr lang="en-US" altLang="ko-KR" sz="8000" err="1">
                <a:solidFill>
                  <a:schemeClr val="bg1"/>
                </a:solidFill>
                <a:latin typeface="+mn-ea"/>
              </a:rPr>
              <a:t>FeedBack</a:t>
            </a:r>
            <a:endParaRPr lang="ko-KR" altLang="en-US" sz="8000">
              <a:solidFill>
                <a:schemeClr val="bg1"/>
              </a:solidFill>
              <a:latin typeface="+mn-ea"/>
            </a:endParaRPr>
          </a:p>
        </p:txBody>
      </p:sp>
      <p:sp>
        <p:nvSpPr>
          <p:cNvPr id="10" name="직사각형 9">
            <a:extLst>
              <a:ext uri="{FF2B5EF4-FFF2-40B4-BE49-F238E27FC236}">
                <a16:creationId xmlns:a16="http://schemas.microsoft.com/office/drawing/2014/main" id="{D9D46932-5AEF-4407-8DCA-1F9737098048}"/>
              </a:ext>
            </a:extLst>
          </p:cNvPr>
          <p:cNvSpPr/>
          <p:nvPr/>
        </p:nvSpPr>
        <p:spPr>
          <a:xfrm>
            <a:off x="10642600" y="13202668"/>
            <a:ext cx="3114040" cy="390491"/>
          </a:xfrm>
          <a:prstGeom prst="rect">
            <a:avLst/>
          </a:prstGeom>
          <a:solidFill>
            <a:srgbClr val="88909B"/>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1600" b="0" i="0" u="none" strike="noStrike" cap="none" spc="0" normalizeH="0" baseline="0">
              <a:ln>
                <a:noFill/>
              </a:ln>
              <a:solidFill>
                <a:srgbClr val="FFFFFF"/>
              </a:solidFill>
              <a:effectLst/>
              <a:uFillTx/>
              <a:latin typeface="+mn-lt"/>
              <a:ea typeface="+mn-ea"/>
              <a:cs typeface="+mn-cs"/>
              <a:sym typeface="Helvetica Light"/>
            </a:endParaRPr>
          </a:p>
        </p:txBody>
      </p:sp>
      <p:sp>
        <p:nvSpPr>
          <p:cNvPr id="11" name="TextBox 10">
            <a:extLst>
              <a:ext uri="{FF2B5EF4-FFF2-40B4-BE49-F238E27FC236}">
                <a16:creationId xmlns:a16="http://schemas.microsoft.com/office/drawing/2014/main" id="{BB736769-1D81-42FD-8320-D9A24CE4303F}"/>
              </a:ext>
            </a:extLst>
          </p:cNvPr>
          <p:cNvSpPr txBox="1"/>
          <p:nvPr/>
        </p:nvSpPr>
        <p:spPr>
          <a:xfrm>
            <a:off x="10605263" y="13183053"/>
            <a:ext cx="3202177"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altLang="ko-KR" sz="2400">
                <a:solidFill>
                  <a:schemeClr val="bg1"/>
                </a:solidFill>
                <a:latin typeface="+mn-ea"/>
              </a:rPr>
              <a:t>4. </a:t>
            </a:r>
            <a:r>
              <a:rPr lang="en-US" altLang="ko-KR" sz="2400" err="1">
                <a:solidFill>
                  <a:schemeClr val="bg1"/>
                </a:solidFill>
                <a:latin typeface="+mn-ea"/>
              </a:rPr>
              <a:t>FeedBack</a:t>
            </a:r>
            <a:endParaRPr lang="ko-KR" altLang="en-US" sz="2400">
              <a:solidFill>
                <a:schemeClr val="bg1"/>
              </a:solidFill>
              <a:latin typeface="+mn-ea"/>
            </a:endParaRPr>
          </a:p>
        </p:txBody>
      </p:sp>
    </p:spTree>
    <p:extLst>
      <p:ext uri="{BB962C8B-B14F-4D97-AF65-F5344CB8AC3E}">
        <p14:creationId xmlns:p14="http://schemas.microsoft.com/office/powerpoint/2010/main" val="1343255385"/>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4" name="Shape 364"/>
          <p:cNvSpPr/>
          <p:nvPr/>
        </p:nvSpPr>
        <p:spPr>
          <a:xfrm>
            <a:off x="5796183" y="2603000"/>
            <a:ext cx="15983837" cy="8615947"/>
          </a:xfrm>
          <a:custGeom>
            <a:avLst/>
            <a:gdLst/>
            <a:ahLst/>
            <a:cxnLst>
              <a:cxn ang="0">
                <a:pos x="wd2" y="hd2"/>
              </a:cxn>
              <a:cxn ang="5400000">
                <a:pos x="wd2" y="hd2"/>
              </a:cxn>
              <a:cxn ang="10800000">
                <a:pos x="wd2" y="hd2"/>
              </a:cxn>
              <a:cxn ang="16200000">
                <a:pos x="wd2" y="hd2"/>
              </a:cxn>
            </a:cxnLst>
            <a:rect l="0" t="0" r="r" b="b"/>
            <a:pathLst>
              <a:path w="21600" h="21600" extrusionOk="0">
                <a:moveTo>
                  <a:pt x="0" y="10060"/>
                </a:moveTo>
                <a:lnTo>
                  <a:pt x="16781" y="21600"/>
                </a:lnTo>
                <a:lnTo>
                  <a:pt x="21600" y="0"/>
                </a:lnTo>
                <a:lnTo>
                  <a:pt x="0" y="10060"/>
                </a:lnTo>
                <a:close/>
              </a:path>
            </a:pathLst>
          </a:custGeom>
          <a:ln w="1168400">
            <a:solidFill>
              <a:srgbClr val="000000">
                <a:alpha val="3000"/>
              </a:srgbClr>
            </a:solidFill>
            <a:miter lim="400000"/>
          </a:ln>
        </p:spPr>
        <p:txBody>
          <a:bodyPr lIns="71437" tIns="71437" rIns="71437" bIns="71437" anchor="ctr"/>
          <a:lstStyle/>
          <a:p>
            <a:pPr>
              <a:defRPr sz="3200"/>
            </a:pPr>
            <a:endParaRPr/>
          </a:p>
        </p:txBody>
      </p:sp>
      <p:grpSp>
        <p:nvGrpSpPr>
          <p:cNvPr id="376" name="Group 376"/>
          <p:cNvGrpSpPr/>
          <p:nvPr/>
        </p:nvGrpSpPr>
        <p:grpSpPr>
          <a:xfrm>
            <a:off x="9860226" y="2832556"/>
            <a:ext cx="11239691" cy="8050889"/>
            <a:chOff x="0" y="0"/>
            <a:chExt cx="11239691" cy="8050889"/>
          </a:xfrm>
        </p:grpSpPr>
        <p:sp>
          <p:nvSpPr>
            <p:cNvPr id="368" name="Shape 368"/>
            <p:cNvSpPr/>
            <p:nvPr/>
          </p:nvSpPr>
          <p:spPr>
            <a:xfrm flipH="1" flipV="1">
              <a:off x="98519" y="308504"/>
              <a:ext cx="3025608" cy="1"/>
            </a:xfrm>
            <a:prstGeom prst="line">
              <a:avLst/>
            </a:prstGeom>
            <a:noFill/>
            <a:ln w="38100" cap="flat">
              <a:solidFill>
                <a:srgbClr val="C3798F"/>
              </a:solidFill>
              <a:prstDash val="solid"/>
              <a:miter lim="400000"/>
            </a:ln>
            <a:effectLst/>
          </p:spPr>
          <p:txBody>
            <a:bodyPr wrap="square" lIns="71437" tIns="71437" rIns="71437" bIns="71437" numCol="1" anchor="ctr">
              <a:noAutofit/>
            </a:bodyPr>
            <a:lstStyle/>
            <a:p>
              <a:pPr>
                <a:defRPr sz="3200"/>
              </a:pPr>
              <a:endParaRPr>
                <a:latin typeface="+mn-ea"/>
              </a:endParaRPr>
            </a:p>
          </p:txBody>
        </p:sp>
        <p:grpSp>
          <p:nvGrpSpPr>
            <p:cNvPr id="375" name="Group 375"/>
            <p:cNvGrpSpPr/>
            <p:nvPr/>
          </p:nvGrpSpPr>
          <p:grpSpPr>
            <a:xfrm>
              <a:off x="0" y="0"/>
              <a:ext cx="11239691" cy="8050889"/>
              <a:chOff x="0" y="0"/>
              <a:chExt cx="11239690" cy="8050889"/>
            </a:xfrm>
          </p:grpSpPr>
          <p:sp>
            <p:nvSpPr>
              <p:cNvPr id="369" name="Shape 369"/>
              <p:cNvSpPr/>
              <p:nvPr/>
            </p:nvSpPr>
            <p:spPr>
              <a:xfrm>
                <a:off x="0" y="0"/>
                <a:ext cx="10283581" cy="318737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71437" tIns="71437" rIns="71437" bIns="71437" numCol="1" anchor="ctr">
                <a:normAutofit fontScale="92500"/>
              </a:bodyPr>
              <a:lstStyle>
                <a:lvl1pPr algn="l">
                  <a:defRPr sz="12600">
                    <a:latin typeface="Didot"/>
                    <a:ea typeface="Didot"/>
                    <a:cs typeface="Didot"/>
                    <a:sym typeface="Didot"/>
                  </a:defRPr>
                </a:lvl1pPr>
              </a:lstStyle>
              <a:p>
                <a:r>
                  <a:rPr lang="ko-KR" altLang="en-US" b="1">
                    <a:latin typeface="+mn-ea"/>
                    <a:ea typeface="+mn-ea"/>
                  </a:rPr>
                  <a:t>검색어 추천 기능</a:t>
                </a:r>
                <a:endParaRPr b="1">
                  <a:latin typeface="+mn-ea"/>
                  <a:ea typeface="+mn-ea"/>
                </a:endParaRPr>
              </a:p>
            </p:txBody>
          </p:sp>
          <p:sp>
            <p:nvSpPr>
              <p:cNvPr id="370" name="Shape 370"/>
              <p:cNvSpPr/>
              <p:nvPr/>
            </p:nvSpPr>
            <p:spPr>
              <a:xfrm>
                <a:off x="117006" y="2802966"/>
                <a:ext cx="7780974" cy="54437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71437" tIns="71437" rIns="71437" bIns="71437" numCol="1" anchor="t">
                <a:spAutoFit/>
              </a:bodyPr>
              <a:lstStyle>
                <a:lvl1pPr algn="l">
                  <a:defRPr sz="2600" cap="all" spc="598">
                    <a:solidFill>
                      <a:srgbClr val="C3798F"/>
                    </a:solidFill>
                    <a:latin typeface="Helvetica"/>
                    <a:ea typeface="Helvetica"/>
                    <a:cs typeface="Helvetica"/>
                    <a:sym typeface="Helvetica"/>
                  </a:defRPr>
                </a:lvl1pPr>
              </a:lstStyle>
              <a:p>
                <a:r>
                  <a:rPr lang="en-US">
                    <a:latin typeface="+mn-ea"/>
                    <a:ea typeface="+mn-ea"/>
                  </a:rPr>
                  <a:t>Wor2vec </a:t>
                </a:r>
                <a:r>
                  <a:rPr lang="ko-KR" altLang="en-US">
                    <a:latin typeface="+mn-ea"/>
                    <a:ea typeface="+mn-ea"/>
                  </a:rPr>
                  <a:t>모델을 활용한 검색어 추천 기능</a:t>
                </a:r>
                <a:endParaRPr>
                  <a:latin typeface="+mn-ea"/>
                  <a:ea typeface="+mn-ea"/>
                </a:endParaRPr>
              </a:p>
            </p:txBody>
          </p:sp>
          <p:sp>
            <p:nvSpPr>
              <p:cNvPr id="371" name="Shape 371"/>
              <p:cNvSpPr/>
              <p:nvPr/>
            </p:nvSpPr>
            <p:spPr>
              <a:xfrm>
                <a:off x="117006" y="3702949"/>
                <a:ext cx="11122684" cy="3127682"/>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71437" tIns="71437" rIns="71437" bIns="71437" numCol="1" anchor="t">
                <a:normAutofit/>
              </a:bodyPr>
              <a:lstStyle>
                <a:lvl1pPr algn="l" defTabSz="690086">
                  <a:defRPr sz="2520" spc="226">
                    <a:latin typeface="Devanagari MT"/>
                    <a:ea typeface="Devanagari MT"/>
                    <a:cs typeface="Devanagari MT"/>
                    <a:sym typeface="Devanagari MT"/>
                  </a:defRPr>
                </a:lvl1pPr>
              </a:lstStyle>
              <a:p>
                <a:pPr>
                  <a:lnSpc>
                    <a:spcPct val="200000"/>
                  </a:lnSpc>
                </a:pPr>
                <a:r>
                  <a:rPr lang="en-US">
                    <a:latin typeface="+mn-ea"/>
                    <a:ea typeface="+mn-ea"/>
                  </a:rPr>
                  <a:t>-</a:t>
                </a:r>
                <a:r>
                  <a:rPr lang="ko-KR" altLang="en-US">
                    <a:latin typeface="+mn-ea"/>
                    <a:ea typeface="+mn-ea"/>
                  </a:rPr>
                  <a:t> 먹고 싶은 음식이 있을 경우 해당 음식과 관련된 해시 태그를 추천해주는 기능</a:t>
                </a:r>
                <a:endParaRPr lang="en-US" altLang="ko-KR">
                  <a:latin typeface="+mn-ea"/>
                  <a:ea typeface="+mn-ea"/>
                </a:endParaRPr>
              </a:p>
              <a:p>
                <a:pPr marL="457200" indent="-457200">
                  <a:lnSpc>
                    <a:spcPct val="200000"/>
                  </a:lnSpc>
                  <a:buFontTx/>
                  <a:buChar char="-"/>
                </a:pPr>
                <a:r>
                  <a:rPr lang="ko-KR" altLang="en-US">
                    <a:latin typeface="+mn-ea"/>
                    <a:ea typeface="+mn-ea"/>
                  </a:rPr>
                  <a:t>관련된 음식점과 관련된 음식이 추천 결과로 나옴</a:t>
                </a:r>
                <a:endParaRPr lang="en-US" altLang="ko-KR">
                  <a:latin typeface="+mn-ea"/>
                  <a:ea typeface="+mn-ea"/>
                </a:endParaRPr>
              </a:p>
              <a:p>
                <a:pPr marL="457200" indent="-457200">
                  <a:lnSpc>
                    <a:spcPct val="200000"/>
                  </a:lnSpc>
                  <a:buFontTx/>
                  <a:buChar char="-"/>
                </a:pPr>
                <a:r>
                  <a:rPr lang="ko-KR" altLang="en-US">
                    <a:latin typeface="+mn-ea"/>
                    <a:ea typeface="+mn-ea"/>
                  </a:rPr>
                  <a:t>해시태그를 클릭할 경우 해시태그를 포함한 </a:t>
                </a:r>
                <a:r>
                  <a:rPr lang="ko-KR" altLang="en-US" err="1">
                    <a:latin typeface="+mn-ea"/>
                    <a:ea typeface="+mn-ea"/>
                  </a:rPr>
                  <a:t>피드</a:t>
                </a:r>
                <a:r>
                  <a:rPr lang="ko-KR" altLang="en-US">
                    <a:latin typeface="+mn-ea"/>
                    <a:ea typeface="+mn-ea"/>
                  </a:rPr>
                  <a:t> </a:t>
                </a:r>
                <a:r>
                  <a:rPr lang="en-US" altLang="ko-KR">
                    <a:latin typeface="+mn-ea"/>
                    <a:ea typeface="+mn-ea"/>
                  </a:rPr>
                  <a:t>+ </a:t>
                </a:r>
                <a:r>
                  <a:rPr lang="ko-KR" altLang="en-US">
                    <a:latin typeface="+mn-ea"/>
                    <a:ea typeface="+mn-ea"/>
                  </a:rPr>
                  <a:t>관련 </a:t>
                </a:r>
                <a:r>
                  <a:rPr lang="ko-KR" altLang="en-US" err="1">
                    <a:latin typeface="+mn-ea"/>
                    <a:ea typeface="+mn-ea"/>
                  </a:rPr>
                  <a:t>피드가</a:t>
                </a:r>
                <a:r>
                  <a:rPr lang="ko-KR" altLang="en-US">
                    <a:latin typeface="+mn-ea"/>
                    <a:ea typeface="+mn-ea"/>
                  </a:rPr>
                  <a:t> 나온다</a:t>
                </a:r>
                <a:endParaRPr lang="en-US" altLang="ko-KR">
                  <a:latin typeface="+mn-ea"/>
                  <a:ea typeface="+mn-ea"/>
                </a:endParaRPr>
              </a:p>
            </p:txBody>
          </p:sp>
          <p:sp>
            <p:nvSpPr>
              <p:cNvPr id="372" name="Shape 372"/>
              <p:cNvSpPr/>
              <p:nvPr/>
            </p:nvSpPr>
            <p:spPr>
              <a:xfrm>
                <a:off x="117006" y="7194038"/>
                <a:ext cx="3132289" cy="856851"/>
              </a:xfrm>
              <a:prstGeom prst="rect">
                <a:avLst/>
              </a:prstGeom>
              <a:solidFill>
                <a:srgbClr val="C3798F"/>
              </a:solidFill>
              <a:ln w="12700" cap="flat">
                <a:noFill/>
                <a:miter lim="400000"/>
              </a:ln>
              <a:effectLst/>
            </p:spPr>
            <p:txBody>
              <a:bodyPr wrap="square" lIns="71437" tIns="71437" rIns="71437" bIns="71437" numCol="1" anchor="ctr">
                <a:noAutofit/>
              </a:bodyPr>
              <a:lstStyle/>
              <a:p>
                <a:pPr>
                  <a:defRPr sz="3200">
                    <a:solidFill>
                      <a:srgbClr val="FFFFFF"/>
                    </a:solidFill>
                  </a:defRPr>
                </a:pPr>
                <a:endParaRPr>
                  <a:latin typeface="+mn-ea"/>
                </a:endParaRPr>
              </a:p>
            </p:txBody>
          </p:sp>
        </p:grpSp>
      </p:grpSp>
      <p:sp>
        <p:nvSpPr>
          <p:cNvPr id="15" name="직사각형 14">
            <a:extLst>
              <a:ext uri="{FF2B5EF4-FFF2-40B4-BE49-F238E27FC236}">
                <a16:creationId xmlns:a16="http://schemas.microsoft.com/office/drawing/2014/main" id="{BE8100F7-2DFE-4351-9423-1E2E581949B1}"/>
              </a:ext>
            </a:extLst>
          </p:cNvPr>
          <p:cNvSpPr/>
          <p:nvPr/>
        </p:nvSpPr>
        <p:spPr>
          <a:xfrm>
            <a:off x="10642600" y="13202668"/>
            <a:ext cx="3114040" cy="390491"/>
          </a:xfrm>
          <a:prstGeom prst="rect">
            <a:avLst/>
          </a:prstGeom>
          <a:solidFill>
            <a:srgbClr val="C597A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1600" b="0" i="0" u="none" strike="noStrike" cap="none" spc="0" normalizeH="0" baseline="0">
              <a:ln>
                <a:noFill/>
              </a:ln>
              <a:solidFill>
                <a:srgbClr val="FFFFFF"/>
              </a:solidFill>
              <a:effectLst/>
              <a:uFillTx/>
              <a:latin typeface="+mn-lt"/>
              <a:ea typeface="+mn-ea"/>
              <a:cs typeface="+mn-cs"/>
              <a:sym typeface="Helvetica Light"/>
            </a:endParaRPr>
          </a:p>
        </p:txBody>
      </p:sp>
      <p:sp>
        <p:nvSpPr>
          <p:cNvPr id="16" name="TextBox 15">
            <a:extLst>
              <a:ext uri="{FF2B5EF4-FFF2-40B4-BE49-F238E27FC236}">
                <a16:creationId xmlns:a16="http://schemas.microsoft.com/office/drawing/2014/main" id="{C5E65926-AD97-4C2B-B060-B4E9B3A2966A}"/>
              </a:ext>
            </a:extLst>
          </p:cNvPr>
          <p:cNvSpPr txBox="1"/>
          <p:nvPr/>
        </p:nvSpPr>
        <p:spPr>
          <a:xfrm>
            <a:off x="10605263" y="13183053"/>
            <a:ext cx="3202177"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altLang="ko-KR" sz="2400">
                <a:solidFill>
                  <a:schemeClr val="bg1"/>
                </a:solidFill>
                <a:latin typeface="+mn-ea"/>
              </a:rPr>
              <a:t>4. </a:t>
            </a:r>
            <a:r>
              <a:rPr lang="ko-KR" altLang="en-US" sz="2400">
                <a:solidFill>
                  <a:schemeClr val="bg1"/>
                </a:solidFill>
                <a:latin typeface="+mn-ea"/>
              </a:rPr>
              <a:t>시스템 기능 소개</a:t>
            </a:r>
          </a:p>
        </p:txBody>
      </p:sp>
      <p:sp>
        <p:nvSpPr>
          <p:cNvPr id="2" name="TextBox 1">
            <a:extLst>
              <a:ext uri="{FF2B5EF4-FFF2-40B4-BE49-F238E27FC236}">
                <a16:creationId xmlns:a16="http://schemas.microsoft.com/office/drawing/2014/main" id="{6E11162E-7CD0-4293-803A-411BBBF510C3}"/>
              </a:ext>
            </a:extLst>
          </p:cNvPr>
          <p:cNvSpPr txBox="1"/>
          <p:nvPr/>
        </p:nvSpPr>
        <p:spPr>
          <a:xfrm>
            <a:off x="10412963" y="10202816"/>
            <a:ext cx="2351315" cy="5136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lang="ko-KR" altLang="en-US" sz="2400">
                <a:solidFill>
                  <a:schemeClr val="bg1"/>
                </a:solidFill>
              </a:rPr>
              <a:t>시연영상 보기</a:t>
            </a:r>
            <a:endParaRPr kumimoji="0" lang="ko-KR" altLang="en-US" sz="2400" b="0" i="0" u="none" strike="noStrike" cap="none" spc="0" normalizeH="0" baseline="0">
              <a:ln>
                <a:noFill/>
              </a:ln>
              <a:solidFill>
                <a:schemeClr val="bg1"/>
              </a:solidFill>
              <a:effectLst/>
              <a:uFillTx/>
              <a:latin typeface="+mn-lt"/>
              <a:ea typeface="+mn-ea"/>
              <a:cs typeface="+mn-cs"/>
              <a:sym typeface="Helvetica Light"/>
            </a:endParaRPr>
          </a:p>
        </p:txBody>
      </p:sp>
      <p:sp>
        <p:nvSpPr>
          <p:cNvPr id="3" name="화살표: 오른쪽 2">
            <a:extLst>
              <a:ext uri="{FF2B5EF4-FFF2-40B4-BE49-F238E27FC236}">
                <a16:creationId xmlns:a16="http://schemas.microsoft.com/office/drawing/2014/main" id="{07C9A640-6795-4460-BEF3-927C60390E5F}"/>
              </a:ext>
            </a:extLst>
          </p:cNvPr>
          <p:cNvSpPr/>
          <p:nvPr/>
        </p:nvSpPr>
        <p:spPr>
          <a:xfrm flipH="1">
            <a:off x="10268929" y="10279441"/>
            <a:ext cx="288068" cy="372124"/>
          </a:xfrm>
          <a:prstGeom prst="rightArrow">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3200" b="0" i="0" u="none" strike="noStrike" cap="none" spc="0" normalizeH="0" baseline="0">
              <a:ln>
                <a:noFill/>
              </a:ln>
              <a:solidFill>
                <a:srgbClr val="FFFFFF"/>
              </a:solidFill>
              <a:effectLst/>
              <a:uFillTx/>
              <a:latin typeface="+mn-lt"/>
              <a:ea typeface="+mn-ea"/>
              <a:cs typeface="+mn-cs"/>
              <a:sym typeface="Helvetica Light"/>
            </a:endParaRPr>
          </a:p>
        </p:txBody>
      </p:sp>
      <p:grpSp>
        <p:nvGrpSpPr>
          <p:cNvPr id="33" name="Group 367">
            <a:extLst>
              <a:ext uri="{FF2B5EF4-FFF2-40B4-BE49-F238E27FC236}">
                <a16:creationId xmlns:a16="http://schemas.microsoft.com/office/drawing/2014/main" id="{EE17822B-FE5E-404E-B764-7C1D8AB46FB4}"/>
              </a:ext>
            </a:extLst>
          </p:cNvPr>
          <p:cNvGrpSpPr/>
          <p:nvPr/>
        </p:nvGrpSpPr>
        <p:grpSpPr>
          <a:xfrm>
            <a:off x="2775167" y="466166"/>
            <a:ext cx="5651658" cy="12736502"/>
            <a:chOff x="0" y="0"/>
            <a:chExt cx="5673544" cy="11399620"/>
          </a:xfrm>
        </p:grpSpPr>
        <p:pic>
          <p:nvPicPr>
            <p:cNvPr id="34" name="pasted-image.pdf">
              <a:extLst>
                <a:ext uri="{FF2B5EF4-FFF2-40B4-BE49-F238E27FC236}">
                  <a16:creationId xmlns:a16="http://schemas.microsoft.com/office/drawing/2014/main" id="{49DFAE66-FBCD-4220-90A7-3CA91DE1C181}"/>
                </a:ext>
              </a:extLst>
            </p:cNvPr>
            <p:cNvPicPr>
              <a:picLocks noChangeAspect="1"/>
            </p:cNvPicPr>
            <p:nvPr/>
          </p:nvPicPr>
          <p:blipFill>
            <a:blip r:embed="rId5"/>
            <a:stretch>
              <a:fillRect/>
            </a:stretch>
          </p:blipFill>
          <p:spPr>
            <a:xfrm>
              <a:off x="0" y="0"/>
              <a:ext cx="5673544" cy="11399620"/>
            </a:xfrm>
            <a:prstGeom prst="rect">
              <a:avLst/>
            </a:prstGeom>
            <a:ln w="12700" cap="flat">
              <a:noFill/>
              <a:miter lim="400000"/>
            </a:ln>
            <a:effectLst/>
          </p:spPr>
        </p:pic>
        <p:pic>
          <p:nvPicPr>
            <p:cNvPr id="35" name="PlaceholderImage.png">
              <a:extLst>
                <a:ext uri="{FF2B5EF4-FFF2-40B4-BE49-F238E27FC236}">
                  <a16:creationId xmlns:a16="http://schemas.microsoft.com/office/drawing/2014/main" id="{EA4F2C7D-2B44-4E89-8700-22C8FD77682D}"/>
                </a:ext>
              </a:extLst>
            </p:cNvPr>
            <p:cNvPicPr>
              <a:picLocks/>
            </p:cNvPicPr>
            <p:nvPr/>
          </p:nvPicPr>
          <p:blipFill>
            <a:blip r:embed="rId6"/>
            <a:srcRect r="116" b="113"/>
            <a:stretch>
              <a:fillRect/>
            </a:stretch>
          </p:blipFill>
          <p:spPr>
            <a:xfrm>
              <a:off x="330506" y="1221720"/>
              <a:ext cx="5025398" cy="8876515"/>
            </a:xfrm>
            <a:prstGeom prst="rect">
              <a:avLst/>
            </a:prstGeom>
            <a:ln w="12700" cap="flat">
              <a:noFill/>
              <a:miter lim="400000"/>
            </a:ln>
            <a:effectLst/>
          </p:spPr>
        </p:pic>
      </p:grpSp>
      <p:pic>
        <p:nvPicPr>
          <p:cNvPr id="18" name="WordToVec">
            <a:hlinkClick r:id="" action="ppaction://media"/>
            <a:extLst>
              <a:ext uri="{FF2B5EF4-FFF2-40B4-BE49-F238E27FC236}">
                <a16:creationId xmlns:a16="http://schemas.microsoft.com/office/drawing/2014/main" id="{6FF78C75-D385-4501-9EB1-5588B7C48528}"/>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3111836" y="1829818"/>
            <a:ext cx="5015160" cy="9899700"/>
          </a:xfrm>
          <a:prstGeom prst="rect">
            <a:avLst/>
          </a:prstGeom>
        </p:spPr>
      </p:pic>
    </p:spTree>
    <p:extLst>
      <p:ext uri="{BB962C8B-B14F-4D97-AF65-F5344CB8AC3E}">
        <p14:creationId xmlns:p14="http://schemas.microsoft.com/office/powerpoint/2010/main" val="2808276650"/>
      </p:ext>
    </p:extLst>
  </p:cSld>
  <p:clrMapOvr>
    <a:masterClrMapping/>
  </p:clrMapOvr>
  <mc:AlternateContent xmlns:mc="http://schemas.openxmlformats.org/markup-compatibility/2006">
    <mc:Choice xmlns:p14="http://schemas.microsoft.com/office/powerpoint/2010/main" Requires="p14">
      <p:transition spd="slow" p14:dur="1750">
        <p14:prism dir="u" isContent="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541"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remove" display="0">
                  <p:stCondLst>
                    <p:cond delay="indefinite"/>
                  </p:stCondLst>
                </p:cTn>
                <p:tgtEl>
                  <p:spTgt spid="18"/>
                </p:tgtEl>
              </p:cMediaNode>
            </p:video>
            <p:seq concurrent="1" nextAc="seek">
              <p:cTn id="8" restart="whenNotActive" fill="hold" evtFilter="cancelBubble" nodeType="interactiveSeq">
                <p:stCondLst>
                  <p:cond evt="onClick" delay="0">
                    <p:tgtEl>
                      <p:spTgt spid="1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8"/>
                                        </p:tgtEl>
                                      </p:cBhvr>
                                    </p:cmd>
                                  </p:childTnLst>
                                </p:cTn>
                              </p:par>
                            </p:childTnLst>
                          </p:cTn>
                        </p:par>
                      </p:childTnLst>
                    </p:cTn>
                  </p:par>
                </p:childTnLst>
              </p:cTn>
              <p:nextCondLst>
                <p:cond evt="onClick" delay="0">
                  <p:tgtEl>
                    <p:spTgt spid="18"/>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4" name="Shape 364"/>
          <p:cNvSpPr/>
          <p:nvPr/>
        </p:nvSpPr>
        <p:spPr>
          <a:xfrm>
            <a:off x="5796183" y="2603000"/>
            <a:ext cx="15983837" cy="8615947"/>
          </a:xfrm>
          <a:custGeom>
            <a:avLst/>
            <a:gdLst/>
            <a:ahLst/>
            <a:cxnLst>
              <a:cxn ang="0">
                <a:pos x="wd2" y="hd2"/>
              </a:cxn>
              <a:cxn ang="5400000">
                <a:pos x="wd2" y="hd2"/>
              </a:cxn>
              <a:cxn ang="10800000">
                <a:pos x="wd2" y="hd2"/>
              </a:cxn>
              <a:cxn ang="16200000">
                <a:pos x="wd2" y="hd2"/>
              </a:cxn>
            </a:cxnLst>
            <a:rect l="0" t="0" r="r" b="b"/>
            <a:pathLst>
              <a:path w="21600" h="21600" extrusionOk="0">
                <a:moveTo>
                  <a:pt x="0" y="10060"/>
                </a:moveTo>
                <a:lnTo>
                  <a:pt x="16781" y="21600"/>
                </a:lnTo>
                <a:lnTo>
                  <a:pt x="21600" y="0"/>
                </a:lnTo>
                <a:lnTo>
                  <a:pt x="0" y="10060"/>
                </a:lnTo>
                <a:close/>
              </a:path>
            </a:pathLst>
          </a:custGeom>
          <a:ln w="1168400">
            <a:solidFill>
              <a:srgbClr val="000000">
                <a:alpha val="3000"/>
              </a:srgbClr>
            </a:solidFill>
            <a:miter lim="400000"/>
          </a:ln>
        </p:spPr>
        <p:txBody>
          <a:bodyPr lIns="71437" tIns="71437" rIns="71437" bIns="71437" anchor="ctr"/>
          <a:lstStyle/>
          <a:p>
            <a:pPr>
              <a:defRPr sz="3200"/>
            </a:pPr>
            <a:endParaRPr/>
          </a:p>
        </p:txBody>
      </p:sp>
      <p:grpSp>
        <p:nvGrpSpPr>
          <p:cNvPr id="376" name="Group 376"/>
          <p:cNvGrpSpPr/>
          <p:nvPr/>
        </p:nvGrpSpPr>
        <p:grpSpPr>
          <a:xfrm>
            <a:off x="9860226" y="2832556"/>
            <a:ext cx="11239691" cy="8050889"/>
            <a:chOff x="0" y="0"/>
            <a:chExt cx="11239691" cy="8050889"/>
          </a:xfrm>
        </p:grpSpPr>
        <p:sp>
          <p:nvSpPr>
            <p:cNvPr id="368" name="Shape 368"/>
            <p:cNvSpPr/>
            <p:nvPr/>
          </p:nvSpPr>
          <p:spPr>
            <a:xfrm flipH="1" flipV="1">
              <a:off x="98519" y="308504"/>
              <a:ext cx="3025608" cy="1"/>
            </a:xfrm>
            <a:prstGeom prst="line">
              <a:avLst/>
            </a:prstGeom>
            <a:noFill/>
            <a:ln w="38100" cap="flat">
              <a:solidFill>
                <a:srgbClr val="C3798F"/>
              </a:solidFill>
              <a:prstDash val="solid"/>
              <a:miter lim="400000"/>
            </a:ln>
            <a:effectLst/>
          </p:spPr>
          <p:txBody>
            <a:bodyPr wrap="square" lIns="71437" tIns="71437" rIns="71437" bIns="71437" numCol="1" anchor="ctr">
              <a:noAutofit/>
            </a:bodyPr>
            <a:lstStyle/>
            <a:p>
              <a:pPr>
                <a:defRPr sz="3200"/>
              </a:pPr>
              <a:endParaRPr>
                <a:latin typeface="+mn-ea"/>
              </a:endParaRPr>
            </a:p>
          </p:txBody>
        </p:sp>
        <p:grpSp>
          <p:nvGrpSpPr>
            <p:cNvPr id="375" name="Group 375"/>
            <p:cNvGrpSpPr/>
            <p:nvPr/>
          </p:nvGrpSpPr>
          <p:grpSpPr>
            <a:xfrm>
              <a:off x="0" y="0"/>
              <a:ext cx="11239691" cy="8050889"/>
              <a:chOff x="0" y="0"/>
              <a:chExt cx="11239690" cy="8050889"/>
            </a:xfrm>
          </p:grpSpPr>
          <p:sp>
            <p:nvSpPr>
              <p:cNvPr id="369" name="Shape 369"/>
              <p:cNvSpPr/>
              <p:nvPr/>
            </p:nvSpPr>
            <p:spPr>
              <a:xfrm>
                <a:off x="0" y="0"/>
                <a:ext cx="10283581" cy="318737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71437" tIns="71437" rIns="71437" bIns="71437" numCol="1" anchor="ctr">
                <a:normAutofit fontScale="92500"/>
              </a:bodyPr>
              <a:lstStyle>
                <a:lvl1pPr algn="l">
                  <a:defRPr sz="12600">
                    <a:latin typeface="Didot"/>
                    <a:ea typeface="Didot"/>
                    <a:cs typeface="Didot"/>
                    <a:sym typeface="Didot"/>
                  </a:defRPr>
                </a:lvl1pPr>
              </a:lstStyle>
              <a:p>
                <a:r>
                  <a:rPr lang="ko-KR" altLang="en-US" b="1">
                    <a:latin typeface="+mn-ea"/>
                    <a:ea typeface="+mn-ea"/>
                  </a:rPr>
                  <a:t>지역 음식점 목록</a:t>
                </a:r>
                <a:endParaRPr b="1">
                  <a:latin typeface="+mn-ea"/>
                  <a:ea typeface="+mn-ea"/>
                </a:endParaRPr>
              </a:p>
            </p:txBody>
          </p:sp>
          <p:sp>
            <p:nvSpPr>
              <p:cNvPr id="370" name="Shape 370"/>
              <p:cNvSpPr/>
              <p:nvPr/>
            </p:nvSpPr>
            <p:spPr>
              <a:xfrm>
                <a:off x="117006" y="2802966"/>
                <a:ext cx="144334" cy="54437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71437" tIns="71437" rIns="71437" bIns="71437" numCol="1" anchor="t">
                <a:spAutoFit/>
              </a:bodyPr>
              <a:lstStyle>
                <a:lvl1pPr algn="l">
                  <a:defRPr sz="2600" cap="all" spc="598">
                    <a:solidFill>
                      <a:srgbClr val="C3798F"/>
                    </a:solidFill>
                    <a:latin typeface="Helvetica"/>
                    <a:ea typeface="Helvetica"/>
                    <a:cs typeface="Helvetica"/>
                    <a:sym typeface="Helvetica"/>
                  </a:defRPr>
                </a:lvl1pPr>
              </a:lstStyle>
              <a:p>
                <a:endParaRPr>
                  <a:latin typeface="+mn-ea"/>
                  <a:ea typeface="+mn-ea"/>
                </a:endParaRPr>
              </a:p>
            </p:txBody>
          </p:sp>
          <p:sp>
            <p:nvSpPr>
              <p:cNvPr id="371" name="Shape 371"/>
              <p:cNvSpPr/>
              <p:nvPr/>
            </p:nvSpPr>
            <p:spPr>
              <a:xfrm>
                <a:off x="117006" y="3702949"/>
                <a:ext cx="11122684" cy="3127682"/>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71437" tIns="71437" rIns="71437" bIns="71437" numCol="1" anchor="t">
                <a:normAutofit/>
              </a:bodyPr>
              <a:lstStyle>
                <a:lvl1pPr algn="l" defTabSz="690086">
                  <a:defRPr sz="2520" spc="226">
                    <a:latin typeface="Devanagari MT"/>
                    <a:ea typeface="Devanagari MT"/>
                    <a:cs typeface="Devanagari MT"/>
                    <a:sym typeface="Devanagari MT"/>
                  </a:defRPr>
                </a:lvl1pPr>
              </a:lstStyle>
              <a:p>
                <a:pPr marL="457200" indent="-457200">
                  <a:lnSpc>
                    <a:spcPct val="200000"/>
                  </a:lnSpc>
                  <a:buFontTx/>
                  <a:buChar char="-"/>
                </a:pPr>
                <a:r>
                  <a:rPr lang="ko-KR" altLang="en-US">
                    <a:latin typeface="+mn-ea"/>
                    <a:ea typeface="+mn-ea"/>
                  </a:rPr>
                  <a:t>본인의 지역을 선택할 경우 해당 구에 있는 음식점을 랭킹을 매겨서 보여준다</a:t>
                </a:r>
                <a:endParaRPr lang="en-US" altLang="ko-KR">
                  <a:latin typeface="+mn-ea"/>
                  <a:ea typeface="+mn-ea"/>
                </a:endParaRPr>
              </a:p>
              <a:p>
                <a:pPr marL="457200" indent="-457200">
                  <a:lnSpc>
                    <a:spcPct val="200000"/>
                  </a:lnSpc>
                  <a:buFontTx/>
                  <a:buChar char="-"/>
                </a:pPr>
                <a:r>
                  <a:rPr lang="ko-KR" altLang="en-US">
                    <a:latin typeface="+mn-ea"/>
                    <a:ea typeface="+mn-ea"/>
                  </a:rPr>
                  <a:t>음식점을 </a:t>
                </a:r>
                <a:r>
                  <a:rPr lang="ko-KR" altLang="en-US" err="1">
                    <a:latin typeface="+mn-ea"/>
                    <a:ea typeface="+mn-ea"/>
                  </a:rPr>
                  <a:t>프렌차이즈</a:t>
                </a:r>
                <a:r>
                  <a:rPr lang="en-US" altLang="ko-KR">
                    <a:latin typeface="+mn-ea"/>
                    <a:ea typeface="+mn-ea"/>
                  </a:rPr>
                  <a:t>/</a:t>
                </a:r>
                <a:r>
                  <a:rPr lang="ko-KR" altLang="en-US" err="1">
                    <a:latin typeface="+mn-ea"/>
                    <a:ea typeface="+mn-ea"/>
                  </a:rPr>
                  <a:t>비프렌차이즈로</a:t>
                </a:r>
                <a:r>
                  <a:rPr lang="ko-KR" altLang="en-US">
                    <a:latin typeface="+mn-ea"/>
                    <a:ea typeface="+mn-ea"/>
                  </a:rPr>
                  <a:t> 나눠서 목록화 해준다</a:t>
                </a:r>
                <a:r>
                  <a:rPr lang="en-US" altLang="ko-KR">
                    <a:latin typeface="+mn-ea"/>
                    <a:ea typeface="+mn-ea"/>
                  </a:rPr>
                  <a:t>.</a:t>
                </a:r>
              </a:p>
              <a:p>
                <a:pPr marL="457200" indent="-457200">
                  <a:lnSpc>
                    <a:spcPct val="200000"/>
                  </a:lnSpc>
                  <a:buFontTx/>
                  <a:buChar char="-"/>
                </a:pPr>
                <a:r>
                  <a:rPr lang="ko-KR" altLang="en-US">
                    <a:latin typeface="+mn-ea"/>
                    <a:ea typeface="+mn-ea"/>
                  </a:rPr>
                  <a:t>음식점과 본인의 거리를 보여준다</a:t>
                </a:r>
                <a:r>
                  <a:rPr lang="en-US" altLang="ko-KR">
                    <a:latin typeface="+mn-ea"/>
                    <a:ea typeface="+mn-ea"/>
                  </a:rPr>
                  <a:t>.</a:t>
                </a:r>
              </a:p>
            </p:txBody>
          </p:sp>
          <p:sp>
            <p:nvSpPr>
              <p:cNvPr id="372" name="Shape 372"/>
              <p:cNvSpPr/>
              <p:nvPr/>
            </p:nvSpPr>
            <p:spPr>
              <a:xfrm>
                <a:off x="117006" y="7194038"/>
                <a:ext cx="3132289" cy="856851"/>
              </a:xfrm>
              <a:prstGeom prst="rect">
                <a:avLst/>
              </a:prstGeom>
              <a:solidFill>
                <a:srgbClr val="C3798F"/>
              </a:solidFill>
              <a:ln w="12700" cap="flat">
                <a:noFill/>
                <a:miter lim="400000"/>
              </a:ln>
              <a:effectLst/>
            </p:spPr>
            <p:txBody>
              <a:bodyPr wrap="square" lIns="71437" tIns="71437" rIns="71437" bIns="71437" numCol="1" anchor="ctr">
                <a:noAutofit/>
              </a:bodyPr>
              <a:lstStyle/>
              <a:p>
                <a:pPr>
                  <a:defRPr sz="3200">
                    <a:solidFill>
                      <a:srgbClr val="FFFFFF"/>
                    </a:solidFill>
                  </a:defRPr>
                </a:pPr>
                <a:endParaRPr>
                  <a:latin typeface="+mn-ea"/>
                </a:endParaRPr>
              </a:p>
            </p:txBody>
          </p:sp>
        </p:grpSp>
      </p:grpSp>
      <p:sp>
        <p:nvSpPr>
          <p:cNvPr id="15" name="직사각형 14">
            <a:extLst>
              <a:ext uri="{FF2B5EF4-FFF2-40B4-BE49-F238E27FC236}">
                <a16:creationId xmlns:a16="http://schemas.microsoft.com/office/drawing/2014/main" id="{BE8100F7-2DFE-4351-9423-1E2E581949B1}"/>
              </a:ext>
            </a:extLst>
          </p:cNvPr>
          <p:cNvSpPr/>
          <p:nvPr/>
        </p:nvSpPr>
        <p:spPr>
          <a:xfrm>
            <a:off x="10642600" y="13202668"/>
            <a:ext cx="3114040" cy="390491"/>
          </a:xfrm>
          <a:prstGeom prst="rect">
            <a:avLst/>
          </a:prstGeom>
          <a:solidFill>
            <a:srgbClr val="C597A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1600" b="0" i="0" u="none" strike="noStrike" cap="none" spc="0" normalizeH="0" baseline="0">
              <a:ln>
                <a:noFill/>
              </a:ln>
              <a:solidFill>
                <a:srgbClr val="FFFFFF"/>
              </a:solidFill>
              <a:effectLst/>
              <a:uFillTx/>
              <a:latin typeface="+mn-lt"/>
              <a:ea typeface="+mn-ea"/>
              <a:cs typeface="+mn-cs"/>
              <a:sym typeface="Helvetica Light"/>
            </a:endParaRPr>
          </a:p>
        </p:txBody>
      </p:sp>
      <p:sp>
        <p:nvSpPr>
          <p:cNvPr id="16" name="TextBox 15">
            <a:extLst>
              <a:ext uri="{FF2B5EF4-FFF2-40B4-BE49-F238E27FC236}">
                <a16:creationId xmlns:a16="http://schemas.microsoft.com/office/drawing/2014/main" id="{C5E65926-AD97-4C2B-B060-B4E9B3A2966A}"/>
              </a:ext>
            </a:extLst>
          </p:cNvPr>
          <p:cNvSpPr txBox="1"/>
          <p:nvPr/>
        </p:nvSpPr>
        <p:spPr>
          <a:xfrm>
            <a:off x="10605263" y="13183053"/>
            <a:ext cx="3202177"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altLang="ko-KR" sz="2400">
                <a:solidFill>
                  <a:schemeClr val="bg1"/>
                </a:solidFill>
                <a:latin typeface="+mn-ea"/>
              </a:rPr>
              <a:t>4. </a:t>
            </a:r>
            <a:r>
              <a:rPr lang="ko-KR" altLang="en-US" sz="2400">
                <a:solidFill>
                  <a:schemeClr val="bg1"/>
                </a:solidFill>
                <a:latin typeface="+mn-ea"/>
              </a:rPr>
              <a:t>시스템 기능 소개</a:t>
            </a:r>
          </a:p>
        </p:txBody>
      </p:sp>
      <p:sp>
        <p:nvSpPr>
          <p:cNvPr id="2" name="TextBox 1">
            <a:extLst>
              <a:ext uri="{FF2B5EF4-FFF2-40B4-BE49-F238E27FC236}">
                <a16:creationId xmlns:a16="http://schemas.microsoft.com/office/drawing/2014/main" id="{6E11162E-7CD0-4293-803A-411BBBF510C3}"/>
              </a:ext>
            </a:extLst>
          </p:cNvPr>
          <p:cNvSpPr txBox="1"/>
          <p:nvPr/>
        </p:nvSpPr>
        <p:spPr>
          <a:xfrm>
            <a:off x="10412963" y="10202816"/>
            <a:ext cx="2351315" cy="5136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lang="ko-KR" altLang="en-US" sz="2400">
                <a:solidFill>
                  <a:schemeClr val="bg1"/>
                </a:solidFill>
              </a:rPr>
              <a:t>시연영상 보기</a:t>
            </a:r>
            <a:endParaRPr kumimoji="0" lang="ko-KR" altLang="en-US" sz="2400" b="0" i="0" u="none" strike="noStrike" cap="none" spc="0" normalizeH="0" baseline="0">
              <a:ln>
                <a:noFill/>
              </a:ln>
              <a:solidFill>
                <a:schemeClr val="bg1"/>
              </a:solidFill>
              <a:effectLst/>
              <a:uFillTx/>
              <a:latin typeface="+mn-lt"/>
              <a:ea typeface="+mn-ea"/>
              <a:cs typeface="+mn-cs"/>
              <a:sym typeface="Helvetica Light"/>
            </a:endParaRPr>
          </a:p>
        </p:txBody>
      </p:sp>
      <p:sp>
        <p:nvSpPr>
          <p:cNvPr id="3" name="화살표: 오른쪽 2">
            <a:extLst>
              <a:ext uri="{FF2B5EF4-FFF2-40B4-BE49-F238E27FC236}">
                <a16:creationId xmlns:a16="http://schemas.microsoft.com/office/drawing/2014/main" id="{07C9A640-6795-4460-BEF3-927C60390E5F}"/>
              </a:ext>
            </a:extLst>
          </p:cNvPr>
          <p:cNvSpPr/>
          <p:nvPr/>
        </p:nvSpPr>
        <p:spPr>
          <a:xfrm flipH="1">
            <a:off x="10268929" y="10279441"/>
            <a:ext cx="288068" cy="372124"/>
          </a:xfrm>
          <a:prstGeom prst="rightArrow">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3200" b="0" i="0" u="none" strike="noStrike" cap="none" spc="0" normalizeH="0" baseline="0">
              <a:ln>
                <a:noFill/>
              </a:ln>
              <a:solidFill>
                <a:srgbClr val="FFFFFF"/>
              </a:solidFill>
              <a:effectLst/>
              <a:uFillTx/>
              <a:latin typeface="+mn-lt"/>
              <a:ea typeface="+mn-ea"/>
              <a:cs typeface="+mn-cs"/>
              <a:sym typeface="Helvetica Light"/>
            </a:endParaRPr>
          </a:p>
        </p:txBody>
      </p:sp>
      <p:sp>
        <p:nvSpPr>
          <p:cNvPr id="17" name="Shape 370">
            <a:extLst>
              <a:ext uri="{FF2B5EF4-FFF2-40B4-BE49-F238E27FC236}">
                <a16:creationId xmlns:a16="http://schemas.microsoft.com/office/drawing/2014/main" id="{98A7E3EB-C698-4F3E-89D9-06456D150EE1}"/>
              </a:ext>
            </a:extLst>
          </p:cNvPr>
          <p:cNvSpPr/>
          <p:nvPr/>
        </p:nvSpPr>
        <p:spPr>
          <a:xfrm>
            <a:off x="9977232" y="5635522"/>
            <a:ext cx="6129819" cy="54437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71437" tIns="71437" rIns="71437" bIns="71437" numCol="1" anchor="t">
            <a:spAutoFit/>
          </a:bodyPr>
          <a:lstStyle>
            <a:lvl1pPr algn="l">
              <a:defRPr sz="2600" cap="all" spc="598">
                <a:solidFill>
                  <a:srgbClr val="C3798F"/>
                </a:solidFill>
                <a:latin typeface="Helvetica"/>
                <a:ea typeface="Helvetica"/>
                <a:cs typeface="Helvetica"/>
                <a:sym typeface="Helvetica"/>
              </a:defRPr>
            </a:lvl1pPr>
          </a:lstStyle>
          <a:p>
            <a:r>
              <a:rPr lang="ko-KR" altLang="en-US">
                <a:latin typeface="+mn-ea"/>
                <a:ea typeface="+mn-ea"/>
              </a:rPr>
              <a:t>지역별 음식점 목록을 보여주는 기능</a:t>
            </a:r>
            <a:endParaRPr>
              <a:latin typeface="+mn-ea"/>
              <a:ea typeface="+mn-ea"/>
            </a:endParaRPr>
          </a:p>
        </p:txBody>
      </p:sp>
      <p:grpSp>
        <p:nvGrpSpPr>
          <p:cNvPr id="23" name="Group 367">
            <a:extLst>
              <a:ext uri="{FF2B5EF4-FFF2-40B4-BE49-F238E27FC236}">
                <a16:creationId xmlns:a16="http://schemas.microsoft.com/office/drawing/2014/main" id="{4D4F2277-E26E-4185-BADF-6025191D5D89}"/>
              </a:ext>
            </a:extLst>
          </p:cNvPr>
          <p:cNvGrpSpPr/>
          <p:nvPr/>
        </p:nvGrpSpPr>
        <p:grpSpPr>
          <a:xfrm>
            <a:off x="2775167" y="466166"/>
            <a:ext cx="5651658" cy="12736502"/>
            <a:chOff x="0" y="0"/>
            <a:chExt cx="5673544" cy="11399620"/>
          </a:xfrm>
        </p:grpSpPr>
        <p:pic>
          <p:nvPicPr>
            <p:cNvPr id="24" name="pasted-image.pdf">
              <a:extLst>
                <a:ext uri="{FF2B5EF4-FFF2-40B4-BE49-F238E27FC236}">
                  <a16:creationId xmlns:a16="http://schemas.microsoft.com/office/drawing/2014/main" id="{4F4E00AD-F34E-4521-9038-AEBBC111A64F}"/>
                </a:ext>
              </a:extLst>
            </p:cNvPr>
            <p:cNvPicPr>
              <a:picLocks noChangeAspect="1"/>
            </p:cNvPicPr>
            <p:nvPr/>
          </p:nvPicPr>
          <p:blipFill>
            <a:blip r:embed="rId4"/>
            <a:stretch>
              <a:fillRect/>
            </a:stretch>
          </p:blipFill>
          <p:spPr>
            <a:xfrm>
              <a:off x="0" y="0"/>
              <a:ext cx="5673544" cy="11399620"/>
            </a:xfrm>
            <a:prstGeom prst="rect">
              <a:avLst/>
            </a:prstGeom>
            <a:ln w="12700" cap="flat">
              <a:noFill/>
              <a:miter lim="400000"/>
            </a:ln>
            <a:effectLst/>
          </p:spPr>
        </p:pic>
        <p:pic>
          <p:nvPicPr>
            <p:cNvPr id="25" name="PlaceholderImage.png">
              <a:extLst>
                <a:ext uri="{FF2B5EF4-FFF2-40B4-BE49-F238E27FC236}">
                  <a16:creationId xmlns:a16="http://schemas.microsoft.com/office/drawing/2014/main" id="{22FD50AB-2056-4A0A-B613-2EC952C2F3C0}"/>
                </a:ext>
              </a:extLst>
            </p:cNvPr>
            <p:cNvPicPr>
              <a:picLocks/>
            </p:cNvPicPr>
            <p:nvPr/>
          </p:nvPicPr>
          <p:blipFill>
            <a:blip r:embed="rId5"/>
            <a:srcRect r="116" b="113"/>
            <a:stretch>
              <a:fillRect/>
            </a:stretch>
          </p:blipFill>
          <p:spPr>
            <a:xfrm>
              <a:off x="330506" y="1221720"/>
              <a:ext cx="5025398" cy="8876515"/>
            </a:xfrm>
            <a:prstGeom prst="rect">
              <a:avLst/>
            </a:prstGeom>
            <a:ln w="12700" cap="flat">
              <a:noFill/>
              <a:miter lim="400000"/>
            </a:ln>
            <a:effectLst/>
          </p:spPr>
        </p:pic>
      </p:grpSp>
      <p:pic>
        <p:nvPicPr>
          <p:cNvPr id="20" name="FoodList">
            <a:hlinkClick r:id="" action="ppaction://media"/>
            <a:extLst>
              <a:ext uri="{FF2B5EF4-FFF2-40B4-BE49-F238E27FC236}">
                <a16:creationId xmlns:a16="http://schemas.microsoft.com/office/drawing/2014/main" id="{A03A330D-2EFE-4A10-8965-CA1AC31C36E6}"/>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3067550" y="1789006"/>
            <a:ext cx="5066892" cy="10001814"/>
          </a:xfrm>
          <a:prstGeom prst="rect">
            <a:avLst/>
          </a:prstGeom>
        </p:spPr>
      </p:pic>
    </p:spTree>
    <p:extLst>
      <p:ext uri="{BB962C8B-B14F-4D97-AF65-F5344CB8AC3E}">
        <p14:creationId xmlns:p14="http://schemas.microsoft.com/office/powerpoint/2010/main" val="1835203363"/>
      </p:ext>
    </p:extLst>
  </p:cSld>
  <p:clrMapOvr>
    <a:masterClrMapping/>
  </p:clrMapOvr>
  <mc:AlternateContent xmlns:mc="http://schemas.openxmlformats.org/markup-compatibility/2006">
    <mc:Choice xmlns:p14="http://schemas.microsoft.com/office/powerpoint/2010/main" Requires="p14">
      <p:transition spd="slow" p14:dur="1750">
        <p14:prism dir="u" isContent="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8124" fill="hold"/>
                                        <p:tgtEl>
                                          <p:spTgt spid="2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remove" display="0">
                  <p:stCondLst>
                    <p:cond delay="indefinite"/>
                  </p:stCondLst>
                </p:cTn>
                <p:tgtEl>
                  <p:spTgt spid="20"/>
                </p:tgtEl>
              </p:cMediaNode>
            </p:video>
            <p:seq concurrent="1" nextAc="seek">
              <p:cTn id="8" restart="whenNotActive" fill="hold" evtFilter="cancelBubble" nodeType="interactiveSeq">
                <p:stCondLst>
                  <p:cond evt="onClick" delay="0">
                    <p:tgtEl>
                      <p:spTgt spid="2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0"/>
                                        </p:tgtEl>
                                      </p:cBhvr>
                                    </p:cmd>
                                  </p:childTnLst>
                                </p:cTn>
                              </p:par>
                            </p:childTnLst>
                          </p:cTn>
                        </p:par>
                      </p:childTnLst>
                    </p:cTn>
                  </p:par>
                </p:childTnLst>
              </p:cTn>
              <p:nextCondLst>
                <p:cond evt="onClick" delay="0">
                  <p:tgtEl>
                    <p:spTgt spid="20"/>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4" name="Shape 364"/>
          <p:cNvSpPr/>
          <p:nvPr/>
        </p:nvSpPr>
        <p:spPr>
          <a:xfrm>
            <a:off x="5796183" y="2603000"/>
            <a:ext cx="15983837" cy="8615947"/>
          </a:xfrm>
          <a:custGeom>
            <a:avLst/>
            <a:gdLst/>
            <a:ahLst/>
            <a:cxnLst>
              <a:cxn ang="0">
                <a:pos x="wd2" y="hd2"/>
              </a:cxn>
              <a:cxn ang="5400000">
                <a:pos x="wd2" y="hd2"/>
              </a:cxn>
              <a:cxn ang="10800000">
                <a:pos x="wd2" y="hd2"/>
              </a:cxn>
              <a:cxn ang="16200000">
                <a:pos x="wd2" y="hd2"/>
              </a:cxn>
            </a:cxnLst>
            <a:rect l="0" t="0" r="r" b="b"/>
            <a:pathLst>
              <a:path w="21600" h="21600" extrusionOk="0">
                <a:moveTo>
                  <a:pt x="0" y="10060"/>
                </a:moveTo>
                <a:lnTo>
                  <a:pt x="16781" y="21600"/>
                </a:lnTo>
                <a:lnTo>
                  <a:pt x="21600" y="0"/>
                </a:lnTo>
                <a:lnTo>
                  <a:pt x="0" y="10060"/>
                </a:lnTo>
                <a:close/>
              </a:path>
            </a:pathLst>
          </a:custGeom>
          <a:ln w="1168400">
            <a:solidFill>
              <a:srgbClr val="000000">
                <a:alpha val="3000"/>
              </a:srgbClr>
            </a:solidFill>
            <a:miter lim="400000"/>
          </a:ln>
        </p:spPr>
        <p:txBody>
          <a:bodyPr lIns="71437" tIns="71437" rIns="71437" bIns="71437" anchor="ctr"/>
          <a:lstStyle/>
          <a:p>
            <a:pPr>
              <a:defRPr sz="3200"/>
            </a:pPr>
            <a:endParaRPr/>
          </a:p>
        </p:txBody>
      </p:sp>
      <p:sp>
        <p:nvSpPr>
          <p:cNvPr id="368" name="Shape 368"/>
          <p:cNvSpPr/>
          <p:nvPr/>
        </p:nvSpPr>
        <p:spPr>
          <a:xfrm flipH="1" flipV="1">
            <a:off x="9958745" y="3141060"/>
            <a:ext cx="3025608" cy="1"/>
          </a:xfrm>
          <a:prstGeom prst="line">
            <a:avLst/>
          </a:prstGeom>
          <a:noFill/>
          <a:ln w="38100" cap="flat">
            <a:solidFill>
              <a:srgbClr val="C3798F"/>
            </a:solidFill>
            <a:prstDash val="solid"/>
            <a:miter lim="400000"/>
          </a:ln>
          <a:effectLst/>
        </p:spPr>
        <p:txBody>
          <a:bodyPr wrap="square" lIns="71437" tIns="71437" rIns="71437" bIns="71437" numCol="1" anchor="ctr">
            <a:noAutofit/>
          </a:bodyPr>
          <a:lstStyle/>
          <a:p>
            <a:pPr>
              <a:defRPr sz="3200"/>
            </a:pPr>
            <a:endParaRPr>
              <a:latin typeface="+mn-ea"/>
            </a:endParaRPr>
          </a:p>
        </p:txBody>
      </p:sp>
      <p:grpSp>
        <p:nvGrpSpPr>
          <p:cNvPr id="375" name="Group 375"/>
          <p:cNvGrpSpPr/>
          <p:nvPr/>
        </p:nvGrpSpPr>
        <p:grpSpPr>
          <a:xfrm>
            <a:off x="9860225" y="2832556"/>
            <a:ext cx="11410626" cy="8050889"/>
            <a:chOff x="-1" y="0"/>
            <a:chExt cx="11410625" cy="8050889"/>
          </a:xfrm>
        </p:grpSpPr>
        <p:sp>
          <p:nvSpPr>
            <p:cNvPr id="369" name="Shape 369"/>
            <p:cNvSpPr/>
            <p:nvPr/>
          </p:nvSpPr>
          <p:spPr>
            <a:xfrm>
              <a:off x="-1" y="0"/>
              <a:ext cx="11410625" cy="318737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71437" tIns="71437" rIns="71437" bIns="71437" numCol="1" anchor="ctr">
              <a:normAutofit fontScale="92500"/>
            </a:bodyPr>
            <a:lstStyle>
              <a:lvl1pPr algn="l">
                <a:defRPr sz="12600">
                  <a:latin typeface="Didot"/>
                  <a:ea typeface="Didot"/>
                  <a:cs typeface="Didot"/>
                  <a:sym typeface="Didot"/>
                </a:defRPr>
              </a:lvl1pPr>
            </a:lstStyle>
            <a:p>
              <a:r>
                <a:rPr lang="ko-KR" altLang="en-US" b="1">
                  <a:latin typeface="+mn-ea"/>
                  <a:ea typeface="+mn-ea"/>
                </a:rPr>
                <a:t>연관 음식 추천 기능</a:t>
              </a:r>
              <a:endParaRPr b="1">
                <a:latin typeface="+mn-ea"/>
                <a:ea typeface="+mn-ea"/>
              </a:endParaRPr>
            </a:p>
          </p:txBody>
        </p:sp>
        <p:sp>
          <p:nvSpPr>
            <p:cNvPr id="370" name="Shape 370"/>
            <p:cNvSpPr/>
            <p:nvPr/>
          </p:nvSpPr>
          <p:spPr>
            <a:xfrm>
              <a:off x="117006" y="2802966"/>
              <a:ext cx="7543473" cy="54437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71437" tIns="71437" rIns="71437" bIns="71437" numCol="1" anchor="t">
              <a:spAutoFit/>
            </a:bodyPr>
            <a:lstStyle>
              <a:lvl1pPr algn="l">
                <a:defRPr sz="2600" cap="all" spc="598">
                  <a:solidFill>
                    <a:srgbClr val="C3798F"/>
                  </a:solidFill>
                  <a:latin typeface="Helvetica"/>
                  <a:ea typeface="Helvetica"/>
                  <a:cs typeface="Helvetica"/>
                  <a:sym typeface="Helvetica"/>
                </a:defRPr>
              </a:lvl1pPr>
            </a:lstStyle>
            <a:p>
              <a:r>
                <a:rPr lang="en-US">
                  <a:latin typeface="+mn-ea"/>
                  <a:ea typeface="+mn-ea"/>
                </a:rPr>
                <a:t>c.f.</a:t>
              </a:r>
              <a:r>
                <a:rPr lang="ko-KR" altLang="en-US">
                  <a:latin typeface="+mn-ea"/>
                  <a:ea typeface="+mn-ea"/>
                </a:rPr>
                <a:t>와</a:t>
              </a:r>
              <a:r>
                <a:rPr lang="en-US">
                  <a:latin typeface="+mn-ea"/>
                  <a:ea typeface="+mn-ea"/>
                </a:rPr>
                <a:t> doc2vec</a:t>
              </a:r>
              <a:r>
                <a:rPr lang="ko-KR" altLang="en-US">
                  <a:latin typeface="+mn-ea"/>
                  <a:ea typeface="+mn-ea"/>
                </a:rPr>
                <a:t>을 활용한 추천 시스템</a:t>
              </a:r>
              <a:endParaRPr>
                <a:latin typeface="+mn-ea"/>
                <a:ea typeface="+mn-ea"/>
              </a:endParaRPr>
            </a:p>
          </p:txBody>
        </p:sp>
        <p:sp>
          <p:nvSpPr>
            <p:cNvPr id="371" name="Shape 371"/>
            <p:cNvSpPr/>
            <p:nvPr/>
          </p:nvSpPr>
          <p:spPr>
            <a:xfrm>
              <a:off x="117006" y="3702949"/>
              <a:ext cx="11122684" cy="3127682"/>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71437" tIns="71437" rIns="71437" bIns="71437" numCol="1" anchor="t">
              <a:normAutofit/>
            </a:bodyPr>
            <a:lstStyle>
              <a:lvl1pPr algn="l" defTabSz="690086">
                <a:defRPr sz="2520" spc="226">
                  <a:latin typeface="Devanagari MT"/>
                  <a:ea typeface="Devanagari MT"/>
                  <a:cs typeface="Devanagari MT"/>
                  <a:sym typeface="Devanagari MT"/>
                </a:defRPr>
              </a:lvl1pPr>
            </a:lstStyle>
            <a:p>
              <a:pPr marL="457200" indent="-457200">
                <a:lnSpc>
                  <a:spcPct val="200000"/>
                </a:lnSpc>
                <a:buFontTx/>
                <a:buChar char="-"/>
              </a:pPr>
              <a:r>
                <a:rPr lang="ko-KR" altLang="en-US">
                  <a:latin typeface="+mn-ea"/>
                  <a:ea typeface="+mn-ea"/>
                </a:rPr>
                <a:t>해당 게시물과 가장 비슷한 음식</a:t>
              </a:r>
              <a:r>
                <a:rPr lang="en-US" altLang="ko-KR">
                  <a:latin typeface="+mn-ea"/>
                  <a:ea typeface="+mn-ea"/>
                </a:rPr>
                <a:t>/</a:t>
              </a:r>
              <a:r>
                <a:rPr lang="ko-KR" altLang="en-US">
                  <a:latin typeface="+mn-ea"/>
                  <a:ea typeface="+mn-ea"/>
                </a:rPr>
                <a:t>음식점을 </a:t>
              </a:r>
              <a:r>
                <a:rPr lang="en-US" altLang="ko-KR">
                  <a:latin typeface="+mn-ea"/>
                  <a:ea typeface="+mn-ea"/>
                </a:rPr>
                <a:t>20</a:t>
              </a:r>
              <a:r>
                <a:rPr lang="ko-KR" altLang="en-US">
                  <a:latin typeface="+mn-ea"/>
                  <a:ea typeface="+mn-ea"/>
                </a:rPr>
                <a:t>개 추천하는 기능</a:t>
              </a:r>
              <a:endParaRPr lang="en-US" altLang="ko-KR">
                <a:latin typeface="+mn-ea"/>
                <a:ea typeface="+mn-ea"/>
              </a:endParaRPr>
            </a:p>
            <a:p>
              <a:pPr marL="457200" indent="-457200">
                <a:lnSpc>
                  <a:spcPct val="200000"/>
                </a:lnSpc>
                <a:buFontTx/>
                <a:buChar char="-"/>
              </a:pPr>
              <a:r>
                <a:rPr lang="ko-KR" altLang="en-US">
                  <a:latin typeface="+mn-ea"/>
                  <a:ea typeface="+mn-ea"/>
                </a:rPr>
                <a:t>음식점은 </a:t>
              </a:r>
              <a:r>
                <a:rPr lang="en-US" altLang="ko-KR">
                  <a:latin typeface="+mn-ea"/>
                  <a:ea typeface="+mn-ea"/>
                </a:rPr>
                <a:t>DOC2VEC</a:t>
              </a:r>
              <a:r>
                <a:rPr lang="ko-KR" altLang="en-US">
                  <a:latin typeface="+mn-ea"/>
                  <a:ea typeface="+mn-ea"/>
                </a:rPr>
                <a:t>을 사용하였고 음식은 </a:t>
              </a:r>
              <a:r>
                <a:rPr lang="en-US" altLang="ko-KR">
                  <a:latin typeface="+mn-ea"/>
                  <a:ea typeface="+mn-ea"/>
                </a:rPr>
                <a:t>C.F</a:t>
              </a:r>
              <a:r>
                <a:rPr lang="ko-KR" altLang="en-US">
                  <a:latin typeface="+mn-ea"/>
                  <a:ea typeface="+mn-ea"/>
                </a:rPr>
                <a:t>를 사용해서 추천하였다</a:t>
              </a:r>
              <a:r>
                <a:rPr lang="en-US" altLang="ko-KR">
                  <a:latin typeface="+mn-ea"/>
                  <a:ea typeface="+mn-ea"/>
                </a:rPr>
                <a:t>.</a:t>
              </a:r>
            </a:p>
            <a:p>
              <a:pPr marL="457200" indent="-457200">
                <a:lnSpc>
                  <a:spcPct val="200000"/>
                </a:lnSpc>
                <a:buFontTx/>
                <a:buChar char="-"/>
              </a:pPr>
              <a:r>
                <a:rPr lang="ko-KR" altLang="en-US">
                  <a:latin typeface="+mn-ea"/>
                  <a:ea typeface="+mn-ea"/>
                </a:rPr>
                <a:t>메인 페이지에서는 유저 맞춤 음식과 랜덤 음식을 추천 해준다</a:t>
              </a:r>
              <a:r>
                <a:rPr lang="en-US" altLang="ko-KR">
                  <a:latin typeface="+mn-ea"/>
                  <a:ea typeface="+mn-ea"/>
                </a:rPr>
                <a:t>.</a:t>
              </a:r>
              <a:endParaRPr>
                <a:latin typeface="+mn-ea"/>
                <a:ea typeface="+mn-ea"/>
              </a:endParaRPr>
            </a:p>
          </p:txBody>
        </p:sp>
        <p:sp>
          <p:nvSpPr>
            <p:cNvPr id="372" name="Shape 372"/>
            <p:cNvSpPr/>
            <p:nvPr/>
          </p:nvSpPr>
          <p:spPr>
            <a:xfrm>
              <a:off x="117006" y="7194038"/>
              <a:ext cx="3132289" cy="856851"/>
            </a:xfrm>
            <a:prstGeom prst="rect">
              <a:avLst/>
            </a:prstGeom>
            <a:solidFill>
              <a:srgbClr val="C3798F"/>
            </a:solidFill>
            <a:ln w="12700" cap="flat">
              <a:noFill/>
              <a:miter lim="400000"/>
            </a:ln>
            <a:effectLst/>
          </p:spPr>
          <p:txBody>
            <a:bodyPr wrap="square" lIns="71437" tIns="71437" rIns="71437" bIns="71437" numCol="1" anchor="ctr">
              <a:noAutofit/>
            </a:bodyPr>
            <a:lstStyle/>
            <a:p>
              <a:pPr>
                <a:defRPr sz="3200">
                  <a:solidFill>
                    <a:srgbClr val="FFFFFF"/>
                  </a:solidFill>
                </a:defRPr>
              </a:pPr>
              <a:endParaRPr>
                <a:latin typeface="+mn-ea"/>
              </a:endParaRPr>
            </a:p>
          </p:txBody>
        </p:sp>
      </p:grpSp>
      <p:sp>
        <p:nvSpPr>
          <p:cNvPr id="15" name="직사각형 14">
            <a:extLst>
              <a:ext uri="{FF2B5EF4-FFF2-40B4-BE49-F238E27FC236}">
                <a16:creationId xmlns:a16="http://schemas.microsoft.com/office/drawing/2014/main" id="{BE8100F7-2DFE-4351-9423-1E2E581949B1}"/>
              </a:ext>
            </a:extLst>
          </p:cNvPr>
          <p:cNvSpPr/>
          <p:nvPr/>
        </p:nvSpPr>
        <p:spPr>
          <a:xfrm>
            <a:off x="10642600" y="13202668"/>
            <a:ext cx="3114040" cy="390491"/>
          </a:xfrm>
          <a:prstGeom prst="rect">
            <a:avLst/>
          </a:prstGeom>
          <a:solidFill>
            <a:srgbClr val="C597A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1600" b="0" i="0" u="none" strike="noStrike" cap="none" spc="0" normalizeH="0" baseline="0">
              <a:ln>
                <a:noFill/>
              </a:ln>
              <a:solidFill>
                <a:srgbClr val="FFFFFF"/>
              </a:solidFill>
              <a:effectLst/>
              <a:uFillTx/>
              <a:latin typeface="+mn-lt"/>
              <a:ea typeface="+mn-ea"/>
              <a:cs typeface="+mn-cs"/>
              <a:sym typeface="Helvetica Light"/>
            </a:endParaRPr>
          </a:p>
        </p:txBody>
      </p:sp>
      <p:sp>
        <p:nvSpPr>
          <p:cNvPr id="16" name="TextBox 15">
            <a:extLst>
              <a:ext uri="{FF2B5EF4-FFF2-40B4-BE49-F238E27FC236}">
                <a16:creationId xmlns:a16="http://schemas.microsoft.com/office/drawing/2014/main" id="{C5E65926-AD97-4C2B-B060-B4E9B3A2966A}"/>
              </a:ext>
            </a:extLst>
          </p:cNvPr>
          <p:cNvSpPr txBox="1"/>
          <p:nvPr/>
        </p:nvSpPr>
        <p:spPr>
          <a:xfrm>
            <a:off x="10605263" y="13183053"/>
            <a:ext cx="3202177"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altLang="ko-KR" sz="2400">
                <a:solidFill>
                  <a:schemeClr val="bg1"/>
                </a:solidFill>
                <a:latin typeface="+mn-ea"/>
              </a:rPr>
              <a:t>4. </a:t>
            </a:r>
            <a:r>
              <a:rPr lang="ko-KR" altLang="en-US" sz="2400">
                <a:solidFill>
                  <a:schemeClr val="bg1"/>
                </a:solidFill>
                <a:latin typeface="+mn-ea"/>
              </a:rPr>
              <a:t>시스템 기능 소개</a:t>
            </a:r>
          </a:p>
        </p:txBody>
      </p:sp>
      <p:sp>
        <p:nvSpPr>
          <p:cNvPr id="2" name="TextBox 1">
            <a:extLst>
              <a:ext uri="{FF2B5EF4-FFF2-40B4-BE49-F238E27FC236}">
                <a16:creationId xmlns:a16="http://schemas.microsoft.com/office/drawing/2014/main" id="{6E11162E-7CD0-4293-803A-411BBBF510C3}"/>
              </a:ext>
            </a:extLst>
          </p:cNvPr>
          <p:cNvSpPr txBox="1"/>
          <p:nvPr/>
        </p:nvSpPr>
        <p:spPr>
          <a:xfrm>
            <a:off x="10412963" y="10202816"/>
            <a:ext cx="2351315" cy="5136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lang="ko-KR" altLang="en-US" sz="2400">
                <a:solidFill>
                  <a:schemeClr val="bg1"/>
                </a:solidFill>
              </a:rPr>
              <a:t>시연영상 보기</a:t>
            </a:r>
            <a:endParaRPr kumimoji="0" lang="ko-KR" altLang="en-US" sz="2400" b="0" i="0" u="none" strike="noStrike" cap="none" spc="0" normalizeH="0" baseline="0">
              <a:ln>
                <a:noFill/>
              </a:ln>
              <a:solidFill>
                <a:schemeClr val="bg1"/>
              </a:solidFill>
              <a:effectLst/>
              <a:uFillTx/>
              <a:latin typeface="+mn-lt"/>
              <a:ea typeface="+mn-ea"/>
              <a:cs typeface="+mn-cs"/>
              <a:sym typeface="Helvetica Light"/>
            </a:endParaRPr>
          </a:p>
        </p:txBody>
      </p:sp>
      <p:sp>
        <p:nvSpPr>
          <p:cNvPr id="3" name="화살표: 오른쪽 2">
            <a:extLst>
              <a:ext uri="{FF2B5EF4-FFF2-40B4-BE49-F238E27FC236}">
                <a16:creationId xmlns:a16="http://schemas.microsoft.com/office/drawing/2014/main" id="{07C9A640-6795-4460-BEF3-927C60390E5F}"/>
              </a:ext>
            </a:extLst>
          </p:cNvPr>
          <p:cNvSpPr/>
          <p:nvPr/>
        </p:nvSpPr>
        <p:spPr>
          <a:xfrm flipH="1">
            <a:off x="10268929" y="10279441"/>
            <a:ext cx="288068" cy="372124"/>
          </a:xfrm>
          <a:prstGeom prst="rightArrow">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3200" b="0" i="0" u="none" strike="noStrike" cap="none" spc="0" normalizeH="0" baseline="0">
              <a:ln>
                <a:noFill/>
              </a:ln>
              <a:solidFill>
                <a:srgbClr val="FFFFFF"/>
              </a:solidFill>
              <a:effectLst/>
              <a:uFillTx/>
              <a:latin typeface="+mn-lt"/>
              <a:ea typeface="+mn-ea"/>
              <a:cs typeface="+mn-cs"/>
              <a:sym typeface="Helvetica Light"/>
            </a:endParaRPr>
          </a:p>
        </p:txBody>
      </p:sp>
      <p:grpSp>
        <p:nvGrpSpPr>
          <p:cNvPr id="17" name="Group 367">
            <a:extLst>
              <a:ext uri="{FF2B5EF4-FFF2-40B4-BE49-F238E27FC236}">
                <a16:creationId xmlns:a16="http://schemas.microsoft.com/office/drawing/2014/main" id="{CD0DB772-3E9E-47B8-A179-DD53CA264429}"/>
              </a:ext>
            </a:extLst>
          </p:cNvPr>
          <p:cNvGrpSpPr/>
          <p:nvPr/>
        </p:nvGrpSpPr>
        <p:grpSpPr>
          <a:xfrm>
            <a:off x="2775167" y="466166"/>
            <a:ext cx="5651658" cy="12736502"/>
            <a:chOff x="0" y="0"/>
            <a:chExt cx="5673544" cy="11399620"/>
          </a:xfrm>
        </p:grpSpPr>
        <p:pic>
          <p:nvPicPr>
            <p:cNvPr id="18" name="pasted-image.pdf">
              <a:extLst>
                <a:ext uri="{FF2B5EF4-FFF2-40B4-BE49-F238E27FC236}">
                  <a16:creationId xmlns:a16="http://schemas.microsoft.com/office/drawing/2014/main" id="{4DF845E0-86EB-427A-846F-1E9640E67A7B}"/>
                </a:ext>
              </a:extLst>
            </p:cNvPr>
            <p:cNvPicPr>
              <a:picLocks noChangeAspect="1"/>
            </p:cNvPicPr>
            <p:nvPr/>
          </p:nvPicPr>
          <p:blipFill>
            <a:blip r:embed="rId4"/>
            <a:stretch>
              <a:fillRect/>
            </a:stretch>
          </p:blipFill>
          <p:spPr>
            <a:xfrm>
              <a:off x="0" y="0"/>
              <a:ext cx="5673544" cy="11399620"/>
            </a:xfrm>
            <a:prstGeom prst="rect">
              <a:avLst/>
            </a:prstGeom>
            <a:ln w="12700" cap="flat">
              <a:noFill/>
              <a:miter lim="400000"/>
            </a:ln>
            <a:effectLst/>
          </p:spPr>
        </p:pic>
        <p:pic>
          <p:nvPicPr>
            <p:cNvPr id="19" name="PlaceholderImage.png">
              <a:extLst>
                <a:ext uri="{FF2B5EF4-FFF2-40B4-BE49-F238E27FC236}">
                  <a16:creationId xmlns:a16="http://schemas.microsoft.com/office/drawing/2014/main" id="{3E1167E0-E9A1-4A97-A1C7-C337F94D07BF}"/>
                </a:ext>
              </a:extLst>
            </p:cNvPr>
            <p:cNvPicPr>
              <a:picLocks/>
            </p:cNvPicPr>
            <p:nvPr/>
          </p:nvPicPr>
          <p:blipFill>
            <a:blip r:embed="rId5"/>
            <a:srcRect r="116" b="113"/>
            <a:stretch>
              <a:fillRect/>
            </a:stretch>
          </p:blipFill>
          <p:spPr>
            <a:xfrm>
              <a:off x="330506" y="1221720"/>
              <a:ext cx="5025398" cy="8876515"/>
            </a:xfrm>
            <a:prstGeom prst="rect">
              <a:avLst/>
            </a:prstGeom>
            <a:ln w="12700" cap="flat">
              <a:noFill/>
              <a:miter lim="400000"/>
            </a:ln>
            <a:effectLst/>
          </p:spPr>
        </p:pic>
      </p:grpSp>
      <p:pic>
        <p:nvPicPr>
          <p:cNvPr id="4" name="Untitled">
            <a:hlinkClick r:id="" action="ppaction://media"/>
            <a:extLst>
              <a:ext uri="{FF2B5EF4-FFF2-40B4-BE49-F238E27FC236}">
                <a16:creationId xmlns:a16="http://schemas.microsoft.com/office/drawing/2014/main" id="{DC0F590E-5EF1-4694-A0A1-2641A9EEBD9A}"/>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3084379" y="1822392"/>
            <a:ext cx="5033064" cy="9935042"/>
          </a:xfrm>
          <a:prstGeom prst="rect">
            <a:avLst/>
          </a:prstGeom>
        </p:spPr>
      </p:pic>
    </p:spTree>
    <p:extLst>
      <p:ext uri="{BB962C8B-B14F-4D97-AF65-F5344CB8AC3E}">
        <p14:creationId xmlns:p14="http://schemas.microsoft.com/office/powerpoint/2010/main" val="3998897801"/>
      </p:ext>
    </p:extLst>
  </p:cSld>
  <p:clrMapOvr>
    <a:masterClrMapping/>
  </p:clrMapOvr>
  <mc:AlternateContent xmlns:mc="http://schemas.openxmlformats.org/markup-compatibility/2006">
    <mc:Choice xmlns:p14="http://schemas.microsoft.com/office/powerpoint/2010/main" Requires="p14">
      <p:transition spd="slow" p14:dur="1750">
        <p14:prism dir="u" isContent="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333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remove"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직사각형 26">
            <a:extLst>
              <a:ext uri="{FF2B5EF4-FFF2-40B4-BE49-F238E27FC236}">
                <a16:creationId xmlns:a16="http://schemas.microsoft.com/office/drawing/2014/main" id="{F7321E5A-BBE4-4CA4-8E53-15BC75613294}"/>
              </a:ext>
            </a:extLst>
          </p:cNvPr>
          <p:cNvSpPr/>
          <p:nvPr/>
        </p:nvSpPr>
        <p:spPr>
          <a:xfrm>
            <a:off x="10642600" y="13202668"/>
            <a:ext cx="3114040" cy="390491"/>
          </a:xfrm>
          <a:prstGeom prst="rect">
            <a:avLst/>
          </a:prstGeom>
          <a:solidFill>
            <a:srgbClr val="C597A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1600" b="0" i="0" u="none" strike="noStrike" cap="none" spc="0" normalizeH="0" baseline="0">
              <a:ln>
                <a:noFill/>
              </a:ln>
              <a:solidFill>
                <a:srgbClr val="FFFFFF"/>
              </a:solidFill>
              <a:effectLst/>
              <a:uFillTx/>
              <a:latin typeface="+mn-lt"/>
              <a:ea typeface="+mn-ea"/>
              <a:cs typeface="+mn-cs"/>
              <a:sym typeface="Helvetica Light"/>
            </a:endParaRPr>
          </a:p>
        </p:txBody>
      </p:sp>
      <p:grpSp>
        <p:nvGrpSpPr>
          <p:cNvPr id="5" name="그룹 4">
            <a:extLst>
              <a:ext uri="{FF2B5EF4-FFF2-40B4-BE49-F238E27FC236}">
                <a16:creationId xmlns:a16="http://schemas.microsoft.com/office/drawing/2014/main" id="{F10CA99F-7C22-4513-9720-EE35BDE232A7}"/>
              </a:ext>
            </a:extLst>
          </p:cNvPr>
          <p:cNvGrpSpPr/>
          <p:nvPr/>
        </p:nvGrpSpPr>
        <p:grpSpPr>
          <a:xfrm>
            <a:off x="15709262" y="3464163"/>
            <a:ext cx="7108077" cy="5918584"/>
            <a:chOff x="9004991" y="3444289"/>
            <a:chExt cx="7108077" cy="5918584"/>
          </a:xfrm>
        </p:grpSpPr>
        <p:sp>
          <p:nvSpPr>
            <p:cNvPr id="25" name="직사각형 24">
              <a:extLst>
                <a:ext uri="{FF2B5EF4-FFF2-40B4-BE49-F238E27FC236}">
                  <a16:creationId xmlns:a16="http://schemas.microsoft.com/office/drawing/2014/main" id="{6C1C6C11-1EAA-4499-9D0D-AFCD42F6FC13}"/>
                </a:ext>
              </a:extLst>
            </p:cNvPr>
            <p:cNvSpPr/>
            <p:nvPr/>
          </p:nvSpPr>
          <p:spPr>
            <a:xfrm>
              <a:off x="9653497" y="3444289"/>
              <a:ext cx="5918584" cy="5918584"/>
            </a:xfrm>
            <a:prstGeom prst="rect">
              <a:avLst/>
            </a:prstGeom>
            <a:solidFill>
              <a:schemeClr val="bg1"/>
            </a:solidFill>
            <a:ln w="12700" cap="flat">
              <a:noFill/>
              <a:miter lim="400000"/>
            </a:ln>
            <a:effectLst>
              <a:outerShdw blurRad="292100" dist="139700" dir="2700000" algn="tl" rotWithShape="0">
                <a:prstClr val="black">
                  <a:alpha val="65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3200" b="0" i="0" u="none" strike="noStrike" cap="none" spc="0" normalizeH="0" baseline="0">
                <a:ln>
                  <a:noFill/>
                </a:ln>
                <a:solidFill>
                  <a:srgbClr val="FFFFFF"/>
                </a:solidFill>
                <a:effectLst/>
                <a:uFillTx/>
                <a:latin typeface="+mn-lt"/>
                <a:ea typeface="+mn-ea"/>
                <a:cs typeface="+mn-cs"/>
                <a:sym typeface="Helvetica Light"/>
              </a:endParaRPr>
            </a:p>
          </p:txBody>
        </p:sp>
        <p:sp>
          <p:nvSpPr>
            <p:cNvPr id="2" name="TextBox 1">
              <a:extLst>
                <a:ext uri="{FF2B5EF4-FFF2-40B4-BE49-F238E27FC236}">
                  <a16:creationId xmlns:a16="http://schemas.microsoft.com/office/drawing/2014/main" id="{58538682-55B4-4960-9669-9A801635BE3B}"/>
                </a:ext>
              </a:extLst>
            </p:cNvPr>
            <p:cNvSpPr txBox="1"/>
            <p:nvPr/>
          </p:nvSpPr>
          <p:spPr>
            <a:xfrm>
              <a:off x="9004991" y="5894476"/>
              <a:ext cx="7108077" cy="12522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en-US" altLang="ko-KR" sz="7200" b="0" i="0" u="none" strike="noStrike" cap="none" spc="0" normalizeH="0" baseline="0">
                  <a:ln>
                    <a:noFill/>
                  </a:ln>
                  <a:solidFill>
                    <a:srgbClr val="0079CD"/>
                  </a:solidFill>
                  <a:effectLst/>
                  <a:uFillTx/>
                  <a:latin typeface="Arial Rounded MT Bold" panose="020F0704030504030204" pitchFamily="34" charset="0"/>
                  <a:cs typeface="Aharoni" panose="020B0604020202020204" pitchFamily="2" charset="-79"/>
                  <a:sym typeface="Helvetica Light"/>
                </a:rPr>
                <a:t>DATA.go.kr</a:t>
              </a:r>
              <a:endParaRPr kumimoji="0" lang="ko-KR" altLang="en-US" sz="7200" b="0" i="0" u="none" strike="noStrike" cap="none" spc="0" normalizeH="0" baseline="0">
                <a:ln>
                  <a:noFill/>
                </a:ln>
                <a:solidFill>
                  <a:srgbClr val="0079CD"/>
                </a:solidFill>
                <a:effectLst/>
                <a:uFillTx/>
                <a:latin typeface="Arial Rounded MT Bold" panose="020F0704030504030204" pitchFamily="34" charset="0"/>
                <a:cs typeface="Aharoni" panose="020B0604020202020204" pitchFamily="2" charset="-79"/>
                <a:sym typeface="Helvetica Light"/>
              </a:endParaRPr>
            </a:p>
          </p:txBody>
        </p:sp>
        <p:sp>
          <p:nvSpPr>
            <p:cNvPr id="4" name="TextBox 3">
              <a:extLst>
                <a:ext uri="{FF2B5EF4-FFF2-40B4-BE49-F238E27FC236}">
                  <a16:creationId xmlns:a16="http://schemas.microsoft.com/office/drawing/2014/main" id="{52267DC5-B974-49E0-9A3D-958FFFC2F8A2}"/>
                </a:ext>
              </a:extLst>
            </p:cNvPr>
            <p:cNvSpPr txBox="1"/>
            <p:nvPr/>
          </p:nvSpPr>
          <p:spPr>
            <a:xfrm>
              <a:off x="13322325" y="5747667"/>
              <a:ext cx="2220709" cy="5136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lang="ko-KR" altLang="en-US" sz="2400" err="1">
                  <a:solidFill>
                    <a:srgbClr val="88909B"/>
                  </a:solidFill>
                </a:rPr>
                <a:t>공공데이터포탈</a:t>
              </a:r>
              <a:endParaRPr kumimoji="0" lang="ko-KR" altLang="en-US" sz="2400" b="0" i="0" u="none" strike="noStrike" cap="none" spc="0" normalizeH="0" baseline="0">
                <a:ln>
                  <a:noFill/>
                </a:ln>
                <a:solidFill>
                  <a:srgbClr val="88909B"/>
                </a:solidFill>
                <a:effectLst/>
                <a:uFillTx/>
                <a:latin typeface="+mn-lt"/>
                <a:ea typeface="+mn-ea"/>
                <a:cs typeface="+mn-cs"/>
                <a:sym typeface="Helvetica Light"/>
              </a:endParaRPr>
            </a:p>
          </p:txBody>
        </p:sp>
      </p:grpSp>
      <p:grpSp>
        <p:nvGrpSpPr>
          <p:cNvPr id="108" name="Group 108"/>
          <p:cNvGrpSpPr/>
          <p:nvPr/>
        </p:nvGrpSpPr>
        <p:grpSpPr>
          <a:xfrm>
            <a:off x="9052091" y="3466691"/>
            <a:ext cx="6279820" cy="9029218"/>
            <a:chOff x="0" y="0"/>
            <a:chExt cx="6279819" cy="9029216"/>
          </a:xfrm>
        </p:grpSpPr>
        <p:pic>
          <p:nvPicPr>
            <p:cNvPr id="103" name="bg_silver_noise_grey.jpg"/>
            <p:cNvPicPr>
              <a:picLocks/>
            </p:cNvPicPr>
            <p:nvPr/>
          </p:nvPicPr>
          <p:blipFill>
            <a:blip r:embed="rId2">
              <a:extLst>
                <a:ext uri="{28A0092B-C50C-407E-A947-70E740481C1C}">
                  <a14:useLocalDpi xmlns:a14="http://schemas.microsoft.com/office/drawing/2010/main" val="0"/>
                </a:ext>
              </a:extLst>
            </a:blip>
            <a:srcRect l="2397" r="2397"/>
            <a:stretch/>
          </p:blipFill>
          <p:spPr>
            <a:xfrm>
              <a:off x="0" y="0"/>
              <a:ext cx="5559311" cy="5913528"/>
            </a:xfrm>
            <a:prstGeom prst="rect">
              <a:avLst/>
            </a:prstGeom>
            <a:ln w="12700" cap="flat">
              <a:noFill/>
              <a:miter lim="400000"/>
            </a:ln>
            <a:effectLst>
              <a:outerShdw blurRad="355600" dist="134315" dir="2700000" rotWithShape="0">
                <a:srgbClr val="000000">
                  <a:alpha val="50000"/>
                </a:srgbClr>
              </a:outerShdw>
            </a:effectLst>
          </p:spPr>
        </p:pic>
        <p:sp>
          <p:nvSpPr>
            <p:cNvPr id="104" name="Shape 104"/>
            <p:cNvSpPr/>
            <p:nvPr/>
          </p:nvSpPr>
          <p:spPr>
            <a:xfrm>
              <a:off x="734059" y="5215573"/>
              <a:ext cx="5545760" cy="3813643"/>
            </a:xfrm>
            <a:prstGeom prst="rect">
              <a:avLst/>
            </a:prstGeom>
            <a:solidFill>
              <a:srgbClr val="1B1B1B"/>
            </a:solidFill>
            <a:ln w="12700" cap="flat">
              <a:noFill/>
              <a:miter lim="400000"/>
            </a:ln>
            <a:effectLst>
              <a:outerShdw blurRad="355600" dist="134315" dir="2700000" rotWithShape="0">
                <a:srgbClr val="000000">
                  <a:alpha val="50000"/>
                </a:srgbClr>
              </a:outerShdw>
            </a:effectLst>
          </p:spPr>
          <p:txBody>
            <a:bodyPr wrap="square" lIns="71437" tIns="71437" rIns="71437" bIns="71437" numCol="1" anchor="ctr">
              <a:noAutofit/>
            </a:bodyPr>
            <a:lstStyle/>
            <a:p>
              <a:pPr>
                <a:defRPr sz="3200">
                  <a:solidFill>
                    <a:srgbClr val="FFFFFF"/>
                  </a:solidFill>
                </a:defRPr>
              </a:pPr>
              <a:endParaRPr>
                <a:latin typeface="+mn-ea"/>
              </a:endParaRPr>
            </a:p>
          </p:txBody>
        </p:sp>
        <p:sp>
          <p:nvSpPr>
            <p:cNvPr id="105" name="Shape 105"/>
            <p:cNvSpPr/>
            <p:nvPr/>
          </p:nvSpPr>
          <p:spPr>
            <a:xfrm>
              <a:off x="980032" y="5560820"/>
              <a:ext cx="5053817" cy="79060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71437" tIns="71437" rIns="71437" bIns="71437" numCol="1" anchor="ctr">
              <a:spAutoFit/>
            </a:bodyPr>
            <a:lstStyle>
              <a:lvl1pPr>
                <a:defRPr sz="4200" cap="all" spc="294">
                  <a:solidFill>
                    <a:srgbClr val="FFD2D8"/>
                  </a:solidFill>
                  <a:latin typeface="Bodoni SvtyTwo ITC TT-Book"/>
                  <a:ea typeface="Bodoni SvtyTwo ITC TT-Book"/>
                  <a:cs typeface="Bodoni SvtyTwo ITC TT-Book"/>
                  <a:sym typeface="Bodoni SvtyTwo ITC TT-Book"/>
                </a:defRPr>
              </a:lvl1pPr>
            </a:lstStyle>
            <a:p>
              <a:r>
                <a:rPr lang="ko-KR" altLang="en-US">
                  <a:latin typeface="+mn-ea"/>
                  <a:ea typeface="+mn-ea"/>
                </a:rPr>
                <a:t>음식점 중심의 데이터</a:t>
              </a:r>
            </a:p>
          </p:txBody>
        </p:sp>
        <p:sp>
          <p:nvSpPr>
            <p:cNvPr id="106" name="Shape 106"/>
            <p:cNvSpPr/>
            <p:nvPr/>
          </p:nvSpPr>
          <p:spPr>
            <a:xfrm>
              <a:off x="1647779" y="6373822"/>
              <a:ext cx="3718324" cy="57515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71437" tIns="71437" rIns="71437" bIns="71437" numCol="1" anchor="ctr">
              <a:spAutoFit/>
            </a:bodyPr>
            <a:lstStyle>
              <a:lvl1pPr>
                <a:defRPr sz="2800" cap="all" spc="420">
                  <a:solidFill>
                    <a:srgbClr val="FFFFFF"/>
                  </a:solidFill>
                  <a:latin typeface="HelveticaNeueCyr"/>
                  <a:ea typeface="HelveticaNeueCyr"/>
                  <a:cs typeface="HelveticaNeueCyr"/>
                  <a:sym typeface="HelveticaNeueCyr"/>
                </a:defRPr>
              </a:lvl1pPr>
            </a:lstStyle>
            <a:p>
              <a:r>
                <a:rPr lang="ko-KR" altLang="en-US">
                  <a:latin typeface="+mn-ea"/>
                  <a:ea typeface="+mn-ea"/>
                </a:rPr>
                <a:t>인스타그램 데이터 </a:t>
              </a:r>
              <a:r>
                <a:rPr lang="en-US" altLang="ko-KR">
                  <a:latin typeface="+mn-ea"/>
                  <a:ea typeface="+mn-ea"/>
                </a:rPr>
                <a:t>2</a:t>
              </a:r>
              <a:endParaRPr lang="ko-KR" altLang="en-US">
                <a:latin typeface="+mn-ea"/>
                <a:ea typeface="+mn-ea"/>
              </a:endParaRPr>
            </a:p>
          </p:txBody>
        </p:sp>
        <p:sp>
          <p:nvSpPr>
            <p:cNvPr id="107" name="Shape 107"/>
            <p:cNvSpPr/>
            <p:nvPr/>
          </p:nvSpPr>
          <p:spPr>
            <a:xfrm>
              <a:off x="1267454" y="7150768"/>
              <a:ext cx="4478970" cy="1311768"/>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71437" tIns="71437" rIns="71437" bIns="71437" numCol="1" anchor="t">
              <a:spAutoFit/>
            </a:bodyPr>
            <a:lstStyle>
              <a:lvl1pPr>
                <a:lnSpc>
                  <a:spcPct val="90000"/>
                </a:lnSpc>
                <a:defRPr sz="2100" i="1" spc="188">
                  <a:solidFill>
                    <a:srgbClr val="FFFFFF"/>
                  </a:solidFill>
                  <a:latin typeface="Helvetica Neue Thin"/>
                  <a:ea typeface="Helvetica Neue Thin"/>
                  <a:cs typeface="Helvetica Neue Thin"/>
                  <a:sym typeface="Helvetica Neue Thin"/>
                </a:defRPr>
              </a:lvl1pPr>
            </a:lstStyle>
            <a:p>
              <a:r>
                <a:rPr lang="ko-KR" altLang="en-US" err="1">
                  <a:latin typeface="+mn-ea"/>
                  <a:ea typeface="+mn-ea"/>
                </a:rPr>
                <a:t>인스타그램에서</a:t>
              </a:r>
              <a:r>
                <a:rPr lang="ko-KR" altLang="en-US">
                  <a:latin typeface="+mn-ea"/>
                  <a:ea typeface="+mn-ea"/>
                </a:rPr>
                <a:t> 서울시에 있는 음식점이름과 연관된 해시태그를 단 </a:t>
              </a:r>
              <a:r>
                <a:rPr lang="ko-KR" altLang="en-US" err="1">
                  <a:latin typeface="+mn-ea"/>
                  <a:ea typeface="+mn-ea"/>
                </a:rPr>
                <a:t>피드의</a:t>
              </a:r>
              <a:r>
                <a:rPr lang="ko-KR" altLang="en-US">
                  <a:latin typeface="+mn-ea"/>
                  <a:ea typeface="+mn-ea"/>
                </a:rPr>
                <a:t> 개수와 각 </a:t>
              </a:r>
              <a:r>
                <a:rPr lang="ko-KR" altLang="en-US" err="1">
                  <a:latin typeface="+mn-ea"/>
                  <a:ea typeface="+mn-ea"/>
                </a:rPr>
                <a:t>피드의</a:t>
              </a:r>
              <a:r>
                <a:rPr lang="ko-KR" altLang="en-US">
                  <a:latin typeface="+mn-ea"/>
                  <a:ea typeface="+mn-ea"/>
                </a:rPr>
                <a:t> 사진들을 크롤링한 </a:t>
              </a:r>
              <a:r>
                <a:rPr lang="ko-KR" altLang="en-US" err="1">
                  <a:latin typeface="+mn-ea"/>
                  <a:ea typeface="+mn-ea"/>
                </a:rPr>
                <a:t>테이터</a:t>
              </a:r>
              <a:endParaRPr>
                <a:latin typeface="+mn-ea"/>
                <a:ea typeface="+mn-ea"/>
              </a:endParaRPr>
            </a:p>
          </p:txBody>
        </p:sp>
      </p:grpSp>
      <p:grpSp>
        <p:nvGrpSpPr>
          <p:cNvPr id="114" name="Group 114"/>
          <p:cNvGrpSpPr/>
          <p:nvPr/>
        </p:nvGrpSpPr>
        <p:grpSpPr>
          <a:xfrm>
            <a:off x="17090282" y="8682265"/>
            <a:ext cx="5545761" cy="3813644"/>
            <a:chOff x="734059" y="5215573"/>
            <a:chExt cx="5545760" cy="3813643"/>
          </a:xfrm>
        </p:grpSpPr>
        <p:sp>
          <p:nvSpPr>
            <p:cNvPr id="110" name="Shape 110"/>
            <p:cNvSpPr/>
            <p:nvPr/>
          </p:nvSpPr>
          <p:spPr>
            <a:xfrm>
              <a:off x="734059" y="5215573"/>
              <a:ext cx="5545760" cy="3813643"/>
            </a:xfrm>
            <a:prstGeom prst="rect">
              <a:avLst/>
            </a:prstGeom>
            <a:solidFill>
              <a:srgbClr val="1B1B1B"/>
            </a:solidFill>
            <a:ln w="12700" cap="flat">
              <a:noFill/>
              <a:miter lim="400000"/>
            </a:ln>
            <a:effectLst>
              <a:outerShdw blurRad="355600" dist="134315" dir="2700000" rotWithShape="0">
                <a:srgbClr val="000000">
                  <a:alpha val="50000"/>
                </a:srgbClr>
              </a:outerShdw>
            </a:effectLst>
          </p:spPr>
          <p:txBody>
            <a:bodyPr wrap="square" lIns="71437" tIns="71437" rIns="71437" bIns="71437" numCol="1" anchor="ctr">
              <a:noAutofit/>
            </a:bodyPr>
            <a:lstStyle/>
            <a:p>
              <a:pPr>
                <a:defRPr sz="3200">
                  <a:solidFill>
                    <a:srgbClr val="FFFFFF"/>
                  </a:solidFill>
                </a:defRPr>
              </a:pPr>
              <a:endParaRPr>
                <a:latin typeface="+mn-ea"/>
              </a:endParaRPr>
            </a:p>
          </p:txBody>
        </p:sp>
        <p:sp>
          <p:nvSpPr>
            <p:cNvPr id="111" name="Shape 111"/>
            <p:cNvSpPr/>
            <p:nvPr/>
          </p:nvSpPr>
          <p:spPr>
            <a:xfrm>
              <a:off x="984840" y="5560820"/>
              <a:ext cx="5044199" cy="79060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71437" tIns="71437" rIns="71437" bIns="71437" numCol="1" anchor="ctr">
              <a:spAutoFit/>
            </a:bodyPr>
            <a:lstStyle>
              <a:lvl1pPr>
                <a:defRPr sz="4200" cap="all" spc="294">
                  <a:solidFill>
                    <a:srgbClr val="FFD2D8"/>
                  </a:solidFill>
                  <a:latin typeface="Bodoni SvtyTwo ITC TT-Book"/>
                  <a:ea typeface="Bodoni SvtyTwo ITC TT-Book"/>
                  <a:cs typeface="Bodoni SvtyTwo ITC TT-Book"/>
                  <a:sym typeface="Bodoni SvtyTwo ITC TT-Book"/>
                </a:defRPr>
              </a:lvl1pPr>
            </a:lstStyle>
            <a:p>
              <a:r>
                <a:rPr lang="ko-KR" altLang="en-US">
                  <a:latin typeface="+mn-ea"/>
                  <a:ea typeface="+mn-ea"/>
                </a:rPr>
                <a:t>서울시 음식점 데이터</a:t>
              </a:r>
            </a:p>
          </p:txBody>
        </p:sp>
        <p:sp>
          <p:nvSpPr>
            <p:cNvPr id="112" name="Shape 112"/>
            <p:cNvSpPr/>
            <p:nvPr/>
          </p:nvSpPr>
          <p:spPr>
            <a:xfrm>
              <a:off x="2095660" y="6373822"/>
              <a:ext cx="2822566" cy="57515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71437" tIns="71437" rIns="71437" bIns="71437" numCol="1" anchor="ctr">
              <a:spAutoFit/>
            </a:bodyPr>
            <a:lstStyle>
              <a:lvl1pPr>
                <a:defRPr sz="2800" cap="all" spc="420">
                  <a:solidFill>
                    <a:srgbClr val="FFFFFF"/>
                  </a:solidFill>
                  <a:latin typeface="HelveticaNeueCyr"/>
                  <a:ea typeface="HelveticaNeueCyr"/>
                  <a:cs typeface="HelveticaNeueCyr"/>
                  <a:sym typeface="HelveticaNeueCyr"/>
                </a:defRPr>
              </a:lvl1pPr>
            </a:lstStyle>
            <a:p>
              <a:r>
                <a:rPr lang="ko-KR" altLang="en-US">
                  <a:latin typeface="+mn-ea"/>
                  <a:ea typeface="+mn-ea"/>
                </a:rPr>
                <a:t>소상공인 데이터</a:t>
              </a:r>
            </a:p>
          </p:txBody>
        </p:sp>
        <p:sp>
          <p:nvSpPr>
            <p:cNvPr id="113" name="Shape 113"/>
            <p:cNvSpPr/>
            <p:nvPr/>
          </p:nvSpPr>
          <p:spPr>
            <a:xfrm>
              <a:off x="1267454" y="7150768"/>
              <a:ext cx="4478970" cy="1311768"/>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71437" tIns="71437" rIns="71437" bIns="71437" numCol="1" anchor="t">
              <a:spAutoFit/>
            </a:bodyPr>
            <a:lstStyle>
              <a:lvl1pPr>
                <a:lnSpc>
                  <a:spcPct val="90000"/>
                </a:lnSpc>
                <a:defRPr sz="2100" i="1" spc="188">
                  <a:solidFill>
                    <a:srgbClr val="FFFFFF"/>
                  </a:solidFill>
                  <a:latin typeface="Helvetica Neue Thin"/>
                  <a:ea typeface="Helvetica Neue Thin"/>
                  <a:cs typeface="Helvetica Neue Thin"/>
                  <a:sym typeface="Helvetica Neue Thin"/>
                </a:defRPr>
              </a:lvl1pPr>
            </a:lstStyle>
            <a:p>
              <a:r>
                <a:rPr lang="en-US" altLang="ko-KR">
                  <a:latin typeface="+mn-ea"/>
                  <a:ea typeface="+mn-ea"/>
                </a:rPr>
                <a:t>OPEN API</a:t>
              </a:r>
              <a:r>
                <a:rPr lang="ko-KR" altLang="en-US">
                  <a:latin typeface="+mn-ea"/>
                  <a:ea typeface="+mn-ea"/>
                </a:rPr>
                <a:t>에서 제공하는 자료로 서울시에 있는 음식점의 이름</a:t>
              </a:r>
              <a:r>
                <a:rPr lang="en-US" altLang="ko-KR">
                  <a:latin typeface="+mn-ea"/>
                  <a:ea typeface="+mn-ea"/>
                </a:rPr>
                <a:t>, </a:t>
              </a:r>
              <a:r>
                <a:rPr lang="ko-KR" altLang="en-US">
                  <a:latin typeface="+mn-ea"/>
                  <a:ea typeface="+mn-ea"/>
                </a:rPr>
                <a:t>음식점 분류</a:t>
              </a:r>
              <a:r>
                <a:rPr lang="en-US" altLang="ko-KR">
                  <a:latin typeface="+mn-ea"/>
                  <a:ea typeface="+mn-ea"/>
                </a:rPr>
                <a:t>, </a:t>
              </a:r>
              <a:r>
                <a:rPr lang="ko-KR" altLang="en-US">
                  <a:latin typeface="+mn-ea"/>
                  <a:ea typeface="+mn-ea"/>
                </a:rPr>
                <a:t>위치</a:t>
              </a:r>
              <a:r>
                <a:rPr lang="en-US" altLang="ko-KR">
                  <a:latin typeface="+mn-ea"/>
                  <a:ea typeface="+mn-ea"/>
                </a:rPr>
                <a:t>, </a:t>
              </a:r>
              <a:r>
                <a:rPr lang="ko-KR" altLang="en-US">
                  <a:latin typeface="+mn-ea"/>
                  <a:ea typeface="+mn-ea"/>
                </a:rPr>
                <a:t>프랜차이즈 상호명 등을 제공하는 자료 </a:t>
              </a:r>
              <a:endParaRPr>
                <a:latin typeface="+mn-ea"/>
                <a:ea typeface="+mn-ea"/>
              </a:endParaRPr>
            </a:p>
          </p:txBody>
        </p:sp>
      </p:grpSp>
      <p:grpSp>
        <p:nvGrpSpPr>
          <p:cNvPr id="117" name="Group 117"/>
          <p:cNvGrpSpPr/>
          <p:nvPr/>
        </p:nvGrpSpPr>
        <p:grpSpPr>
          <a:xfrm>
            <a:off x="6437517" y="224626"/>
            <a:ext cx="10788460" cy="1990929"/>
            <a:chOff x="-1363695" y="22884"/>
            <a:chExt cx="10788460" cy="1990927"/>
          </a:xfrm>
        </p:grpSpPr>
        <p:sp>
          <p:nvSpPr>
            <p:cNvPr id="115" name="Shape 115"/>
            <p:cNvSpPr/>
            <p:nvPr/>
          </p:nvSpPr>
          <p:spPr>
            <a:xfrm>
              <a:off x="-1363695" y="251941"/>
              <a:ext cx="6011260" cy="168315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71437" tIns="71437" rIns="71437" bIns="71437" numCol="1" anchor="ctr">
              <a:spAutoFit/>
            </a:bodyPr>
            <a:lstStyle>
              <a:lvl1pPr algn="r">
                <a:defRPr sz="10000" i="1">
                  <a:solidFill>
                    <a:srgbClr val="1B1B1B"/>
                  </a:solidFill>
                  <a:latin typeface="Didot"/>
                  <a:ea typeface="Didot"/>
                  <a:cs typeface="Didot"/>
                  <a:sym typeface="Didot"/>
                </a:defRPr>
              </a:lvl1pPr>
            </a:lstStyle>
            <a:p>
              <a:r>
                <a:rPr lang="ko-KR" altLang="en-US" i="0">
                  <a:latin typeface="+mj-ea"/>
                  <a:ea typeface="+mj-ea"/>
                </a:rPr>
                <a:t>데이터 수집</a:t>
              </a:r>
              <a:endParaRPr i="0">
                <a:latin typeface="+mj-ea"/>
                <a:ea typeface="+mj-ea"/>
              </a:endParaRPr>
            </a:p>
          </p:txBody>
        </p:sp>
        <p:sp>
          <p:nvSpPr>
            <p:cNvPr id="116" name="Shape 116"/>
            <p:cNvSpPr/>
            <p:nvPr/>
          </p:nvSpPr>
          <p:spPr>
            <a:xfrm>
              <a:off x="4971303" y="22884"/>
              <a:ext cx="4453462" cy="1990927"/>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71437" tIns="71437" rIns="71437" bIns="71437" numCol="1" anchor="ctr">
              <a:spAutoFit/>
            </a:bodyPr>
            <a:lstStyle>
              <a:lvl1pPr algn="l">
                <a:defRPr sz="12000" spc="1080">
                  <a:solidFill>
                    <a:srgbClr val="C3798F"/>
                  </a:solidFill>
                  <a:latin typeface="Didot"/>
                  <a:ea typeface="Didot"/>
                  <a:cs typeface="Didot"/>
                  <a:sym typeface="Didot"/>
                </a:defRPr>
              </a:lvl1pPr>
            </a:lstStyle>
            <a:p>
              <a:r>
                <a:rPr lang="ko-KR" altLang="en-US">
                  <a:latin typeface="메이플스토리" panose="02000300000000000000" pitchFamily="2" charset="-127"/>
                  <a:ea typeface="메이플스토리" panose="02000300000000000000" pitchFamily="2" charset="-127"/>
                </a:rPr>
                <a:t>소비자</a:t>
              </a:r>
              <a:endParaRPr>
                <a:latin typeface="메이플스토리" panose="02000300000000000000" pitchFamily="2" charset="-127"/>
                <a:ea typeface="메이플스토리" panose="02000300000000000000" pitchFamily="2" charset="-127"/>
              </a:endParaRPr>
            </a:p>
          </p:txBody>
        </p:sp>
      </p:grpSp>
      <p:grpSp>
        <p:nvGrpSpPr>
          <p:cNvPr id="123" name="Group 123"/>
          <p:cNvGrpSpPr/>
          <p:nvPr/>
        </p:nvGrpSpPr>
        <p:grpSpPr>
          <a:xfrm>
            <a:off x="1747957" y="3466691"/>
            <a:ext cx="6279820" cy="9029218"/>
            <a:chOff x="0" y="0"/>
            <a:chExt cx="6279819" cy="9029216"/>
          </a:xfrm>
        </p:grpSpPr>
        <p:pic>
          <p:nvPicPr>
            <p:cNvPr id="118" name="bg_silver_noise_grey.jpg"/>
            <p:cNvPicPr>
              <a:picLocks/>
            </p:cNvPicPr>
            <p:nvPr/>
          </p:nvPicPr>
          <p:blipFill>
            <a:blip r:embed="rId3">
              <a:extLst>
                <a:ext uri="{28A0092B-C50C-407E-A947-70E740481C1C}">
                  <a14:useLocalDpi xmlns:a14="http://schemas.microsoft.com/office/drawing/2010/main" val="0"/>
                </a:ext>
              </a:extLst>
            </a:blip>
            <a:srcRect l="970" r="970"/>
            <a:stretch/>
          </p:blipFill>
          <p:spPr>
            <a:xfrm>
              <a:off x="0" y="0"/>
              <a:ext cx="5559311" cy="5913528"/>
            </a:xfrm>
            <a:prstGeom prst="rect">
              <a:avLst/>
            </a:prstGeom>
            <a:ln w="12700" cap="flat">
              <a:noFill/>
              <a:miter lim="400000"/>
            </a:ln>
            <a:effectLst>
              <a:outerShdw blurRad="355600" dist="134315" dir="2700000" rotWithShape="0">
                <a:srgbClr val="000000">
                  <a:alpha val="50000"/>
                </a:srgbClr>
              </a:outerShdw>
            </a:effectLst>
          </p:spPr>
        </p:pic>
        <p:sp>
          <p:nvSpPr>
            <p:cNvPr id="119" name="Shape 119"/>
            <p:cNvSpPr/>
            <p:nvPr/>
          </p:nvSpPr>
          <p:spPr>
            <a:xfrm>
              <a:off x="734059" y="5215573"/>
              <a:ext cx="5545760" cy="3813643"/>
            </a:xfrm>
            <a:prstGeom prst="rect">
              <a:avLst/>
            </a:prstGeom>
            <a:solidFill>
              <a:srgbClr val="1B1B1B"/>
            </a:solidFill>
            <a:ln w="12700" cap="flat">
              <a:noFill/>
              <a:miter lim="400000"/>
            </a:ln>
            <a:effectLst>
              <a:outerShdw blurRad="355600" dist="134315" dir="2700000" rotWithShape="0">
                <a:srgbClr val="000000">
                  <a:alpha val="50000"/>
                </a:srgbClr>
              </a:outerShdw>
            </a:effectLst>
          </p:spPr>
          <p:txBody>
            <a:bodyPr wrap="square" lIns="71437" tIns="71437" rIns="71437" bIns="71437" numCol="1" anchor="ctr">
              <a:noAutofit/>
            </a:bodyPr>
            <a:lstStyle/>
            <a:p>
              <a:pPr>
                <a:defRPr sz="3200">
                  <a:solidFill>
                    <a:srgbClr val="FFFFFF"/>
                  </a:solidFill>
                </a:defRPr>
              </a:pPr>
              <a:endParaRPr>
                <a:latin typeface="+mn-ea"/>
              </a:endParaRPr>
            </a:p>
          </p:txBody>
        </p:sp>
        <p:sp>
          <p:nvSpPr>
            <p:cNvPr id="120" name="Shape 120"/>
            <p:cNvSpPr/>
            <p:nvPr/>
          </p:nvSpPr>
          <p:spPr>
            <a:xfrm>
              <a:off x="989652" y="5560820"/>
              <a:ext cx="5034581" cy="79060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71437" tIns="71437" rIns="71437" bIns="71437" numCol="1" anchor="ctr">
              <a:spAutoFit/>
            </a:bodyPr>
            <a:lstStyle>
              <a:lvl1pPr>
                <a:defRPr sz="4200" cap="all" spc="294">
                  <a:solidFill>
                    <a:srgbClr val="FFD2D8"/>
                  </a:solidFill>
                  <a:latin typeface="Bodoni SvtyTwo ITC TT-Book"/>
                  <a:ea typeface="Bodoni SvtyTwo ITC TT-Book"/>
                  <a:cs typeface="Bodoni SvtyTwo ITC TT-Book"/>
                  <a:sym typeface="Bodoni SvtyTwo ITC TT-Book"/>
                </a:defRPr>
              </a:lvl1pPr>
            </a:lstStyle>
            <a:p>
              <a:r>
                <a:rPr lang="ko-KR" altLang="en-US" err="1">
                  <a:latin typeface="+mn-ea"/>
                  <a:ea typeface="+mn-ea"/>
                </a:rPr>
                <a:t>먹스타</a:t>
              </a:r>
              <a:r>
                <a:rPr lang="ko-KR" altLang="en-US">
                  <a:latin typeface="+mn-ea"/>
                  <a:ea typeface="+mn-ea"/>
                </a:rPr>
                <a:t> 중심의 데이터</a:t>
              </a:r>
            </a:p>
          </p:txBody>
        </p:sp>
        <p:sp>
          <p:nvSpPr>
            <p:cNvPr id="121" name="Shape 121"/>
            <p:cNvSpPr/>
            <p:nvPr/>
          </p:nvSpPr>
          <p:spPr>
            <a:xfrm>
              <a:off x="1731136" y="6373822"/>
              <a:ext cx="3551611" cy="57515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71437" tIns="71437" rIns="71437" bIns="71437" numCol="1" anchor="ctr">
              <a:spAutoFit/>
            </a:bodyPr>
            <a:lstStyle>
              <a:lvl1pPr>
                <a:defRPr sz="2800" cap="all" spc="420">
                  <a:solidFill>
                    <a:srgbClr val="FFFFFF"/>
                  </a:solidFill>
                  <a:latin typeface="HelveticaNeueCyr"/>
                  <a:ea typeface="HelveticaNeueCyr"/>
                  <a:cs typeface="HelveticaNeueCyr"/>
                  <a:sym typeface="HelveticaNeueCyr"/>
                </a:defRPr>
              </a:lvl1pPr>
            </a:lstStyle>
            <a:p>
              <a:r>
                <a:rPr lang="ko-KR" altLang="en-US">
                  <a:latin typeface="+mn-ea"/>
                  <a:ea typeface="+mn-ea"/>
                </a:rPr>
                <a:t>인스타그램 데이터 </a:t>
              </a:r>
              <a:r>
                <a:rPr lang="en-US" altLang="ko-KR">
                  <a:latin typeface="+mn-ea"/>
                  <a:ea typeface="+mn-ea"/>
                </a:rPr>
                <a:t>1</a:t>
              </a:r>
              <a:endParaRPr lang="ko-KR" altLang="en-US">
                <a:latin typeface="+mn-ea"/>
                <a:ea typeface="+mn-ea"/>
              </a:endParaRPr>
            </a:p>
          </p:txBody>
        </p:sp>
        <p:sp>
          <p:nvSpPr>
            <p:cNvPr id="122" name="Shape 122"/>
            <p:cNvSpPr/>
            <p:nvPr/>
          </p:nvSpPr>
          <p:spPr>
            <a:xfrm>
              <a:off x="1267454" y="7150768"/>
              <a:ext cx="4478970" cy="1311768"/>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71437" tIns="71437" rIns="71437" bIns="71437" numCol="1" anchor="t">
              <a:spAutoFit/>
            </a:bodyPr>
            <a:lstStyle>
              <a:lvl1pPr>
                <a:lnSpc>
                  <a:spcPct val="90000"/>
                </a:lnSpc>
                <a:defRPr sz="2100" i="1" spc="188">
                  <a:solidFill>
                    <a:srgbClr val="FFFFFF"/>
                  </a:solidFill>
                  <a:latin typeface="Helvetica Neue Thin"/>
                  <a:ea typeface="Helvetica Neue Thin"/>
                  <a:cs typeface="Helvetica Neue Thin"/>
                  <a:sym typeface="Helvetica Neue Thin"/>
                </a:defRPr>
              </a:lvl1pPr>
            </a:lstStyle>
            <a:p>
              <a:r>
                <a:rPr lang="ko-KR" altLang="en-US">
                  <a:latin typeface="+mn-ea"/>
                  <a:ea typeface="+mn-ea"/>
                </a:rPr>
                <a:t>먹스타로 활동하고 있는 유저들의 </a:t>
              </a:r>
              <a:r>
                <a:rPr lang="ko-KR" altLang="en-US" err="1">
                  <a:latin typeface="+mn-ea"/>
                  <a:ea typeface="+mn-ea"/>
                </a:rPr>
                <a:t>피드를</a:t>
              </a:r>
              <a:r>
                <a:rPr lang="ko-KR" altLang="en-US">
                  <a:latin typeface="+mn-ea"/>
                  <a:ea typeface="+mn-ea"/>
                </a:rPr>
                <a:t> 크롤링하고 그 게시물에 댓글을 단 유저의 게시물을 크롤링한 데이터</a:t>
              </a:r>
              <a:endParaRPr lang="en-US">
                <a:latin typeface="+mn-ea"/>
                <a:ea typeface="+mn-ea"/>
              </a:endParaRPr>
            </a:p>
          </p:txBody>
        </p:sp>
      </p:grpSp>
      <p:sp>
        <p:nvSpPr>
          <p:cNvPr id="29" name="TextBox 28">
            <a:extLst>
              <a:ext uri="{FF2B5EF4-FFF2-40B4-BE49-F238E27FC236}">
                <a16:creationId xmlns:a16="http://schemas.microsoft.com/office/drawing/2014/main" id="{05D2F0EA-9827-4E9C-8E25-EEB4551873E4}"/>
              </a:ext>
            </a:extLst>
          </p:cNvPr>
          <p:cNvSpPr txBox="1"/>
          <p:nvPr/>
        </p:nvSpPr>
        <p:spPr>
          <a:xfrm>
            <a:off x="10605263" y="13183053"/>
            <a:ext cx="3202177"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altLang="ko-KR" sz="2400">
                <a:solidFill>
                  <a:schemeClr val="bg1"/>
                </a:solidFill>
                <a:latin typeface="+mn-ea"/>
              </a:rPr>
              <a:t>2. </a:t>
            </a:r>
            <a:r>
              <a:rPr lang="ko-KR" altLang="en-US" sz="2400">
                <a:solidFill>
                  <a:schemeClr val="bg1"/>
                </a:solidFill>
                <a:latin typeface="+mn-ea"/>
              </a:rPr>
              <a:t>데이터 수집 및 </a:t>
            </a:r>
            <a:r>
              <a:rPr lang="ko-KR" altLang="en-US" sz="2400" err="1">
                <a:solidFill>
                  <a:schemeClr val="bg1"/>
                </a:solidFill>
                <a:latin typeface="+mn-ea"/>
              </a:rPr>
              <a:t>전처리</a:t>
            </a:r>
            <a:endParaRPr lang="ko-KR" altLang="en-US" sz="2400">
              <a:solidFill>
                <a:schemeClr val="bg1"/>
              </a:solidFill>
              <a:latin typeface="+mn-ea"/>
            </a:endParaRPr>
          </a:p>
        </p:txBody>
      </p:sp>
    </p:spTree>
  </p:cSld>
  <p:clrMapOvr>
    <a:masterClrMapping/>
  </p:clrMapOvr>
  <mc:AlternateContent xmlns:mc="http://schemas.openxmlformats.org/markup-compatibility/2006">
    <mc:Choice xmlns:p14="http://schemas.microsoft.com/office/powerpoint/2010/main" Requires="p14">
      <p:transition spd="slow" p14:dur="2000">
        <p:push dir="r"/>
      </p:transition>
    </mc:Choice>
    <mc:Fallback>
      <p:transition spd="slow">
        <p:push dir="r"/>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4" name="Shape 364"/>
          <p:cNvSpPr/>
          <p:nvPr/>
        </p:nvSpPr>
        <p:spPr>
          <a:xfrm>
            <a:off x="5796183" y="2603000"/>
            <a:ext cx="15983837" cy="8615947"/>
          </a:xfrm>
          <a:custGeom>
            <a:avLst/>
            <a:gdLst/>
            <a:ahLst/>
            <a:cxnLst>
              <a:cxn ang="0">
                <a:pos x="wd2" y="hd2"/>
              </a:cxn>
              <a:cxn ang="5400000">
                <a:pos x="wd2" y="hd2"/>
              </a:cxn>
              <a:cxn ang="10800000">
                <a:pos x="wd2" y="hd2"/>
              </a:cxn>
              <a:cxn ang="16200000">
                <a:pos x="wd2" y="hd2"/>
              </a:cxn>
            </a:cxnLst>
            <a:rect l="0" t="0" r="r" b="b"/>
            <a:pathLst>
              <a:path w="21600" h="21600" extrusionOk="0">
                <a:moveTo>
                  <a:pt x="0" y="10060"/>
                </a:moveTo>
                <a:lnTo>
                  <a:pt x="16781" y="21600"/>
                </a:lnTo>
                <a:lnTo>
                  <a:pt x="21600" y="0"/>
                </a:lnTo>
                <a:lnTo>
                  <a:pt x="0" y="10060"/>
                </a:lnTo>
                <a:close/>
              </a:path>
            </a:pathLst>
          </a:custGeom>
          <a:ln w="1168400">
            <a:solidFill>
              <a:srgbClr val="000000">
                <a:alpha val="3000"/>
              </a:srgbClr>
            </a:solidFill>
            <a:miter lim="400000"/>
          </a:ln>
        </p:spPr>
        <p:txBody>
          <a:bodyPr lIns="71437" tIns="71437" rIns="71437" bIns="71437" anchor="ctr"/>
          <a:lstStyle/>
          <a:p>
            <a:pPr>
              <a:defRPr sz="3200"/>
            </a:pPr>
            <a:endParaRPr/>
          </a:p>
        </p:txBody>
      </p:sp>
      <p:grpSp>
        <p:nvGrpSpPr>
          <p:cNvPr id="376" name="Group 376"/>
          <p:cNvGrpSpPr/>
          <p:nvPr/>
        </p:nvGrpSpPr>
        <p:grpSpPr>
          <a:xfrm>
            <a:off x="9860225" y="2832556"/>
            <a:ext cx="11410626" cy="8050889"/>
            <a:chOff x="-1" y="0"/>
            <a:chExt cx="11410626" cy="8050889"/>
          </a:xfrm>
        </p:grpSpPr>
        <p:sp>
          <p:nvSpPr>
            <p:cNvPr id="368" name="Shape 368"/>
            <p:cNvSpPr/>
            <p:nvPr/>
          </p:nvSpPr>
          <p:spPr>
            <a:xfrm flipH="1" flipV="1">
              <a:off x="98519" y="308504"/>
              <a:ext cx="3025608" cy="1"/>
            </a:xfrm>
            <a:prstGeom prst="line">
              <a:avLst/>
            </a:prstGeom>
            <a:noFill/>
            <a:ln w="38100" cap="flat">
              <a:solidFill>
                <a:srgbClr val="C3798F"/>
              </a:solidFill>
              <a:prstDash val="solid"/>
              <a:miter lim="400000"/>
            </a:ln>
            <a:effectLst/>
          </p:spPr>
          <p:txBody>
            <a:bodyPr wrap="square" lIns="71437" tIns="71437" rIns="71437" bIns="71437" numCol="1" anchor="ctr">
              <a:noAutofit/>
            </a:bodyPr>
            <a:lstStyle/>
            <a:p>
              <a:pPr>
                <a:defRPr sz="3200"/>
              </a:pPr>
              <a:endParaRPr>
                <a:latin typeface="+mn-ea"/>
              </a:endParaRPr>
            </a:p>
          </p:txBody>
        </p:sp>
        <p:grpSp>
          <p:nvGrpSpPr>
            <p:cNvPr id="375" name="Group 375"/>
            <p:cNvGrpSpPr/>
            <p:nvPr/>
          </p:nvGrpSpPr>
          <p:grpSpPr>
            <a:xfrm>
              <a:off x="-1" y="0"/>
              <a:ext cx="11410626" cy="8050889"/>
              <a:chOff x="-1" y="0"/>
              <a:chExt cx="11410625" cy="8050889"/>
            </a:xfrm>
          </p:grpSpPr>
          <p:sp>
            <p:nvSpPr>
              <p:cNvPr id="369" name="Shape 369"/>
              <p:cNvSpPr/>
              <p:nvPr/>
            </p:nvSpPr>
            <p:spPr>
              <a:xfrm>
                <a:off x="-1" y="0"/>
                <a:ext cx="11410625" cy="318737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71437" tIns="71437" rIns="71437" bIns="71437" numCol="1" anchor="ctr">
                <a:normAutofit/>
              </a:bodyPr>
              <a:lstStyle>
                <a:lvl1pPr algn="l">
                  <a:defRPr sz="12600">
                    <a:latin typeface="Didot"/>
                    <a:ea typeface="Didot"/>
                    <a:cs typeface="Didot"/>
                    <a:sym typeface="Didot"/>
                  </a:defRPr>
                </a:lvl1pPr>
              </a:lstStyle>
              <a:p>
                <a:r>
                  <a:rPr lang="ko-KR" altLang="en-US" b="1">
                    <a:latin typeface="+mn-ea"/>
                    <a:ea typeface="+mn-ea"/>
                  </a:rPr>
                  <a:t>시장 분석 기능</a:t>
                </a:r>
                <a:endParaRPr b="1">
                  <a:latin typeface="+mn-ea"/>
                  <a:ea typeface="+mn-ea"/>
                </a:endParaRPr>
              </a:p>
            </p:txBody>
          </p:sp>
          <p:sp>
            <p:nvSpPr>
              <p:cNvPr id="370" name="Shape 370"/>
              <p:cNvSpPr/>
              <p:nvPr/>
            </p:nvSpPr>
            <p:spPr>
              <a:xfrm>
                <a:off x="117006" y="2802966"/>
                <a:ext cx="10269989" cy="54437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71437" tIns="71437" rIns="71437" bIns="71437" numCol="1" anchor="t">
                <a:spAutoFit/>
              </a:bodyPr>
              <a:lstStyle>
                <a:lvl1pPr algn="l">
                  <a:defRPr sz="2600" cap="all" spc="598">
                    <a:solidFill>
                      <a:srgbClr val="C3798F"/>
                    </a:solidFill>
                    <a:latin typeface="Helvetica"/>
                    <a:ea typeface="Helvetica"/>
                    <a:cs typeface="Helvetica"/>
                    <a:sym typeface="Helvetica"/>
                  </a:defRPr>
                </a:lvl1pPr>
              </a:lstStyle>
              <a:p>
                <a:r>
                  <a:rPr lang="ko-KR" altLang="en-US">
                    <a:latin typeface="+mn-ea"/>
                    <a:ea typeface="+mn-ea"/>
                  </a:rPr>
                  <a:t>유동인구 예측 모델 및 시장 동향 분석 데이터를 활용한 기능</a:t>
                </a:r>
                <a:endParaRPr>
                  <a:latin typeface="+mn-ea"/>
                  <a:ea typeface="+mn-ea"/>
                </a:endParaRPr>
              </a:p>
            </p:txBody>
          </p:sp>
          <p:sp>
            <p:nvSpPr>
              <p:cNvPr id="371" name="Shape 371"/>
              <p:cNvSpPr/>
              <p:nvPr/>
            </p:nvSpPr>
            <p:spPr>
              <a:xfrm>
                <a:off x="117006" y="3702949"/>
                <a:ext cx="11122684" cy="3127682"/>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71437" tIns="71437" rIns="71437" bIns="71437" numCol="1" anchor="t">
                <a:normAutofit/>
              </a:bodyPr>
              <a:lstStyle>
                <a:lvl1pPr algn="l" defTabSz="690086">
                  <a:defRPr sz="2520" spc="226">
                    <a:latin typeface="Devanagari MT"/>
                    <a:ea typeface="Devanagari MT"/>
                    <a:cs typeface="Devanagari MT"/>
                    <a:sym typeface="Devanagari MT"/>
                  </a:defRPr>
                </a:lvl1pPr>
              </a:lstStyle>
              <a:p>
                <a:pPr marL="457200" indent="-457200">
                  <a:lnSpc>
                    <a:spcPct val="200000"/>
                  </a:lnSpc>
                  <a:buFontTx/>
                  <a:buChar char="-"/>
                </a:pPr>
                <a:r>
                  <a:rPr lang="ko-KR" altLang="en-US">
                    <a:latin typeface="+mn-ea"/>
                    <a:ea typeface="+mn-ea"/>
                  </a:rPr>
                  <a:t>음식 종류</a:t>
                </a:r>
                <a:r>
                  <a:rPr lang="en-US" altLang="ko-KR">
                    <a:latin typeface="+mn-ea"/>
                    <a:ea typeface="+mn-ea"/>
                  </a:rPr>
                  <a:t>/</a:t>
                </a:r>
                <a:r>
                  <a:rPr lang="ko-KR" altLang="en-US">
                    <a:latin typeface="+mn-ea"/>
                    <a:ea typeface="+mn-ea"/>
                  </a:rPr>
                  <a:t>지역에 따라서 시장의 동향을 한눈에 확인할 수 있다</a:t>
                </a:r>
                <a:r>
                  <a:rPr lang="en-US" altLang="ko-KR">
                    <a:latin typeface="+mn-ea"/>
                    <a:ea typeface="+mn-ea"/>
                  </a:rPr>
                  <a:t>.</a:t>
                </a:r>
              </a:p>
              <a:p>
                <a:pPr marL="457200" indent="-457200">
                  <a:lnSpc>
                    <a:spcPct val="200000"/>
                  </a:lnSpc>
                  <a:buFontTx/>
                  <a:buChar char="-"/>
                </a:pPr>
                <a:r>
                  <a:rPr lang="ko-KR" altLang="en-US">
                    <a:latin typeface="+mn-ea"/>
                    <a:ea typeface="+mn-ea"/>
                  </a:rPr>
                  <a:t>유동인구 예측 모델로 다음달 유동인구의 예측량을 확인할 수 있다</a:t>
                </a:r>
                <a:r>
                  <a:rPr lang="en-US" altLang="ko-KR">
                    <a:latin typeface="+mn-ea"/>
                    <a:ea typeface="+mn-ea"/>
                  </a:rPr>
                  <a:t>.</a:t>
                </a:r>
              </a:p>
              <a:p>
                <a:pPr marL="457200" indent="-457200">
                  <a:lnSpc>
                    <a:spcPct val="200000"/>
                  </a:lnSpc>
                  <a:buFontTx/>
                  <a:buChar char="-"/>
                </a:pPr>
                <a:r>
                  <a:rPr lang="ko-KR" altLang="en-US">
                    <a:latin typeface="+mn-ea"/>
                    <a:ea typeface="+mn-ea"/>
                  </a:rPr>
                  <a:t>구에서 각 </a:t>
                </a:r>
                <a:r>
                  <a:rPr lang="ko-KR" altLang="en-US" err="1">
                    <a:latin typeface="+mn-ea"/>
                    <a:ea typeface="+mn-ea"/>
                  </a:rPr>
                  <a:t>동별</a:t>
                </a:r>
                <a:r>
                  <a:rPr lang="ko-KR" altLang="en-US">
                    <a:latin typeface="+mn-ea"/>
                    <a:ea typeface="+mn-ea"/>
                  </a:rPr>
                  <a:t> 음식에 대한 관심도를 그래프로 한 눈에 확인 할 수 있다</a:t>
                </a:r>
                <a:r>
                  <a:rPr lang="en-US" altLang="ko-KR">
                    <a:latin typeface="+mn-ea"/>
                    <a:ea typeface="+mn-ea"/>
                  </a:rPr>
                  <a:t>.</a:t>
                </a:r>
              </a:p>
            </p:txBody>
          </p:sp>
          <p:sp>
            <p:nvSpPr>
              <p:cNvPr id="372" name="Shape 372"/>
              <p:cNvSpPr/>
              <p:nvPr/>
            </p:nvSpPr>
            <p:spPr>
              <a:xfrm>
                <a:off x="117006" y="7194038"/>
                <a:ext cx="3132289" cy="856851"/>
              </a:xfrm>
              <a:prstGeom prst="rect">
                <a:avLst/>
              </a:prstGeom>
              <a:solidFill>
                <a:srgbClr val="C3798F"/>
              </a:solidFill>
              <a:ln w="12700" cap="flat">
                <a:noFill/>
                <a:miter lim="400000"/>
              </a:ln>
              <a:effectLst/>
            </p:spPr>
            <p:txBody>
              <a:bodyPr wrap="square" lIns="71437" tIns="71437" rIns="71437" bIns="71437" numCol="1" anchor="ctr">
                <a:noAutofit/>
              </a:bodyPr>
              <a:lstStyle/>
              <a:p>
                <a:pPr>
                  <a:defRPr sz="3200">
                    <a:solidFill>
                      <a:srgbClr val="FFFFFF"/>
                    </a:solidFill>
                  </a:defRPr>
                </a:pPr>
                <a:endParaRPr>
                  <a:latin typeface="+mn-ea"/>
                </a:endParaRPr>
              </a:p>
            </p:txBody>
          </p:sp>
        </p:grpSp>
      </p:grpSp>
      <p:sp>
        <p:nvSpPr>
          <p:cNvPr id="15" name="직사각형 14">
            <a:extLst>
              <a:ext uri="{FF2B5EF4-FFF2-40B4-BE49-F238E27FC236}">
                <a16:creationId xmlns:a16="http://schemas.microsoft.com/office/drawing/2014/main" id="{BE8100F7-2DFE-4351-9423-1E2E581949B1}"/>
              </a:ext>
            </a:extLst>
          </p:cNvPr>
          <p:cNvSpPr/>
          <p:nvPr/>
        </p:nvSpPr>
        <p:spPr>
          <a:xfrm>
            <a:off x="10642600" y="13202668"/>
            <a:ext cx="3114040" cy="390491"/>
          </a:xfrm>
          <a:prstGeom prst="rect">
            <a:avLst/>
          </a:prstGeom>
          <a:solidFill>
            <a:srgbClr val="C597A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1600" b="0" i="0" u="none" strike="noStrike" cap="none" spc="0" normalizeH="0" baseline="0">
              <a:ln>
                <a:noFill/>
              </a:ln>
              <a:solidFill>
                <a:srgbClr val="FFFFFF"/>
              </a:solidFill>
              <a:effectLst/>
              <a:uFillTx/>
              <a:latin typeface="+mn-lt"/>
              <a:ea typeface="+mn-ea"/>
              <a:cs typeface="+mn-cs"/>
              <a:sym typeface="Helvetica Light"/>
            </a:endParaRPr>
          </a:p>
        </p:txBody>
      </p:sp>
      <p:sp>
        <p:nvSpPr>
          <p:cNvPr id="16" name="TextBox 15">
            <a:extLst>
              <a:ext uri="{FF2B5EF4-FFF2-40B4-BE49-F238E27FC236}">
                <a16:creationId xmlns:a16="http://schemas.microsoft.com/office/drawing/2014/main" id="{C5E65926-AD97-4C2B-B060-B4E9B3A2966A}"/>
              </a:ext>
            </a:extLst>
          </p:cNvPr>
          <p:cNvSpPr txBox="1"/>
          <p:nvPr/>
        </p:nvSpPr>
        <p:spPr>
          <a:xfrm>
            <a:off x="10605263" y="13183053"/>
            <a:ext cx="3202177"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altLang="ko-KR" sz="2400">
                <a:solidFill>
                  <a:schemeClr val="bg1"/>
                </a:solidFill>
                <a:latin typeface="+mn-ea"/>
              </a:rPr>
              <a:t>4. </a:t>
            </a:r>
            <a:r>
              <a:rPr lang="ko-KR" altLang="en-US" sz="2400">
                <a:solidFill>
                  <a:schemeClr val="bg1"/>
                </a:solidFill>
                <a:latin typeface="+mn-ea"/>
              </a:rPr>
              <a:t>시스템 기능 소개</a:t>
            </a:r>
          </a:p>
        </p:txBody>
      </p:sp>
      <p:sp>
        <p:nvSpPr>
          <p:cNvPr id="2" name="TextBox 1">
            <a:extLst>
              <a:ext uri="{FF2B5EF4-FFF2-40B4-BE49-F238E27FC236}">
                <a16:creationId xmlns:a16="http://schemas.microsoft.com/office/drawing/2014/main" id="{6E11162E-7CD0-4293-803A-411BBBF510C3}"/>
              </a:ext>
            </a:extLst>
          </p:cNvPr>
          <p:cNvSpPr txBox="1"/>
          <p:nvPr/>
        </p:nvSpPr>
        <p:spPr>
          <a:xfrm>
            <a:off x="10412963" y="10202816"/>
            <a:ext cx="2351315" cy="5136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lang="ko-KR" altLang="en-US" sz="2400">
                <a:solidFill>
                  <a:schemeClr val="bg1"/>
                </a:solidFill>
              </a:rPr>
              <a:t>시연영상 보기</a:t>
            </a:r>
            <a:endParaRPr kumimoji="0" lang="ko-KR" altLang="en-US" sz="2400" b="0" i="0" u="none" strike="noStrike" cap="none" spc="0" normalizeH="0" baseline="0">
              <a:ln>
                <a:noFill/>
              </a:ln>
              <a:solidFill>
                <a:schemeClr val="bg1"/>
              </a:solidFill>
              <a:effectLst/>
              <a:uFillTx/>
              <a:latin typeface="+mn-lt"/>
              <a:ea typeface="+mn-ea"/>
              <a:cs typeface="+mn-cs"/>
              <a:sym typeface="Helvetica Light"/>
            </a:endParaRPr>
          </a:p>
        </p:txBody>
      </p:sp>
      <p:sp>
        <p:nvSpPr>
          <p:cNvPr id="3" name="화살표: 오른쪽 2">
            <a:extLst>
              <a:ext uri="{FF2B5EF4-FFF2-40B4-BE49-F238E27FC236}">
                <a16:creationId xmlns:a16="http://schemas.microsoft.com/office/drawing/2014/main" id="{07C9A640-6795-4460-BEF3-927C60390E5F}"/>
              </a:ext>
            </a:extLst>
          </p:cNvPr>
          <p:cNvSpPr/>
          <p:nvPr/>
        </p:nvSpPr>
        <p:spPr>
          <a:xfrm flipH="1">
            <a:off x="10268929" y="10279441"/>
            <a:ext cx="288068" cy="372124"/>
          </a:xfrm>
          <a:prstGeom prst="rightArrow">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3200" b="0" i="0" u="none" strike="noStrike" cap="none" spc="0" normalizeH="0" baseline="0">
              <a:ln>
                <a:noFill/>
              </a:ln>
              <a:solidFill>
                <a:srgbClr val="FFFFFF"/>
              </a:solidFill>
              <a:effectLst/>
              <a:uFillTx/>
              <a:latin typeface="+mn-lt"/>
              <a:ea typeface="+mn-ea"/>
              <a:cs typeface="+mn-cs"/>
              <a:sym typeface="Helvetica Light"/>
            </a:endParaRPr>
          </a:p>
        </p:txBody>
      </p:sp>
      <p:grpSp>
        <p:nvGrpSpPr>
          <p:cNvPr id="31" name="Group 367">
            <a:extLst>
              <a:ext uri="{FF2B5EF4-FFF2-40B4-BE49-F238E27FC236}">
                <a16:creationId xmlns:a16="http://schemas.microsoft.com/office/drawing/2014/main" id="{7D942A7F-2166-439B-981E-81CC19144F59}"/>
              </a:ext>
            </a:extLst>
          </p:cNvPr>
          <p:cNvGrpSpPr/>
          <p:nvPr/>
        </p:nvGrpSpPr>
        <p:grpSpPr>
          <a:xfrm>
            <a:off x="2775167" y="541176"/>
            <a:ext cx="5651658" cy="12661492"/>
            <a:chOff x="0" y="0"/>
            <a:chExt cx="5673544" cy="11399620"/>
          </a:xfrm>
        </p:grpSpPr>
        <p:pic>
          <p:nvPicPr>
            <p:cNvPr id="32" name="pasted-image.pdf">
              <a:extLst>
                <a:ext uri="{FF2B5EF4-FFF2-40B4-BE49-F238E27FC236}">
                  <a16:creationId xmlns:a16="http://schemas.microsoft.com/office/drawing/2014/main" id="{6E96B12F-DD56-4F0A-A78B-DABCDFA8DE4C}"/>
                </a:ext>
              </a:extLst>
            </p:cNvPr>
            <p:cNvPicPr>
              <a:picLocks noChangeAspect="1"/>
            </p:cNvPicPr>
            <p:nvPr/>
          </p:nvPicPr>
          <p:blipFill>
            <a:blip r:embed="rId4"/>
            <a:stretch>
              <a:fillRect/>
            </a:stretch>
          </p:blipFill>
          <p:spPr>
            <a:xfrm>
              <a:off x="0" y="0"/>
              <a:ext cx="5673544" cy="11399620"/>
            </a:xfrm>
            <a:prstGeom prst="rect">
              <a:avLst/>
            </a:prstGeom>
            <a:ln w="12700" cap="flat">
              <a:noFill/>
              <a:miter lim="400000"/>
            </a:ln>
            <a:effectLst/>
          </p:spPr>
        </p:pic>
        <p:pic>
          <p:nvPicPr>
            <p:cNvPr id="33" name="PlaceholderImage.png">
              <a:extLst>
                <a:ext uri="{FF2B5EF4-FFF2-40B4-BE49-F238E27FC236}">
                  <a16:creationId xmlns:a16="http://schemas.microsoft.com/office/drawing/2014/main" id="{6D563892-44E4-423F-AD30-F61AF147D9B4}"/>
                </a:ext>
              </a:extLst>
            </p:cNvPr>
            <p:cNvPicPr>
              <a:picLocks/>
            </p:cNvPicPr>
            <p:nvPr/>
          </p:nvPicPr>
          <p:blipFill>
            <a:blip r:embed="rId5"/>
            <a:srcRect r="116" b="113"/>
            <a:stretch>
              <a:fillRect/>
            </a:stretch>
          </p:blipFill>
          <p:spPr>
            <a:xfrm>
              <a:off x="330506" y="1221720"/>
              <a:ext cx="5025398" cy="8876515"/>
            </a:xfrm>
            <a:prstGeom prst="rect">
              <a:avLst/>
            </a:prstGeom>
            <a:ln w="12700" cap="flat">
              <a:noFill/>
              <a:miter lim="400000"/>
            </a:ln>
            <a:effectLst/>
          </p:spPr>
        </p:pic>
      </p:grpSp>
      <p:pic>
        <p:nvPicPr>
          <p:cNvPr id="6" name="Untitled">
            <a:hlinkClick r:id="" action="ppaction://media"/>
            <a:extLst>
              <a:ext uri="{FF2B5EF4-FFF2-40B4-BE49-F238E27FC236}">
                <a16:creationId xmlns:a16="http://schemas.microsoft.com/office/drawing/2014/main" id="{BBCDE7EA-E407-4B1F-B5FF-6ECAF8B9539B}"/>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3104398" y="1943127"/>
            <a:ext cx="5006012" cy="9817993"/>
          </a:xfrm>
          <a:prstGeom prst="rect">
            <a:avLst/>
          </a:prstGeom>
        </p:spPr>
      </p:pic>
    </p:spTree>
    <p:extLst>
      <p:ext uri="{BB962C8B-B14F-4D97-AF65-F5344CB8AC3E}">
        <p14:creationId xmlns:p14="http://schemas.microsoft.com/office/powerpoint/2010/main" val="1514345483"/>
      </p:ext>
    </p:extLst>
  </p:cSld>
  <p:clrMapOvr>
    <a:masterClrMapping/>
  </p:clrMapOvr>
  <mc:AlternateContent xmlns:mc="http://schemas.openxmlformats.org/markup-compatibility/2006">
    <mc:Choice xmlns:p14="http://schemas.microsoft.com/office/powerpoint/2010/main" Requires="p14">
      <p:transition spd="slow" p14:dur="1750">
        <p14:prism dir="u" isContent="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1416"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remove"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Shape 125"/>
          <p:cNvSpPr/>
          <p:nvPr/>
        </p:nvSpPr>
        <p:spPr>
          <a:xfrm>
            <a:off x="2192763" y="1951735"/>
            <a:ext cx="21128211" cy="10484628"/>
          </a:xfrm>
          <a:prstGeom prst="rect">
            <a:avLst/>
          </a:prstGeom>
          <a:solidFill>
            <a:srgbClr val="C5969B"/>
          </a:solidFill>
          <a:ln w="12700">
            <a:miter lim="400000"/>
          </a:ln>
          <a:effectLst>
            <a:outerShdw blurRad="762000" dist="139322" dir="3484869" rotWithShape="0">
              <a:srgbClr val="000000">
                <a:alpha val="50000"/>
              </a:srgbClr>
            </a:outerShdw>
          </a:effectLst>
        </p:spPr>
        <p:txBody>
          <a:bodyPr lIns="71437" tIns="71437" rIns="71437" bIns="71437" anchor="ctr"/>
          <a:lstStyle/>
          <a:p>
            <a:pPr>
              <a:defRPr sz="3200">
                <a:solidFill>
                  <a:srgbClr val="FFFFFF"/>
                </a:solidFill>
              </a:defRPr>
            </a:pPr>
            <a:endParaRPr lang="ko-KR" altLang="en-US"/>
          </a:p>
        </p:txBody>
      </p:sp>
      <p:grpSp>
        <p:nvGrpSpPr>
          <p:cNvPr id="3" name="그룹 2">
            <a:extLst>
              <a:ext uri="{FF2B5EF4-FFF2-40B4-BE49-F238E27FC236}">
                <a16:creationId xmlns:a16="http://schemas.microsoft.com/office/drawing/2014/main" id="{97D1752D-0707-4A2C-9D17-7B82F1C50928}"/>
              </a:ext>
            </a:extLst>
          </p:cNvPr>
          <p:cNvGrpSpPr/>
          <p:nvPr/>
        </p:nvGrpSpPr>
        <p:grpSpPr>
          <a:xfrm>
            <a:off x="1063027" y="1967383"/>
            <a:ext cx="11132602" cy="8973491"/>
            <a:chOff x="1063027" y="1947505"/>
            <a:chExt cx="11132602" cy="8973491"/>
          </a:xfrm>
        </p:grpSpPr>
        <p:sp>
          <p:nvSpPr>
            <p:cNvPr id="126" name="Shape 126"/>
            <p:cNvSpPr/>
            <p:nvPr/>
          </p:nvSpPr>
          <p:spPr>
            <a:xfrm>
              <a:off x="1063027" y="1947505"/>
              <a:ext cx="11132602" cy="8973491"/>
            </a:xfrm>
            <a:prstGeom prst="rect">
              <a:avLst/>
            </a:prstGeom>
            <a:solidFill>
              <a:srgbClr val="FFFFFF"/>
            </a:solidFill>
            <a:ln w="12700">
              <a:miter lim="400000"/>
            </a:ln>
            <a:effectLst>
              <a:outerShdw blurRad="342900" dist="111192" dir="3484869" rotWithShape="0">
                <a:srgbClr val="000000">
                  <a:alpha val="50000"/>
                </a:srgbClr>
              </a:outerShdw>
            </a:effectLst>
          </p:spPr>
          <p:txBody>
            <a:bodyPr lIns="71437" tIns="71437" rIns="71437" bIns="71437" anchor="ctr"/>
            <a:lstStyle/>
            <a:p>
              <a:pPr>
                <a:defRPr sz="3200">
                  <a:solidFill>
                    <a:srgbClr val="FFFFFF"/>
                  </a:solidFill>
                </a:defRPr>
              </a:pPr>
              <a:endParaRPr lang="ko-KR" altLang="en-US"/>
            </a:p>
          </p:txBody>
        </p:sp>
        <p:sp>
          <p:nvSpPr>
            <p:cNvPr id="128" name="Shape 128"/>
            <p:cNvSpPr/>
            <p:nvPr/>
          </p:nvSpPr>
          <p:spPr>
            <a:xfrm flipH="1" flipV="1">
              <a:off x="2167613" y="9998327"/>
              <a:ext cx="8923430" cy="1"/>
            </a:xfrm>
            <a:prstGeom prst="line">
              <a:avLst/>
            </a:prstGeom>
            <a:ln w="38100">
              <a:solidFill>
                <a:srgbClr val="C5969B"/>
              </a:solidFill>
              <a:miter lim="400000"/>
            </a:ln>
          </p:spPr>
          <p:txBody>
            <a:bodyPr lIns="71437" tIns="71437" rIns="71437" bIns="71437" anchor="ctr"/>
            <a:lstStyle/>
            <a:p>
              <a:pPr>
                <a:defRPr sz="3200"/>
              </a:pPr>
              <a:endParaRPr lang="ko-KR" altLang="en-US"/>
            </a:p>
          </p:txBody>
        </p:sp>
        <p:sp>
          <p:nvSpPr>
            <p:cNvPr id="129" name="Shape 129"/>
            <p:cNvSpPr/>
            <p:nvPr/>
          </p:nvSpPr>
          <p:spPr>
            <a:xfrm flipH="1" flipV="1">
              <a:off x="2167613" y="2881837"/>
              <a:ext cx="8923430" cy="1"/>
            </a:xfrm>
            <a:prstGeom prst="line">
              <a:avLst/>
            </a:prstGeom>
            <a:ln w="38100">
              <a:solidFill>
                <a:srgbClr val="C5969B"/>
              </a:solidFill>
              <a:miter lim="400000"/>
            </a:ln>
          </p:spPr>
          <p:txBody>
            <a:bodyPr lIns="71437" tIns="71437" rIns="71437" bIns="71437" anchor="ctr"/>
            <a:lstStyle/>
            <a:p>
              <a:pPr>
                <a:defRPr sz="3200"/>
              </a:pPr>
              <a:endParaRPr lang="ko-KR" altLang="en-US"/>
            </a:p>
          </p:txBody>
        </p:sp>
        <p:sp>
          <p:nvSpPr>
            <p:cNvPr id="130" name="Shape 130"/>
            <p:cNvSpPr/>
            <p:nvPr/>
          </p:nvSpPr>
          <p:spPr>
            <a:xfrm>
              <a:off x="2916734" y="4378611"/>
              <a:ext cx="7425187" cy="757683"/>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71437" tIns="71437" rIns="71437" bIns="71437" numCol="1" anchor="b">
              <a:normAutofit/>
            </a:bodyPr>
            <a:lstStyle>
              <a:lvl1pPr defTabSz="377904">
                <a:defRPr sz="6946" i="1" spc="138">
                  <a:latin typeface="Didot"/>
                  <a:ea typeface="Didot"/>
                  <a:cs typeface="Didot"/>
                  <a:sym typeface="Didot"/>
                </a:defRPr>
              </a:lvl1pPr>
            </a:lstStyle>
            <a:p>
              <a:r>
                <a:rPr lang="en-US" altLang="ko-KR" sz="4000">
                  <a:latin typeface="+mn-ea"/>
                  <a:ea typeface="+mn-ea"/>
                </a:rPr>
                <a:t>Within-subjects study</a:t>
              </a:r>
              <a:endParaRPr lang="ko-KR" altLang="en-US" sz="4000">
                <a:latin typeface="+mn-ea"/>
                <a:ea typeface="+mn-ea"/>
              </a:endParaRPr>
            </a:p>
          </p:txBody>
        </p:sp>
        <p:sp>
          <p:nvSpPr>
            <p:cNvPr id="131" name="Shape 131"/>
            <p:cNvSpPr/>
            <p:nvPr/>
          </p:nvSpPr>
          <p:spPr>
            <a:xfrm>
              <a:off x="4263627" y="3911925"/>
              <a:ext cx="4941562" cy="46586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71437" tIns="71437" rIns="71437" bIns="71437" numCol="1" anchor="b">
              <a:normAutofit fontScale="92500" lnSpcReduction="10000"/>
            </a:bodyPr>
            <a:lstStyle>
              <a:lvl1pPr>
                <a:defRPr sz="3000" spc="59">
                  <a:solidFill>
                    <a:srgbClr val="C5969B"/>
                  </a:solidFill>
                  <a:latin typeface="Didot"/>
                  <a:ea typeface="Didot"/>
                  <a:cs typeface="Didot"/>
                  <a:sym typeface="Didot"/>
                </a:defRPr>
              </a:lvl1pPr>
            </a:lstStyle>
            <a:p>
              <a:r>
                <a:rPr lang="ko-KR" altLang="en-US" sz="2400" err="1">
                  <a:latin typeface="+mj-ea"/>
                  <a:ea typeface="+mj-ea"/>
                </a:rPr>
                <a:t>유저스터디</a:t>
              </a:r>
              <a:endParaRPr sz="2400">
                <a:latin typeface="+mj-ea"/>
                <a:ea typeface="+mj-ea"/>
              </a:endParaRPr>
            </a:p>
          </p:txBody>
        </p:sp>
      </p:grpSp>
      <p:graphicFrame>
        <p:nvGraphicFramePr>
          <p:cNvPr id="2" name="표 2">
            <a:extLst>
              <a:ext uri="{FF2B5EF4-FFF2-40B4-BE49-F238E27FC236}">
                <a16:creationId xmlns:a16="http://schemas.microsoft.com/office/drawing/2014/main" id="{5C24E055-8FD4-4D5E-8654-74C293ADF92F}"/>
              </a:ext>
            </a:extLst>
          </p:cNvPr>
          <p:cNvGraphicFramePr>
            <a:graphicFrameLocks noGrp="1"/>
          </p:cNvGraphicFramePr>
          <p:nvPr>
            <p:extLst>
              <p:ext uri="{D42A27DB-BD31-4B8C-83A1-F6EECF244321}">
                <p14:modId xmlns:p14="http://schemas.microsoft.com/office/powerpoint/2010/main" val="1812480021"/>
              </p:ext>
            </p:extLst>
          </p:nvPr>
        </p:nvGraphicFramePr>
        <p:xfrm>
          <a:off x="1799826" y="5785221"/>
          <a:ext cx="9882628" cy="3202897"/>
        </p:xfrm>
        <a:graphic>
          <a:graphicData uri="http://schemas.openxmlformats.org/drawingml/2006/table">
            <a:tbl>
              <a:tblPr firstRow="1" bandRow="1">
                <a:tableStyleId>{2D5ABB26-0587-4C30-8999-92F81FD0307C}</a:tableStyleId>
              </a:tblPr>
              <a:tblGrid>
                <a:gridCol w="2470657">
                  <a:extLst>
                    <a:ext uri="{9D8B030D-6E8A-4147-A177-3AD203B41FA5}">
                      <a16:colId xmlns:a16="http://schemas.microsoft.com/office/drawing/2014/main" val="1468629026"/>
                    </a:ext>
                  </a:extLst>
                </a:gridCol>
                <a:gridCol w="2470657">
                  <a:extLst>
                    <a:ext uri="{9D8B030D-6E8A-4147-A177-3AD203B41FA5}">
                      <a16:colId xmlns:a16="http://schemas.microsoft.com/office/drawing/2014/main" val="318962554"/>
                    </a:ext>
                  </a:extLst>
                </a:gridCol>
                <a:gridCol w="2470657">
                  <a:extLst>
                    <a:ext uri="{9D8B030D-6E8A-4147-A177-3AD203B41FA5}">
                      <a16:colId xmlns:a16="http://schemas.microsoft.com/office/drawing/2014/main" val="1571613324"/>
                    </a:ext>
                  </a:extLst>
                </a:gridCol>
                <a:gridCol w="2470657">
                  <a:extLst>
                    <a:ext uri="{9D8B030D-6E8A-4147-A177-3AD203B41FA5}">
                      <a16:colId xmlns:a16="http://schemas.microsoft.com/office/drawing/2014/main" val="3884327548"/>
                    </a:ext>
                  </a:extLst>
                </a:gridCol>
              </a:tblGrid>
              <a:tr h="769314">
                <a:tc>
                  <a:txBody>
                    <a:bodyPr/>
                    <a:lstStyle/>
                    <a:p>
                      <a:pPr algn="ctr" latinLnBrk="1"/>
                      <a:r>
                        <a:rPr lang="ko-KR" altLang="en-US"/>
                        <a:t>인원수</a:t>
                      </a:r>
                    </a:p>
                  </a:txBody>
                  <a:tcPr anchor="ctr">
                    <a:lnL w="12700" cap="flat" cmpd="sng" algn="ctr">
                      <a:noFill/>
                      <a:prstDash val="solid"/>
                      <a:round/>
                      <a:headEnd type="none" w="med" len="med"/>
                      <a:tailEnd type="none" w="med" len="med"/>
                    </a:lnL>
                    <a:lnR w="12700" cap="flat" cmpd="sng" algn="ctr">
                      <a:solidFill>
                        <a:srgbClr val="C597A2"/>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C597A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latinLnBrk="1"/>
                      <a:r>
                        <a:rPr lang="ko-KR" altLang="en-US"/>
                        <a:t>참여조건</a:t>
                      </a:r>
                    </a:p>
                  </a:txBody>
                  <a:tcPr anchor="ctr">
                    <a:lnL w="12700" cap="flat" cmpd="sng" algn="ctr">
                      <a:solidFill>
                        <a:srgbClr val="C597A2"/>
                      </a:solidFill>
                      <a:prstDash val="solid"/>
                      <a:round/>
                      <a:headEnd type="none" w="med" len="med"/>
                      <a:tailEnd type="none" w="med" len="med"/>
                    </a:lnL>
                    <a:lnR w="12700" cap="flat" cmpd="sng" algn="ctr">
                      <a:solidFill>
                        <a:srgbClr val="C597A2"/>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C597A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latinLnBrk="1"/>
                      <a:r>
                        <a:rPr lang="ko-KR" altLang="en-US"/>
                        <a:t>진행방법</a:t>
                      </a:r>
                    </a:p>
                  </a:txBody>
                  <a:tcPr anchor="ctr">
                    <a:lnL w="12700" cap="flat" cmpd="sng" algn="ctr">
                      <a:solidFill>
                        <a:srgbClr val="C597A2"/>
                      </a:solidFill>
                      <a:prstDash val="solid"/>
                      <a:round/>
                      <a:headEnd type="none" w="med" len="med"/>
                      <a:tailEnd type="none" w="med" len="med"/>
                    </a:lnL>
                    <a:lnR w="12700" cap="flat" cmpd="sng" algn="ctr">
                      <a:solidFill>
                        <a:srgbClr val="C597A2"/>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C597A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latinLnBrk="1"/>
                      <a:r>
                        <a:rPr lang="ko-KR" altLang="en-US"/>
                        <a:t>평가 문제 종류</a:t>
                      </a:r>
                    </a:p>
                  </a:txBody>
                  <a:tcPr anchor="ctr">
                    <a:lnL w="12700" cap="flat" cmpd="sng" algn="ctr">
                      <a:solidFill>
                        <a:srgbClr val="C597A2"/>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C597A2"/>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55496494"/>
                  </a:ext>
                </a:extLst>
              </a:tr>
              <a:tr h="2433583">
                <a:tc>
                  <a:txBody>
                    <a:bodyPr/>
                    <a:lstStyle/>
                    <a:p>
                      <a:pPr algn="ctr" latinLnBrk="1"/>
                      <a:r>
                        <a:rPr lang="ko-KR" altLang="en-US" dirty="0"/>
                        <a:t>학생 </a:t>
                      </a:r>
                      <a:r>
                        <a:rPr lang="en-US" altLang="ko-KR" dirty="0"/>
                        <a:t>: 28</a:t>
                      </a:r>
                      <a:r>
                        <a:rPr lang="ko-KR" altLang="en-US" dirty="0"/>
                        <a:t>명</a:t>
                      </a:r>
                      <a:endParaRPr lang="en-US" altLang="ko-KR" dirty="0"/>
                    </a:p>
                    <a:p>
                      <a:pPr algn="ctr" latinLnBrk="1"/>
                      <a:r>
                        <a:rPr lang="ko-KR" altLang="en-US" dirty="0"/>
                        <a:t>사장님 </a:t>
                      </a:r>
                      <a:r>
                        <a:rPr lang="en-US" altLang="ko-KR" dirty="0"/>
                        <a:t>: 9</a:t>
                      </a:r>
                      <a:r>
                        <a:rPr lang="ko-KR" altLang="en-US" dirty="0"/>
                        <a:t>명</a:t>
                      </a:r>
                      <a:endParaRPr lang="en-US" altLang="ko-KR" dirty="0"/>
                    </a:p>
                    <a:p>
                      <a:pPr algn="ctr" latinLnBrk="1"/>
                      <a:r>
                        <a:rPr lang="ko-KR" altLang="en-US" dirty="0"/>
                        <a:t>예비창업자 </a:t>
                      </a:r>
                      <a:r>
                        <a:rPr lang="en-US" altLang="ko-KR" dirty="0"/>
                        <a:t>: 8</a:t>
                      </a:r>
                      <a:r>
                        <a:rPr lang="ko-KR" altLang="en-US" dirty="0"/>
                        <a:t>명</a:t>
                      </a:r>
                    </a:p>
                  </a:txBody>
                  <a:tcPr anchor="ctr">
                    <a:lnL w="12700" cap="flat" cmpd="sng" algn="ctr">
                      <a:noFill/>
                      <a:prstDash val="solid"/>
                      <a:round/>
                      <a:headEnd type="none" w="med" len="med"/>
                      <a:tailEnd type="none" w="med" len="med"/>
                    </a:lnL>
                    <a:lnR w="12700" cap="flat" cmpd="sng" algn="ctr">
                      <a:solidFill>
                        <a:srgbClr val="C597A2"/>
                      </a:solidFill>
                      <a:prstDash val="solid"/>
                      <a:round/>
                      <a:headEnd type="none" w="med" len="med"/>
                      <a:tailEnd type="none" w="med" len="med"/>
                    </a:lnR>
                    <a:lnT w="12700" cap="flat" cmpd="sng" algn="ctr">
                      <a:solidFill>
                        <a:srgbClr val="C597A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latinLnBrk="1"/>
                      <a:r>
                        <a:rPr lang="ko-KR" altLang="en-US"/>
                        <a:t>맛있는 음식을 좋아하는 모든 사람들</a:t>
                      </a:r>
                      <a:endParaRPr lang="en-US" altLang="ko-KR"/>
                    </a:p>
                    <a:p>
                      <a:pPr algn="ctr" latinLnBrk="1"/>
                      <a:r>
                        <a:rPr lang="en-US" altLang="ko-KR"/>
                        <a:t>Or</a:t>
                      </a:r>
                    </a:p>
                    <a:p>
                      <a:pPr algn="ctr" latinLnBrk="1"/>
                      <a:r>
                        <a:rPr lang="ko-KR" altLang="en-US"/>
                        <a:t>요식업 분야에 종사하시는</a:t>
                      </a:r>
                      <a:r>
                        <a:rPr lang="en-US" altLang="ko-KR"/>
                        <a:t>(</a:t>
                      </a:r>
                      <a:r>
                        <a:rPr lang="ko-KR" altLang="en-US"/>
                        <a:t>하려는</a:t>
                      </a:r>
                      <a:r>
                        <a:rPr lang="en-US" altLang="ko-KR"/>
                        <a:t>) </a:t>
                      </a:r>
                      <a:r>
                        <a:rPr lang="ko-KR" altLang="en-US"/>
                        <a:t>모든 분들</a:t>
                      </a:r>
                    </a:p>
                  </a:txBody>
                  <a:tcPr anchor="ctr">
                    <a:lnL w="12700" cap="flat" cmpd="sng" algn="ctr">
                      <a:solidFill>
                        <a:srgbClr val="C597A2"/>
                      </a:solidFill>
                      <a:prstDash val="solid"/>
                      <a:round/>
                      <a:headEnd type="none" w="med" len="med"/>
                      <a:tailEnd type="none" w="med" len="med"/>
                    </a:lnL>
                    <a:lnR w="12700" cap="flat" cmpd="sng" algn="ctr">
                      <a:solidFill>
                        <a:srgbClr val="C597A2"/>
                      </a:solidFill>
                      <a:prstDash val="solid"/>
                      <a:round/>
                      <a:headEnd type="none" w="med" len="med"/>
                      <a:tailEnd type="none" w="med" len="med"/>
                    </a:lnR>
                    <a:lnT w="12700" cap="flat" cmpd="sng" algn="ctr">
                      <a:solidFill>
                        <a:srgbClr val="C597A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latinLnBrk="1"/>
                      <a:r>
                        <a:rPr lang="ko-KR" altLang="en-US"/>
                        <a:t>구글폼</a:t>
                      </a:r>
                      <a:endParaRPr lang="en-US" altLang="ko-KR"/>
                    </a:p>
                    <a:p>
                      <a:pPr algn="ctr" latinLnBrk="1"/>
                      <a:r>
                        <a:rPr lang="en-US" altLang="ko-KR"/>
                        <a:t>+</a:t>
                      </a:r>
                    </a:p>
                    <a:p>
                      <a:pPr algn="ctr" latinLnBrk="1"/>
                      <a:r>
                        <a:rPr lang="ko-KR" altLang="en-US"/>
                        <a:t>어플 시연 동영상</a:t>
                      </a:r>
                    </a:p>
                  </a:txBody>
                  <a:tcPr anchor="ctr">
                    <a:lnL w="12700" cap="flat" cmpd="sng" algn="ctr">
                      <a:solidFill>
                        <a:srgbClr val="C597A2"/>
                      </a:solidFill>
                      <a:prstDash val="solid"/>
                      <a:round/>
                      <a:headEnd type="none" w="med" len="med"/>
                      <a:tailEnd type="none" w="med" len="med"/>
                    </a:lnL>
                    <a:lnR w="12700" cap="flat" cmpd="sng" algn="ctr">
                      <a:solidFill>
                        <a:srgbClr val="C597A2"/>
                      </a:solidFill>
                      <a:prstDash val="solid"/>
                      <a:round/>
                      <a:headEnd type="none" w="med" len="med"/>
                      <a:tailEnd type="none" w="med" len="med"/>
                    </a:lnR>
                    <a:lnT w="12700" cap="flat" cmpd="sng" algn="ctr">
                      <a:solidFill>
                        <a:srgbClr val="C597A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latinLnBrk="1"/>
                      <a:r>
                        <a:rPr lang="ko-KR" altLang="en-US" dirty="0"/>
                        <a:t>사용자 파악</a:t>
                      </a:r>
                      <a:endParaRPr lang="en-US" altLang="ko-KR" dirty="0"/>
                    </a:p>
                    <a:p>
                      <a:pPr algn="ctr" latinLnBrk="1"/>
                      <a:r>
                        <a:rPr lang="ko-KR" altLang="en-US" dirty="0"/>
                        <a:t>디자인 요소</a:t>
                      </a:r>
                      <a:endParaRPr lang="en-US" altLang="ko-KR" dirty="0"/>
                    </a:p>
                    <a:p>
                      <a:pPr algn="ctr" latinLnBrk="1"/>
                      <a:r>
                        <a:rPr lang="ko-KR" altLang="en-US" dirty="0"/>
                        <a:t>기능 만족도</a:t>
                      </a:r>
                      <a:endParaRPr lang="en-US" altLang="ko-KR" dirty="0"/>
                    </a:p>
                    <a:p>
                      <a:pPr algn="ctr" latinLnBrk="1"/>
                      <a:r>
                        <a:rPr lang="ko-KR" altLang="en-US" dirty="0"/>
                        <a:t>타 서비스와의 비교</a:t>
                      </a:r>
                    </a:p>
                  </a:txBody>
                  <a:tcPr anchor="ctr">
                    <a:lnL w="12700" cap="flat" cmpd="sng" algn="ctr">
                      <a:solidFill>
                        <a:srgbClr val="C597A2"/>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C597A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315884340"/>
                  </a:ext>
                </a:extLst>
              </a:tr>
            </a:tbl>
          </a:graphicData>
        </a:graphic>
      </p:graphicFrame>
      <p:sp>
        <p:nvSpPr>
          <p:cNvPr id="18" name="직사각형 17">
            <a:extLst>
              <a:ext uri="{FF2B5EF4-FFF2-40B4-BE49-F238E27FC236}">
                <a16:creationId xmlns:a16="http://schemas.microsoft.com/office/drawing/2014/main" id="{4928E347-CF22-4388-A441-C0A5F063A1A1}"/>
              </a:ext>
            </a:extLst>
          </p:cNvPr>
          <p:cNvSpPr/>
          <p:nvPr/>
        </p:nvSpPr>
        <p:spPr>
          <a:xfrm>
            <a:off x="10642600" y="13202668"/>
            <a:ext cx="3114040" cy="390491"/>
          </a:xfrm>
          <a:prstGeom prst="rect">
            <a:avLst/>
          </a:prstGeom>
          <a:solidFill>
            <a:srgbClr val="C597A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1600" b="0" i="0" u="none" strike="noStrike" cap="none" spc="0" normalizeH="0" baseline="0">
              <a:ln>
                <a:noFill/>
              </a:ln>
              <a:solidFill>
                <a:srgbClr val="FFFFFF"/>
              </a:solidFill>
              <a:effectLst/>
              <a:uFillTx/>
              <a:latin typeface="+mn-lt"/>
              <a:ea typeface="+mn-ea"/>
              <a:cs typeface="+mn-cs"/>
              <a:sym typeface="Helvetica Light"/>
            </a:endParaRPr>
          </a:p>
        </p:txBody>
      </p:sp>
      <p:sp>
        <p:nvSpPr>
          <p:cNvPr id="19" name="TextBox 18">
            <a:extLst>
              <a:ext uri="{FF2B5EF4-FFF2-40B4-BE49-F238E27FC236}">
                <a16:creationId xmlns:a16="http://schemas.microsoft.com/office/drawing/2014/main" id="{77D1362F-C03B-4701-962D-ECDD2FCAD3E6}"/>
              </a:ext>
            </a:extLst>
          </p:cNvPr>
          <p:cNvSpPr txBox="1"/>
          <p:nvPr/>
        </p:nvSpPr>
        <p:spPr>
          <a:xfrm>
            <a:off x="10605263" y="13183053"/>
            <a:ext cx="3202177"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altLang="ko-KR" sz="2400">
                <a:solidFill>
                  <a:schemeClr val="bg1"/>
                </a:solidFill>
                <a:latin typeface="+mn-ea"/>
              </a:rPr>
              <a:t>5. </a:t>
            </a:r>
            <a:r>
              <a:rPr lang="ko-KR" altLang="en-US" sz="2400">
                <a:solidFill>
                  <a:schemeClr val="bg1"/>
                </a:solidFill>
                <a:latin typeface="+mn-ea"/>
              </a:rPr>
              <a:t>유저 스터디</a:t>
            </a:r>
          </a:p>
        </p:txBody>
      </p:sp>
      <p:pic>
        <p:nvPicPr>
          <p:cNvPr id="20" name="bg_silver_noise_grey.jpg">
            <a:extLst>
              <a:ext uri="{FF2B5EF4-FFF2-40B4-BE49-F238E27FC236}">
                <a16:creationId xmlns:a16="http://schemas.microsoft.com/office/drawing/2014/main" id="{0099FF41-8972-4E25-A40A-B18E0F278A09}"/>
              </a:ext>
            </a:extLst>
          </p:cNvPr>
          <p:cNvPicPr>
            <a:picLocks noChangeAspect="1"/>
          </p:cNvPicPr>
          <p:nvPr/>
        </p:nvPicPr>
        <p:blipFill>
          <a:blip r:embed="rId2"/>
          <a:srcRect t="14" b="14"/>
          <a:stretch>
            <a:fillRect/>
          </a:stretch>
        </p:blipFill>
        <p:spPr>
          <a:xfrm>
            <a:off x="12182164" y="1279638"/>
            <a:ext cx="10312401" cy="10309322"/>
          </a:xfrm>
          <a:prstGeom prst="rect">
            <a:avLst/>
          </a:prstGeom>
          <a:ln w="12700">
            <a:miter lim="400000"/>
          </a:ln>
          <a:effectLst>
            <a:outerShdw blurRad="546100" dir="3633830" rotWithShape="0">
              <a:srgbClr val="000000">
                <a:alpha val="50000"/>
              </a:srgbClr>
            </a:outerShdw>
          </a:effectLst>
        </p:spPr>
      </p:pic>
      <p:sp>
        <p:nvSpPr>
          <p:cNvPr id="5" name="TextBox 4">
            <a:extLst>
              <a:ext uri="{FF2B5EF4-FFF2-40B4-BE49-F238E27FC236}">
                <a16:creationId xmlns:a16="http://schemas.microsoft.com/office/drawing/2014/main" id="{848B4227-7A34-4FA3-BA1F-62D8ECE4BF02}"/>
              </a:ext>
            </a:extLst>
          </p:cNvPr>
          <p:cNvSpPr txBox="1"/>
          <p:nvPr/>
        </p:nvSpPr>
        <p:spPr>
          <a:xfrm>
            <a:off x="12588566" y="1785601"/>
            <a:ext cx="5174073" cy="68287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algn="just"/>
            <a:r>
              <a:rPr lang="ko-KR" altLang="en-US" sz="3500" b="1">
                <a:solidFill>
                  <a:schemeClr val="tx2">
                    <a:lumMod val="75000"/>
                  </a:schemeClr>
                </a:solidFill>
                <a:latin typeface="+mn-ea"/>
                <a:ea typeface="+mn-ea"/>
              </a:rPr>
              <a:t>유저 스터디의 목적</a:t>
            </a:r>
            <a:endParaRPr kumimoji="0" lang="ko-KR" altLang="en-US" sz="3500" b="1" i="0" u="none" strike="noStrike" cap="none" spc="0" normalizeH="0" baseline="0">
              <a:ln>
                <a:noFill/>
              </a:ln>
              <a:solidFill>
                <a:srgbClr val="000000"/>
              </a:solidFill>
              <a:effectLst/>
              <a:uFillTx/>
              <a:latin typeface="+mn-lt"/>
              <a:ea typeface="+mn-ea"/>
              <a:cs typeface="+mn-cs"/>
              <a:sym typeface="Helvetica Light"/>
            </a:endParaRPr>
          </a:p>
        </p:txBody>
      </p:sp>
      <p:sp>
        <p:nvSpPr>
          <p:cNvPr id="6" name="TextBox 5">
            <a:extLst>
              <a:ext uri="{FF2B5EF4-FFF2-40B4-BE49-F238E27FC236}">
                <a16:creationId xmlns:a16="http://schemas.microsoft.com/office/drawing/2014/main" id="{77319E70-C352-4A8F-ACA3-8406F9009E7A}"/>
              </a:ext>
            </a:extLst>
          </p:cNvPr>
          <p:cNvSpPr txBox="1"/>
          <p:nvPr/>
        </p:nvSpPr>
        <p:spPr>
          <a:xfrm>
            <a:off x="12585567" y="2432684"/>
            <a:ext cx="9058860" cy="12984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457200" marR="0" indent="-457200" algn="just" defTabSz="821531" rtl="0" fontAlgn="auto" latinLnBrk="0" hangingPunct="0">
              <a:lnSpc>
                <a:spcPct val="100000"/>
              </a:lnSpc>
              <a:spcBef>
                <a:spcPts val="0"/>
              </a:spcBef>
              <a:spcAft>
                <a:spcPts val="0"/>
              </a:spcAft>
              <a:buClrTx/>
              <a:buSzTx/>
              <a:buFontTx/>
              <a:buAutoNum type="arabicPeriod"/>
              <a:tabLst/>
            </a:pPr>
            <a:r>
              <a:rPr kumimoji="0" lang="en-US" altLang="ko-KR" sz="2500" b="0" i="0" u="none" strike="noStrike" cap="none" spc="0" normalizeH="0" baseline="0">
                <a:ln>
                  <a:noFill/>
                </a:ln>
                <a:solidFill>
                  <a:srgbClr val="000000"/>
                </a:solidFill>
                <a:effectLst/>
                <a:uFillTx/>
                <a:latin typeface="+mn-lt"/>
                <a:ea typeface="+mn-ea"/>
                <a:cs typeface="+mn-cs"/>
                <a:sym typeface="Helvetica Light"/>
              </a:rPr>
              <a:t>'</a:t>
            </a:r>
            <a:r>
              <a:rPr kumimoji="0" lang="ko-KR" altLang="en-US" sz="2500" b="0" i="0" u="none" strike="noStrike" cap="none" spc="0" normalizeH="0" baseline="0">
                <a:ln>
                  <a:noFill/>
                </a:ln>
                <a:solidFill>
                  <a:srgbClr val="000000"/>
                </a:solidFill>
                <a:effectLst/>
                <a:uFillTx/>
                <a:latin typeface="+mn-lt"/>
                <a:ea typeface="+mn-ea"/>
                <a:cs typeface="+mn-cs"/>
                <a:sym typeface="Helvetica Light"/>
              </a:rPr>
              <a:t>우아하게</a:t>
            </a:r>
            <a:r>
              <a:rPr kumimoji="0" lang="en-US" altLang="ko-KR" sz="2500" b="0" i="0" u="none" strike="noStrike" cap="none" spc="0" normalizeH="0" baseline="0">
                <a:ln>
                  <a:noFill/>
                </a:ln>
                <a:solidFill>
                  <a:srgbClr val="000000"/>
                </a:solidFill>
                <a:effectLst/>
                <a:uFillTx/>
                <a:latin typeface="+mn-lt"/>
                <a:ea typeface="+mn-ea"/>
                <a:cs typeface="+mn-cs"/>
                <a:sym typeface="Helvetica Light"/>
              </a:rPr>
              <a:t>＇</a:t>
            </a:r>
            <a:r>
              <a:rPr kumimoji="0" lang="ko-KR" altLang="en-US" sz="2500" b="0" i="0" u="none" strike="noStrike" cap="none" spc="0" normalizeH="0" baseline="0">
                <a:ln>
                  <a:noFill/>
                </a:ln>
                <a:solidFill>
                  <a:srgbClr val="000000"/>
                </a:solidFill>
                <a:effectLst/>
                <a:uFillTx/>
                <a:latin typeface="+mn-lt"/>
                <a:ea typeface="+mn-ea"/>
                <a:cs typeface="+mn-cs"/>
                <a:sym typeface="Helvetica Light"/>
              </a:rPr>
              <a:t>의 개발 목적을 달성하고 구현한 기능이  </a:t>
            </a:r>
            <a:r>
              <a:rPr kumimoji="0" lang="en-US" altLang="ko-KR" sz="2500" b="0" i="0" u="none" strike="noStrike" cap="none" spc="0" normalizeH="0" baseline="0">
                <a:ln>
                  <a:noFill/>
                </a:ln>
                <a:solidFill>
                  <a:srgbClr val="000000"/>
                </a:solidFill>
                <a:effectLst/>
                <a:uFillTx/>
                <a:latin typeface="+mn-lt"/>
                <a:ea typeface="+mn-ea"/>
                <a:cs typeface="+mn-cs"/>
                <a:sym typeface="Helvetica Light"/>
              </a:rPr>
              <a:t>target </a:t>
            </a:r>
            <a:r>
              <a:rPr kumimoji="0" lang="ko-KR" altLang="en-US" sz="2500" b="0" i="0" u="none" strike="noStrike" cap="none" spc="0" normalizeH="0" baseline="0">
                <a:ln>
                  <a:noFill/>
                </a:ln>
                <a:solidFill>
                  <a:srgbClr val="000000"/>
                </a:solidFill>
                <a:effectLst/>
                <a:uFillTx/>
                <a:latin typeface="+mn-lt"/>
                <a:ea typeface="+mn-ea"/>
                <a:cs typeface="+mn-cs"/>
                <a:sym typeface="Helvetica Light"/>
              </a:rPr>
              <a:t>유저에게 도움이 되는 시스템인지 확인</a:t>
            </a:r>
            <a:endParaRPr kumimoji="0" lang="en-US" altLang="ko-KR" sz="2500" b="0" i="0" u="none" strike="noStrike" cap="none" spc="0" normalizeH="0" baseline="0">
              <a:ln>
                <a:noFill/>
              </a:ln>
              <a:solidFill>
                <a:srgbClr val="000000"/>
              </a:solidFill>
              <a:effectLst/>
              <a:uFillTx/>
              <a:latin typeface="+mn-lt"/>
              <a:ea typeface="+mn-ea"/>
              <a:cs typeface="+mn-cs"/>
              <a:sym typeface="Helvetica Light"/>
            </a:endParaRPr>
          </a:p>
          <a:p>
            <a:pPr marL="457200" marR="0" indent="-457200" algn="just" defTabSz="821531" rtl="0" fontAlgn="auto" latinLnBrk="0" hangingPunct="0">
              <a:lnSpc>
                <a:spcPct val="100000"/>
              </a:lnSpc>
              <a:spcBef>
                <a:spcPts val="0"/>
              </a:spcBef>
              <a:spcAft>
                <a:spcPts val="0"/>
              </a:spcAft>
              <a:buClrTx/>
              <a:buSzTx/>
              <a:buFontTx/>
              <a:buAutoNum type="arabicPeriod"/>
              <a:tabLst/>
            </a:pPr>
            <a:r>
              <a:rPr kumimoji="0" lang="ko-KR" altLang="en-US" sz="2500" b="0" i="0" u="none" strike="noStrike" cap="none" spc="0" normalizeH="0" baseline="0">
                <a:ln>
                  <a:noFill/>
                </a:ln>
                <a:solidFill>
                  <a:srgbClr val="000000"/>
                </a:solidFill>
                <a:effectLst/>
                <a:uFillTx/>
                <a:latin typeface="+mn-lt"/>
                <a:ea typeface="+mn-ea"/>
                <a:cs typeface="+mn-cs"/>
                <a:sym typeface="Helvetica Light"/>
              </a:rPr>
              <a:t>앱의 만족도와 보완할 부분 판단</a:t>
            </a:r>
          </a:p>
        </p:txBody>
      </p:sp>
      <p:sp>
        <p:nvSpPr>
          <p:cNvPr id="22" name="TextBox 21">
            <a:extLst>
              <a:ext uri="{FF2B5EF4-FFF2-40B4-BE49-F238E27FC236}">
                <a16:creationId xmlns:a16="http://schemas.microsoft.com/office/drawing/2014/main" id="{15E9F6C2-D351-4605-B73B-18FEA6C642DF}"/>
              </a:ext>
            </a:extLst>
          </p:cNvPr>
          <p:cNvSpPr txBox="1"/>
          <p:nvPr/>
        </p:nvSpPr>
        <p:spPr>
          <a:xfrm>
            <a:off x="12585567" y="7142712"/>
            <a:ext cx="5174073" cy="68287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algn="just"/>
            <a:r>
              <a:rPr kumimoji="0" lang="en-US" altLang="ko-KR" sz="3500" b="1" i="0" u="none" strike="noStrike" cap="none" spc="0" normalizeH="0" baseline="0">
                <a:ln>
                  <a:noFill/>
                </a:ln>
                <a:solidFill>
                  <a:schemeClr val="tx2">
                    <a:lumMod val="75000"/>
                  </a:schemeClr>
                </a:solidFill>
                <a:effectLst/>
                <a:uFillTx/>
                <a:latin typeface="+mn-lt"/>
                <a:ea typeface="+mn-ea"/>
                <a:cs typeface="+mn-cs"/>
                <a:sym typeface="Helvetica Light"/>
              </a:rPr>
              <a:t>Question Types</a:t>
            </a:r>
            <a:endParaRPr kumimoji="0" lang="ko-KR" altLang="en-US" sz="3500" b="1" i="0" u="none" strike="noStrike" cap="none" spc="0" normalizeH="0" baseline="0">
              <a:ln>
                <a:noFill/>
              </a:ln>
              <a:solidFill>
                <a:schemeClr val="tx2">
                  <a:lumMod val="75000"/>
                </a:schemeClr>
              </a:solidFill>
              <a:effectLst/>
              <a:uFillTx/>
              <a:latin typeface="+mn-lt"/>
              <a:ea typeface="+mn-ea"/>
              <a:cs typeface="+mn-cs"/>
              <a:sym typeface="Helvetica Light"/>
            </a:endParaRPr>
          </a:p>
        </p:txBody>
      </p:sp>
      <p:sp>
        <p:nvSpPr>
          <p:cNvPr id="24" name="TextBox 23">
            <a:extLst>
              <a:ext uri="{FF2B5EF4-FFF2-40B4-BE49-F238E27FC236}">
                <a16:creationId xmlns:a16="http://schemas.microsoft.com/office/drawing/2014/main" id="{B2B85C48-F836-4CCB-801E-2FF6DF30670E}"/>
              </a:ext>
            </a:extLst>
          </p:cNvPr>
          <p:cNvSpPr txBox="1"/>
          <p:nvPr/>
        </p:nvSpPr>
        <p:spPr>
          <a:xfrm>
            <a:off x="12585567" y="7865089"/>
            <a:ext cx="8838584" cy="28373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514350" marR="0" indent="-514350" algn="just" defTabSz="821531" rtl="0" fontAlgn="auto" latinLnBrk="0" hangingPunct="0">
              <a:lnSpc>
                <a:spcPct val="100000"/>
              </a:lnSpc>
              <a:spcBef>
                <a:spcPts val="0"/>
              </a:spcBef>
              <a:spcAft>
                <a:spcPts val="0"/>
              </a:spcAft>
              <a:buClrTx/>
              <a:buSzTx/>
              <a:buFontTx/>
              <a:buAutoNum type="arabicPeriod"/>
              <a:tabLst/>
            </a:pPr>
            <a:r>
              <a:rPr kumimoji="0" lang="en-US" altLang="ko-KR" sz="2500" b="0" i="0" u="none" strike="noStrike" cap="none" spc="0" normalizeH="0" baseline="0">
                <a:ln>
                  <a:noFill/>
                </a:ln>
                <a:solidFill>
                  <a:srgbClr val="000000"/>
                </a:solidFill>
                <a:effectLst/>
                <a:uFillTx/>
                <a:latin typeface="+mn-lt"/>
                <a:ea typeface="+mn-ea"/>
                <a:cs typeface="+mn-cs"/>
                <a:sym typeface="Helvetica Light"/>
              </a:rPr>
              <a:t>Closed-ended : 4</a:t>
            </a:r>
            <a:r>
              <a:rPr kumimoji="0" lang="ko-KR" altLang="en-US" sz="2500" b="0" i="0" u="none" strike="noStrike" cap="none" spc="0" normalizeH="0" baseline="0">
                <a:ln>
                  <a:noFill/>
                </a:ln>
                <a:solidFill>
                  <a:srgbClr val="000000"/>
                </a:solidFill>
                <a:effectLst/>
                <a:uFillTx/>
                <a:latin typeface="+mn-lt"/>
                <a:ea typeface="+mn-ea"/>
                <a:cs typeface="+mn-cs"/>
                <a:sym typeface="Helvetica Light"/>
              </a:rPr>
              <a:t>개</a:t>
            </a:r>
            <a:endParaRPr kumimoji="0" lang="en-US" altLang="ko-KR" sz="2500" b="0" i="0" u="none" strike="noStrike" cap="none" spc="0" normalizeH="0" baseline="0">
              <a:ln>
                <a:noFill/>
              </a:ln>
              <a:solidFill>
                <a:srgbClr val="000000"/>
              </a:solidFill>
              <a:effectLst/>
              <a:uFillTx/>
              <a:latin typeface="+mn-lt"/>
              <a:ea typeface="+mn-ea"/>
              <a:cs typeface="+mn-cs"/>
              <a:sym typeface="Helvetica Light"/>
            </a:endParaRPr>
          </a:p>
          <a:p>
            <a:pPr marL="514350" marR="0" indent="-514350" algn="just" defTabSz="821531" rtl="0" fontAlgn="auto" latinLnBrk="0" hangingPunct="0">
              <a:lnSpc>
                <a:spcPct val="100000"/>
              </a:lnSpc>
              <a:spcBef>
                <a:spcPts val="0"/>
              </a:spcBef>
              <a:spcAft>
                <a:spcPts val="0"/>
              </a:spcAft>
              <a:buClrTx/>
              <a:buSzTx/>
              <a:buFontTx/>
              <a:buAutoNum type="arabicPeriod"/>
              <a:tabLst/>
            </a:pPr>
            <a:r>
              <a:rPr kumimoji="0" lang="en-US" altLang="ko-KR" sz="2500" b="0" i="0" u="none" strike="noStrike" cap="none" spc="0" normalizeH="0" baseline="0">
                <a:ln>
                  <a:noFill/>
                </a:ln>
                <a:solidFill>
                  <a:srgbClr val="000000"/>
                </a:solidFill>
                <a:effectLst/>
                <a:uFillTx/>
                <a:latin typeface="+mn-lt"/>
                <a:ea typeface="+mn-ea"/>
                <a:cs typeface="+mn-cs"/>
                <a:sym typeface="Helvetica Light"/>
              </a:rPr>
              <a:t>Responses over a continuum : 17</a:t>
            </a:r>
            <a:r>
              <a:rPr kumimoji="0" lang="ko-KR" altLang="en-US" sz="2500" b="0" i="0" u="none" strike="noStrike" cap="none" spc="0" normalizeH="0" baseline="0">
                <a:ln>
                  <a:noFill/>
                </a:ln>
                <a:solidFill>
                  <a:srgbClr val="000000"/>
                </a:solidFill>
                <a:effectLst/>
                <a:uFillTx/>
                <a:latin typeface="+mn-lt"/>
                <a:ea typeface="+mn-ea"/>
                <a:cs typeface="+mn-cs"/>
                <a:sym typeface="Helvetica Light"/>
              </a:rPr>
              <a:t>개</a:t>
            </a:r>
            <a:endParaRPr kumimoji="0" lang="en-US" altLang="ko-KR" sz="2500" b="0" i="0" u="none" strike="noStrike" cap="none" spc="0" normalizeH="0" baseline="0">
              <a:ln>
                <a:noFill/>
              </a:ln>
              <a:solidFill>
                <a:srgbClr val="000000"/>
              </a:solidFill>
              <a:effectLst/>
              <a:uFillTx/>
              <a:latin typeface="+mn-lt"/>
              <a:ea typeface="+mn-ea"/>
              <a:cs typeface="+mn-cs"/>
              <a:sym typeface="Helvetica Light"/>
            </a:endParaRPr>
          </a:p>
          <a:p>
            <a:pPr marL="514350" marR="0" indent="-514350" algn="just" defTabSz="821531" rtl="0" fontAlgn="auto" latinLnBrk="0" hangingPunct="0">
              <a:lnSpc>
                <a:spcPct val="100000"/>
              </a:lnSpc>
              <a:spcBef>
                <a:spcPts val="0"/>
              </a:spcBef>
              <a:spcAft>
                <a:spcPts val="0"/>
              </a:spcAft>
              <a:buClrTx/>
              <a:buSzTx/>
              <a:buFontTx/>
              <a:buAutoNum type="arabicPeriod"/>
              <a:tabLst/>
            </a:pPr>
            <a:endParaRPr lang="en-US" altLang="ko-KR" sz="2500"/>
          </a:p>
          <a:p>
            <a:pPr marL="514350" marR="0" indent="-514350" algn="just" defTabSz="821531" rtl="0" fontAlgn="auto" latinLnBrk="0" hangingPunct="0">
              <a:lnSpc>
                <a:spcPct val="100000"/>
              </a:lnSpc>
              <a:spcBef>
                <a:spcPts val="0"/>
              </a:spcBef>
              <a:spcAft>
                <a:spcPts val="0"/>
              </a:spcAft>
              <a:buClrTx/>
              <a:buSzTx/>
              <a:buFontTx/>
              <a:buAutoNum type="arabicPeriod"/>
              <a:tabLst/>
            </a:pPr>
            <a:endParaRPr kumimoji="0" lang="en-US" altLang="ko-KR" sz="2500" b="0" i="0" u="none" strike="noStrike" cap="none" spc="0" normalizeH="0" baseline="0">
              <a:ln>
                <a:noFill/>
              </a:ln>
              <a:solidFill>
                <a:srgbClr val="000000"/>
              </a:solidFill>
              <a:effectLst/>
              <a:uFillTx/>
              <a:latin typeface="+mn-lt"/>
              <a:ea typeface="+mn-ea"/>
              <a:cs typeface="+mn-cs"/>
              <a:sym typeface="Helvetica Light"/>
            </a:endParaRPr>
          </a:p>
          <a:p>
            <a:pPr marL="514350" marR="0" indent="-514350" algn="just" defTabSz="821531" rtl="0" fontAlgn="auto" latinLnBrk="0" hangingPunct="0">
              <a:lnSpc>
                <a:spcPct val="100000"/>
              </a:lnSpc>
              <a:spcBef>
                <a:spcPts val="0"/>
              </a:spcBef>
              <a:spcAft>
                <a:spcPts val="0"/>
              </a:spcAft>
              <a:buClrTx/>
              <a:buSzTx/>
              <a:buFontTx/>
              <a:buAutoNum type="arabicPeriod"/>
              <a:tabLst/>
            </a:pPr>
            <a:endParaRPr kumimoji="0" lang="en-US" altLang="ko-KR" sz="2500" b="0" i="0" u="none" strike="noStrike" cap="none" spc="0" normalizeH="0" baseline="0">
              <a:ln>
                <a:noFill/>
              </a:ln>
              <a:solidFill>
                <a:srgbClr val="000000"/>
              </a:solidFill>
              <a:effectLst/>
              <a:uFillTx/>
              <a:latin typeface="+mn-lt"/>
              <a:ea typeface="+mn-ea"/>
              <a:cs typeface="+mn-cs"/>
              <a:sym typeface="Helvetica Light"/>
            </a:endParaRPr>
          </a:p>
          <a:p>
            <a:pPr marL="514350" marR="0" indent="-514350" algn="just" defTabSz="821531" rtl="0" fontAlgn="auto" latinLnBrk="0" hangingPunct="0">
              <a:lnSpc>
                <a:spcPct val="100000"/>
              </a:lnSpc>
              <a:spcBef>
                <a:spcPts val="0"/>
              </a:spcBef>
              <a:spcAft>
                <a:spcPts val="0"/>
              </a:spcAft>
              <a:buClrTx/>
              <a:buSzTx/>
              <a:buFontTx/>
              <a:buAutoNum type="arabicPeriod"/>
              <a:tabLst/>
            </a:pPr>
            <a:endParaRPr kumimoji="0" lang="en-US" altLang="ko-KR" sz="2500" b="0" i="0" u="none" strike="noStrike" cap="none" spc="0" normalizeH="0" baseline="0">
              <a:ln>
                <a:noFill/>
              </a:ln>
              <a:solidFill>
                <a:srgbClr val="000000"/>
              </a:solidFill>
              <a:effectLst/>
              <a:uFillTx/>
              <a:latin typeface="+mn-lt"/>
              <a:ea typeface="+mn-ea"/>
              <a:cs typeface="+mn-cs"/>
              <a:sym typeface="Helvetica Light"/>
            </a:endParaRPr>
          </a:p>
          <a:p>
            <a:pPr marL="514350" marR="0" indent="-514350" algn="just" defTabSz="821531" rtl="0" fontAlgn="auto" latinLnBrk="0" hangingPunct="0">
              <a:lnSpc>
                <a:spcPct val="100000"/>
              </a:lnSpc>
              <a:spcBef>
                <a:spcPts val="0"/>
              </a:spcBef>
              <a:spcAft>
                <a:spcPts val="0"/>
              </a:spcAft>
              <a:buClrTx/>
              <a:buSzTx/>
              <a:buFontTx/>
              <a:buAutoNum type="arabicPeriod"/>
              <a:tabLst/>
            </a:pPr>
            <a:r>
              <a:rPr kumimoji="0" lang="en-US" altLang="ko-KR" sz="2500" b="0" i="0" u="none" strike="noStrike" cap="none" spc="0" normalizeH="0" baseline="0">
                <a:ln>
                  <a:noFill/>
                </a:ln>
                <a:solidFill>
                  <a:srgbClr val="000000"/>
                </a:solidFill>
                <a:effectLst/>
                <a:uFillTx/>
                <a:latin typeface="+mn-lt"/>
                <a:ea typeface="+mn-ea"/>
                <a:cs typeface="+mn-cs"/>
                <a:sym typeface="Helvetica Light"/>
              </a:rPr>
              <a:t>Open-ended : 2</a:t>
            </a:r>
            <a:r>
              <a:rPr kumimoji="0" lang="ko-KR" altLang="en-US" sz="2500" b="0" i="0" u="none" strike="noStrike" cap="none" spc="0" normalizeH="0" baseline="0">
                <a:ln>
                  <a:noFill/>
                </a:ln>
                <a:solidFill>
                  <a:srgbClr val="000000"/>
                </a:solidFill>
                <a:effectLst/>
                <a:uFillTx/>
                <a:latin typeface="+mn-lt"/>
                <a:ea typeface="+mn-ea"/>
                <a:cs typeface="+mn-cs"/>
                <a:sym typeface="Helvetica Light"/>
              </a:rPr>
              <a:t>개</a:t>
            </a:r>
          </a:p>
        </p:txBody>
      </p:sp>
      <p:grpSp>
        <p:nvGrpSpPr>
          <p:cNvPr id="7" name="그룹 6">
            <a:extLst>
              <a:ext uri="{FF2B5EF4-FFF2-40B4-BE49-F238E27FC236}">
                <a16:creationId xmlns:a16="http://schemas.microsoft.com/office/drawing/2014/main" id="{0DBC704F-502F-4CAB-B629-D431D051C222}"/>
              </a:ext>
            </a:extLst>
          </p:cNvPr>
          <p:cNvGrpSpPr/>
          <p:nvPr/>
        </p:nvGrpSpPr>
        <p:grpSpPr>
          <a:xfrm>
            <a:off x="13076154" y="8727626"/>
            <a:ext cx="6683807" cy="1407801"/>
            <a:chOff x="13124017" y="5836424"/>
            <a:chExt cx="6559238" cy="1381564"/>
          </a:xfrm>
        </p:grpSpPr>
        <p:pic>
          <p:nvPicPr>
            <p:cNvPr id="3074" name="Picture 2">
              <a:extLst>
                <a:ext uri="{FF2B5EF4-FFF2-40B4-BE49-F238E27FC236}">
                  <a16:creationId xmlns:a16="http://schemas.microsoft.com/office/drawing/2014/main" id="{1DCD08D2-AE4B-4D5D-9D9F-8CF9A66F25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504971" y="6304587"/>
              <a:ext cx="6178284" cy="91340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2233C94A-38B1-4D63-99F0-E6E83B86BD01}"/>
                </a:ext>
              </a:extLst>
            </p:cNvPr>
            <p:cNvSpPr txBox="1"/>
            <p:nvPr/>
          </p:nvSpPr>
          <p:spPr>
            <a:xfrm>
              <a:off x="13124017" y="5836424"/>
              <a:ext cx="3107532" cy="46816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R="0" algn="just" defTabSz="821531" rtl="0" fontAlgn="auto" latinLnBrk="0" hangingPunct="0">
                <a:lnSpc>
                  <a:spcPct val="100000"/>
                </a:lnSpc>
                <a:spcBef>
                  <a:spcPts val="0"/>
                </a:spcBef>
                <a:spcAft>
                  <a:spcPts val="0"/>
                </a:spcAft>
                <a:buClrTx/>
                <a:buSzTx/>
                <a:tabLst/>
              </a:pPr>
              <a:r>
                <a:rPr lang="en-US" altLang="ko-KR" sz="2500"/>
                <a:t>-&gt; Likert-scale</a:t>
              </a:r>
            </a:p>
          </p:txBody>
        </p:sp>
      </p:grpSp>
      <p:sp>
        <p:nvSpPr>
          <p:cNvPr id="25" name="TextBox 24">
            <a:extLst>
              <a:ext uri="{FF2B5EF4-FFF2-40B4-BE49-F238E27FC236}">
                <a16:creationId xmlns:a16="http://schemas.microsoft.com/office/drawing/2014/main" id="{67C705C4-C127-4AD5-B03F-33A334A86740}"/>
              </a:ext>
            </a:extLst>
          </p:cNvPr>
          <p:cNvSpPr txBox="1"/>
          <p:nvPr/>
        </p:nvSpPr>
        <p:spPr>
          <a:xfrm>
            <a:off x="12588566" y="4178220"/>
            <a:ext cx="5174073" cy="68287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algn="just"/>
            <a:r>
              <a:rPr lang="ko-KR" altLang="en-US" sz="3500" b="1">
                <a:solidFill>
                  <a:schemeClr val="tx2">
                    <a:lumMod val="75000"/>
                  </a:schemeClr>
                </a:solidFill>
                <a:latin typeface="+mn-ea"/>
                <a:ea typeface="+mn-ea"/>
              </a:rPr>
              <a:t>스터디 진행 과정</a:t>
            </a:r>
            <a:endParaRPr kumimoji="0" lang="ko-KR" altLang="en-US" sz="3500" b="1" i="0" u="none" strike="noStrike" cap="none" spc="0" normalizeH="0" baseline="0">
              <a:ln>
                <a:noFill/>
              </a:ln>
              <a:solidFill>
                <a:srgbClr val="000000"/>
              </a:solidFill>
              <a:effectLst/>
              <a:uFillTx/>
              <a:latin typeface="+mn-lt"/>
              <a:ea typeface="+mn-ea"/>
              <a:cs typeface="+mn-cs"/>
              <a:sym typeface="Helvetica Light"/>
            </a:endParaRPr>
          </a:p>
        </p:txBody>
      </p:sp>
      <p:sp>
        <p:nvSpPr>
          <p:cNvPr id="26" name="TextBox 25">
            <a:extLst>
              <a:ext uri="{FF2B5EF4-FFF2-40B4-BE49-F238E27FC236}">
                <a16:creationId xmlns:a16="http://schemas.microsoft.com/office/drawing/2014/main" id="{71AF17EB-3B20-40CE-817D-50C50BD3D904}"/>
              </a:ext>
            </a:extLst>
          </p:cNvPr>
          <p:cNvSpPr txBox="1"/>
          <p:nvPr/>
        </p:nvSpPr>
        <p:spPr>
          <a:xfrm>
            <a:off x="12585567" y="4902224"/>
            <a:ext cx="9058860" cy="16831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514350" marR="0" indent="-514350" algn="just" defTabSz="821531" rtl="0" fontAlgn="auto" latinLnBrk="0" hangingPunct="0">
              <a:lnSpc>
                <a:spcPct val="100000"/>
              </a:lnSpc>
              <a:spcBef>
                <a:spcPts val="0"/>
              </a:spcBef>
              <a:spcAft>
                <a:spcPts val="0"/>
              </a:spcAft>
              <a:buClrTx/>
              <a:buSzTx/>
              <a:buFontTx/>
              <a:buAutoNum type="arabicPeriod"/>
              <a:tabLst/>
            </a:pPr>
            <a:r>
              <a:rPr kumimoji="0" lang="ko-KR" altLang="en-US" sz="2500" b="0" i="0" u="none" strike="noStrike" cap="none" spc="0" normalizeH="0" baseline="0">
                <a:ln>
                  <a:noFill/>
                </a:ln>
                <a:solidFill>
                  <a:srgbClr val="000000"/>
                </a:solidFill>
                <a:effectLst/>
                <a:uFillTx/>
                <a:latin typeface="+mn-lt"/>
                <a:ea typeface="+mn-ea"/>
                <a:cs typeface="+mn-cs"/>
                <a:sym typeface="Helvetica Light"/>
              </a:rPr>
              <a:t>학생들 혹은 주변지인</a:t>
            </a:r>
            <a:r>
              <a:rPr kumimoji="0" lang="en-US" altLang="ko-KR" sz="2500" b="0" i="0" u="none" strike="noStrike" cap="none" spc="0" normalizeH="0" baseline="0">
                <a:ln>
                  <a:noFill/>
                </a:ln>
                <a:solidFill>
                  <a:srgbClr val="000000"/>
                </a:solidFill>
                <a:effectLst/>
                <a:uFillTx/>
                <a:latin typeface="+mn-lt"/>
                <a:ea typeface="+mn-ea"/>
                <a:cs typeface="+mn-cs"/>
                <a:sym typeface="Helvetica Light"/>
              </a:rPr>
              <a:t> &amp; </a:t>
            </a:r>
            <a:r>
              <a:rPr kumimoji="0" lang="ko-KR" altLang="en-US" sz="2500" b="0" i="0" u="none" strike="noStrike" cap="none" spc="0" normalizeH="0" baseline="0">
                <a:ln>
                  <a:noFill/>
                </a:ln>
                <a:solidFill>
                  <a:srgbClr val="000000"/>
                </a:solidFill>
                <a:effectLst/>
                <a:uFillTx/>
                <a:latin typeface="+mn-lt"/>
                <a:ea typeface="+mn-ea"/>
                <a:cs typeface="+mn-cs"/>
                <a:sym typeface="Helvetica Light"/>
              </a:rPr>
              <a:t>요식업 종사 및 창업 관련 오픈 카톡에 설문지 배포</a:t>
            </a:r>
            <a:endParaRPr kumimoji="0" lang="en-US" altLang="ko-KR" sz="2500" b="0" i="0" u="none" strike="noStrike" cap="none" spc="0" normalizeH="0" baseline="0">
              <a:ln>
                <a:noFill/>
              </a:ln>
              <a:solidFill>
                <a:srgbClr val="000000"/>
              </a:solidFill>
              <a:effectLst/>
              <a:uFillTx/>
              <a:latin typeface="+mn-lt"/>
              <a:ea typeface="+mn-ea"/>
              <a:cs typeface="+mn-cs"/>
              <a:sym typeface="Helvetica Light"/>
            </a:endParaRPr>
          </a:p>
          <a:p>
            <a:pPr marL="514350" marR="0" indent="-514350" algn="just" defTabSz="821531" rtl="0" fontAlgn="auto" latinLnBrk="0" hangingPunct="0">
              <a:lnSpc>
                <a:spcPct val="100000"/>
              </a:lnSpc>
              <a:spcBef>
                <a:spcPts val="0"/>
              </a:spcBef>
              <a:spcAft>
                <a:spcPts val="0"/>
              </a:spcAft>
              <a:buClrTx/>
              <a:buSzTx/>
              <a:buFontTx/>
              <a:buAutoNum type="arabicPeriod"/>
              <a:tabLst/>
            </a:pPr>
            <a:r>
              <a:rPr kumimoji="0" lang="ko-KR" altLang="en-US" sz="2500" b="0" i="0" u="none" strike="noStrike" cap="none" spc="0" normalizeH="0" baseline="0">
                <a:ln>
                  <a:noFill/>
                </a:ln>
                <a:solidFill>
                  <a:srgbClr val="000000"/>
                </a:solidFill>
                <a:effectLst/>
                <a:uFillTx/>
                <a:latin typeface="+mn-lt"/>
                <a:ea typeface="+mn-ea"/>
                <a:cs typeface="+mn-cs"/>
                <a:sym typeface="Helvetica Light"/>
              </a:rPr>
              <a:t>시연 동영상 </a:t>
            </a:r>
            <a:r>
              <a:rPr kumimoji="0" lang="en-US" altLang="ko-KR" sz="2500" b="0" i="0" u="none" strike="noStrike" cap="none" spc="0" normalizeH="0" baseline="0">
                <a:ln>
                  <a:noFill/>
                </a:ln>
                <a:solidFill>
                  <a:srgbClr val="000000"/>
                </a:solidFill>
                <a:effectLst/>
                <a:uFillTx/>
                <a:latin typeface="+mn-lt"/>
                <a:ea typeface="+mn-ea"/>
                <a:cs typeface="+mn-cs"/>
                <a:sym typeface="Helvetica Light"/>
              </a:rPr>
              <a:t>2</a:t>
            </a:r>
            <a:r>
              <a:rPr kumimoji="0" lang="ko-KR" altLang="en-US" sz="2500" b="0" i="0" u="none" strike="noStrike" cap="none" spc="0" normalizeH="0" baseline="0">
                <a:ln>
                  <a:noFill/>
                </a:ln>
                <a:solidFill>
                  <a:srgbClr val="000000"/>
                </a:solidFill>
                <a:effectLst/>
                <a:uFillTx/>
                <a:latin typeface="+mn-lt"/>
                <a:ea typeface="+mn-ea"/>
                <a:cs typeface="+mn-cs"/>
                <a:sym typeface="Helvetica Light"/>
              </a:rPr>
              <a:t>편</a:t>
            </a:r>
            <a:r>
              <a:rPr kumimoji="0" lang="en-US" altLang="ko-KR" sz="2500" b="0" i="0" u="none" strike="noStrike" cap="none" spc="0" normalizeH="0" baseline="0">
                <a:ln>
                  <a:noFill/>
                </a:ln>
                <a:solidFill>
                  <a:srgbClr val="000000"/>
                </a:solidFill>
                <a:effectLst/>
                <a:uFillTx/>
                <a:latin typeface="+mn-lt"/>
                <a:ea typeface="+mn-ea"/>
                <a:cs typeface="+mn-cs"/>
                <a:sym typeface="Helvetica Light"/>
              </a:rPr>
              <a:t>, </a:t>
            </a:r>
            <a:r>
              <a:rPr kumimoji="0" lang="ko-KR" altLang="en-US" sz="2500" b="0" i="0" u="none" strike="noStrike" cap="none" spc="0" normalizeH="0" baseline="0">
                <a:ln>
                  <a:noFill/>
                </a:ln>
                <a:solidFill>
                  <a:srgbClr val="000000"/>
                </a:solidFill>
                <a:effectLst/>
                <a:uFillTx/>
                <a:latin typeface="+mn-lt"/>
                <a:ea typeface="+mn-ea"/>
                <a:cs typeface="+mn-cs"/>
                <a:sym typeface="Helvetica Light"/>
              </a:rPr>
              <a:t>유사 서비스 시연 동영상 </a:t>
            </a:r>
            <a:r>
              <a:rPr kumimoji="0" lang="en-US" altLang="ko-KR" sz="2500" b="0" i="0" u="none" strike="noStrike" cap="none" spc="0" normalizeH="0" baseline="0">
                <a:ln>
                  <a:noFill/>
                </a:ln>
                <a:solidFill>
                  <a:srgbClr val="000000"/>
                </a:solidFill>
                <a:effectLst/>
                <a:uFillTx/>
                <a:latin typeface="+mn-lt"/>
                <a:ea typeface="+mn-ea"/>
                <a:cs typeface="+mn-cs"/>
                <a:sym typeface="Helvetica Light"/>
              </a:rPr>
              <a:t>2</a:t>
            </a:r>
            <a:r>
              <a:rPr kumimoji="0" lang="ko-KR" altLang="en-US" sz="2500" b="0" i="0" u="none" strike="noStrike" cap="none" spc="0" normalizeH="0" baseline="0">
                <a:ln>
                  <a:noFill/>
                </a:ln>
                <a:solidFill>
                  <a:srgbClr val="000000"/>
                </a:solidFill>
                <a:effectLst/>
                <a:uFillTx/>
                <a:latin typeface="+mn-lt"/>
                <a:ea typeface="+mn-ea"/>
                <a:cs typeface="+mn-cs"/>
                <a:sym typeface="Helvetica Light"/>
              </a:rPr>
              <a:t>편 관람</a:t>
            </a:r>
            <a:endParaRPr kumimoji="0" lang="en-US" altLang="ko-KR" sz="2500" b="0" i="0" u="none" strike="noStrike" cap="none" spc="0" normalizeH="0" baseline="0">
              <a:ln>
                <a:noFill/>
              </a:ln>
              <a:solidFill>
                <a:srgbClr val="000000"/>
              </a:solidFill>
              <a:effectLst/>
              <a:uFillTx/>
              <a:latin typeface="+mn-lt"/>
              <a:ea typeface="+mn-ea"/>
              <a:cs typeface="+mn-cs"/>
              <a:sym typeface="Helvetica Light"/>
            </a:endParaRPr>
          </a:p>
          <a:p>
            <a:pPr marL="514350" marR="0" indent="-514350" algn="just" defTabSz="821531" rtl="0" fontAlgn="auto" latinLnBrk="0" hangingPunct="0">
              <a:lnSpc>
                <a:spcPct val="100000"/>
              </a:lnSpc>
              <a:spcBef>
                <a:spcPts val="0"/>
              </a:spcBef>
              <a:spcAft>
                <a:spcPts val="0"/>
              </a:spcAft>
              <a:buClrTx/>
              <a:buSzTx/>
              <a:buFontTx/>
              <a:buAutoNum type="arabicPeriod"/>
              <a:tabLst/>
            </a:pPr>
            <a:r>
              <a:rPr kumimoji="0" lang="ko-KR" altLang="en-US" sz="2500" b="0" i="0" u="none" strike="noStrike" cap="none" spc="0" normalizeH="0" baseline="0">
                <a:ln>
                  <a:noFill/>
                </a:ln>
                <a:solidFill>
                  <a:srgbClr val="000000"/>
                </a:solidFill>
                <a:effectLst/>
                <a:uFillTx/>
                <a:latin typeface="+mn-lt"/>
                <a:ea typeface="+mn-ea"/>
                <a:cs typeface="+mn-cs"/>
                <a:sym typeface="Helvetica Light"/>
              </a:rPr>
              <a:t>설문조사 진행</a:t>
            </a:r>
          </a:p>
        </p:txBody>
      </p:sp>
      <p:pic>
        <p:nvPicPr>
          <p:cNvPr id="10" name="그림 9">
            <a:extLst>
              <a:ext uri="{FF2B5EF4-FFF2-40B4-BE49-F238E27FC236}">
                <a16:creationId xmlns:a16="http://schemas.microsoft.com/office/drawing/2014/main" id="{672F61C2-D4D9-48CC-A7A3-3E28FC372056}"/>
              </a:ext>
            </a:extLst>
          </p:cNvPr>
          <p:cNvPicPr>
            <a:picLocks noChangeAspect="1"/>
          </p:cNvPicPr>
          <p:nvPr/>
        </p:nvPicPr>
        <p:blipFill>
          <a:blip r:embed="rId4"/>
          <a:stretch>
            <a:fillRect/>
          </a:stretch>
        </p:blipFill>
        <p:spPr>
          <a:xfrm>
            <a:off x="6745692" y="13698999"/>
            <a:ext cx="6330462" cy="13716000"/>
          </a:xfrm>
          <a:prstGeom prst="rect">
            <a:avLst/>
          </a:prstGeom>
        </p:spPr>
      </p:pic>
      <p:grpSp>
        <p:nvGrpSpPr>
          <p:cNvPr id="15" name="그룹 14">
            <a:extLst>
              <a:ext uri="{FF2B5EF4-FFF2-40B4-BE49-F238E27FC236}">
                <a16:creationId xmlns:a16="http://schemas.microsoft.com/office/drawing/2014/main" id="{B48B7F1F-AD3D-4A11-9ACB-F89EFCFFFAC4}"/>
              </a:ext>
            </a:extLst>
          </p:cNvPr>
          <p:cNvGrpSpPr/>
          <p:nvPr/>
        </p:nvGrpSpPr>
        <p:grpSpPr>
          <a:xfrm>
            <a:off x="197084" y="13697213"/>
            <a:ext cx="6330462" cy="13716000"/>
            <a:chOff x="10834841" y="0"/>
            <a:chExt cx="6330462" cy="13716000"/>
          </a:xfrm>
        </p:grpSpPr>
        <p:pic>
          <p:nvPicPr>
            <p:cNvPr id="8" name="그림 7">
              <a:extLst>
                <a:ext uri="{FF2B5EF4-FFF2-40B4-BE49-F238E27FC236}">
                  <a16:creationId xmlns:a16="http://schemas.microsoft.com/office/drawing/2014/main" id="{8EC7D5D3-6754-480D-9346-055A4395C931}"/>
                </a:ext>
              </a:extLst>
            </p:cNvPr>
            <p:cNvPicPr>
              <a:picLocks noChangeAspect="1"/>
            </p:cNvPicPr>
            <p:nvPr/>
          </p:nvPicPr>
          <p:blipFill>
            <a:blip r:embed="rId5"/>
            <a:stretch>
              <a:fillRect/>
            </a:stretch>
          </p:blipFill>
          <p:spPr>
            <a:xfrm>
              <a:off x="10834841" y="0"/>
              <a:ext cx="6330462" cy="13716000"/>
            </a:xfrm>
            <a:prstGeom prst="rect">
              <a:avLst/>
            </a:prstGeom>
          </p:spPr>
        </p:pic>
        <p:sp>
          <p:nvSpPr>
            <p:cNvPr id="12" name="사각형: 둥근 모서리 11">
              <a:extLst>
                <a:ext uri="{FF2B5EF4-FFF2-40B4-BE49-F238E27FC236}">
                  <a16:creationId xmlns:a16="http://schemas.microsoft.com/office/drawing/2014/main" id="{75504E3F-BB5E-4197-BA6D-97E98F41FE1F}"/>
                </a:ext>
              </a:extLst>
            </p:cNvPr>
            <p:cNvSpPr/>
            <p:nvPr/>
          </p:nvSpPr>
          <p:spPr>
            <a:xfrm>
              <a:off x="12807817" y="1518598"/>
              <a:ext cx="2393714" cy="426138"/>
            </a:xfrm>
            <a:prstGeom prst="roundRect">
              <a:avLst/>
            </a:prstGeom>
            <a:solidFill>
              <a:srgbClr val="666D7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3200" b="0" i="0" u="none" strike="noStrike" cap="none" spc="0" normalizeH="0" baseline="0">
                <a:ln>
                  <a:noFill/>
                </a:ln>
                <a:solidFill>
                  <a:srgbClr val="FFFFFF"/>
                </a:solidFill>
                <a:effectLst/>
                <a:uFillTx/>
                <a:latin typeface="+mn-lt"/>
                <a:ea typeface="+mn-ea"/>
                <a:cs typeface="+mn-cs"/>
                <a:sym typeface="Helvetica Light"/>
              </a:endParaRPr>
            </a:p>
          </p:txBody>
        </p:sp>
      </p:grpSp>
    </p:spTree>
    <p:extLst>
      <p:ext uri="{BB962C8B-B14F-4D97-AF65-F5344CB8AC3E}">
        <p14:creationId xmlns:p14="http://schemas.microsoft.com/office/powerpoint/2010/main" val="341843109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0 0 L 0 -0.83599 " pathEditMode="relative" ptsTypes="AA">
                                      <p:cBhvr>
                                        <p:cTn id="6" dur="2000" fill="hold"/>
                                        <p:tgtEl>
                                          <p:spTgt spid="10"/>
                                        </p:tgtEl>
                                        <p:attrNameLst>
                                          <p:attrName>ppt_x</p:attrName>
                                          <p:attrName>ppt_y</p:attrName>
                                        </p:attrNameLst>
                                      </p:cBhvr>
                                    </p:animMotion>
                                  </p:childTnLst>
                                </p:cTn>
                              </p:par>
                              <p:par>
                                <p:cTn id="7" presetID="0" presetClass="path" presetSubtype="0" accel="50000" decel="50000" fill="hold" nodeType="withEffect">
                                  <p:stCondLst>
                                    <p:cond delay="0"/>
                                  </p:stCondLst>
                                  <p:childTnLst>
                                    <p:animMotion origin="layout" path="M 0 0 L 0 -0.83599 " pathEditMode="relative" ptsTypes="AA">
                                      <p:cBhvr>
                                        <p:cTn id="8" dur="2000" fill="hold"/>
                                        <p:tgtEl>
                                          <p:spTgt spid="15"/>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8" name="bg_silver_noise_grey.jpg"/>
          <p:cNvPicPr>
            <a:picLocks/>
          </p:cNvPicPr>
          <p:nvPr/>
        </p:nvPicPr>
        <p:blipFill>
          <a:blip r:embed="rId3"/>
          <a:srcRect l="3005" r="3005"/>
          <a:stretch>
            <a:fillRect/>
          </a:stretch>
        </p:blipFill>
        <p:spPr>
          <a:xfrm>
            <a:off x="20683434" y="6649802"/>
            <a:ext cx="3429254" cy="3648555"/>
          </a:xfrm>
          <a:prstGeom prst="rect">
            <a:avLst/>
          </a:prstGeom>
          <a:ln w="279400">
            <a:solidFill>
              <a:srgbClr val="FFFFFF"/>
            </a:solidFill>
            <a:miter lim="400000"/>
          </a:ln>
        </p:spPr>
      </p:pic>
      <p:pic>
        <p:nvPicPr>
          <p:cNvPr id="279" name="bg_silver_noise_grey.jpg"/>
          <p:cNvPicPr>
            <a:picLocks/>
          </p:cNvPicPr>
          <p:nvPr/>
        </p:nvPicPr>
        <p:blipFill>
          <a:blip r:embed="rId3"/>
          <a:srcRect l="11034" r="11034"/>
          <a:stretch>
            <a:fillRect/>
          </a:stretch>
        </p:blipFill>
        <p:spPr>
          <a:xfrm>
            <a:off x="20683433" y="2231438"/>
            <a:ext cx="3429255" cy="4400347"/>
          </a:xfrm>
          <a:prstGeom prst="rect">
            <a:avLst/>
          </a:prstGeom>
          <a:ln w="279400">
            <a:solidFill>
              <a:srgbClr val="FFFFFF"/>
            </a:solidFill>
            <a:miter lim="400000"/>
          </a:ln>
        </p:spPr>
      </p:pic>
      <p:pic>
        <p:nvPicPr>
          <p:cNvPr id="281" name="bg_silver_noise_grey.jpg"/>
          <p:cNvPicPr>
            <a:picLocks/>
          </p:cNvPicPr>
          <p:nvPr/>
        </p:nvPicPr>
        <p:blipFill>
          <a:blip r:embed="rId3"/>
          <a:srcRect t="3297" b="3297"/>
          <a:stretch>
            <a:fillRect/>
          </a:stretch>
        </p:blipFill>
        <p:spPr>
          <a:xfrm>
            <a:off x="15404344" y="5058596"/>
            <a:ext cx="5273441" cy="4925674"/>
          </a:xfrm>
          <a:prstGeom prst="rect">
            <a:avLst/>
          </a:prstGeom>
          <a:ln w="279400">
            <a:solidFill>
              <a:srgbClr val="FFFFFF"/>
            </a:solidFill>
            <a:miter lim="400000"/>
          </a:ln>
        </p:spPr>
      </p:pic>
      <p:pic>
        <p:nvPicPr>
          <p:cNvPr id="282" name="bg_silver_noise_grey.jpg"/>
          <p:cNvPicPr>
            <a:picLocks/>
          </p:cNvPicPr>
          <p:nvPr/>
        </p:nvPicPr>
        <p:blipFill>
          <a:blip r:embed="rId3"/>
          <a:srcRect t="21107" b="21107"/>
          <a:stretch>
            <a:fillRect/>
          </a:stretch>
        </p:blipFill>
        <p:spPr>
          <a:xfrm>
            <a:off x="16019470" y="10298357"/>
            <a:ext cx="4658315" cy="2677652"/>
          </a:xfrm>
          <a:prstGeom prst="rect">
            <a:avLst/>
          </a:prstGeom>
          <a:ln w="279400">
            <a:solidFill>
              <a:srgbClr val="FFFFFF"/>
            </a:solidFill>
            <a:miter lim="400000"/>
          </a:ln>
        </p:spPr>
      </p:pic>
      <p:pic>
        <p:nvPicPr>
          <p:cNvPr id="283" name="bg_silver_noise_grey.jpg"/>
          <p:cNvPicPr>
            <a:picLocks/>
          </p:cNvPicPr>
          <p:nvPr/>
        </p:nvPicPr>
        <p:blipFill>
          <a:blip r:embed="rId3"/>
          <a:srcRect t="20618" b="20618"/>
          <a:stretch>
            <a:fillRect/>
          </a:stretch>
        </p:blipFill>
        <p:spPr>
          <a:xfrm>
            <a:off x="11467528" y="7992572"/>
            <a:ext cx="3950963" cy="2003592"/>
          </a:xfrm>
          <a:prstGeom prst="rect">
            <a:avLst/>
          </a:prstGeom>
          <a:ln w="279400">
            <a:solidFill>
              <a:srgbClr val="FFFFFF"/>
            </a:solidFill>
            <a:miter lim="400000"/>
          </a:ln>
        </p:spPr>
      </p:pic>
      <p:pic>
        <p:nvPicPr>
          <p:cNvPr id="284" name="bg_silver_noise_grey.jpg"/>
          <p:cNvPicPr>
            <a:picLocks/>
          </p:cNvPicPr>
          <p:nvPr/>
        </p:nvPicPr>
        <p:blipFill>
          <a:blip r:embed="rId3"/>
          <a:srcRect l="974" r="974"/>
          <a:stretch>
            <a:fillRect/>
          </a:stretch>
        </p:blipFill>
        <p:spPr>
          <a:xfrm>
            <a:off x="12836386" y="5045063"/>
            <a:ext cx="2582104" cy="2633422"/>
          </a:xfrm>
          <a:prstGeom prst="rect">
            <a:avLst/>
          </a:prstGeom>
          <a:ln w="279400">
            <a:solidFill>
              <a:srgbClr val="FFFFFF"/>
            </a:solidFill>
            <a:miter lim="400000"/>
          </a:ln>
        </p:spPr>
      </p:pic>
      <p:pic>
        <p:nvPicPr>
          <p:cNvPr id="285" name="bg_silver_noise_grey.jpg"/>
          <p:cNvPicPr>
            <a:picLocks/>
          </p:cNvPicPr>
          <p:nvPr/>
        </p:nvPicPr>
        <p:blipFill>
          <a:blip r:embed="rId3"/>
          <a:srcRect t="585" b="585"/>
          <a:stretch>
            <a:fillRect/>
          </a:stretch>
        </p:blipFill>
        <p:spPr>
          <a:xfrm>
            <a:off x="13771738" y="1641493"/>
            <a:ext cx="3453350" cy="3089483"/>
          </a:xfrm>
          <a:prstGeom prst="rect">
            <a:avLst/>
          </a:prstGeom>
          <a:ln w="279400">
            <a:solidFill>
              <a:srgbClr val="FFFFFF"/>
            </a:solidFill>
            <a:miter lim="400000"/>
          </a:ln>
        </p:spPr>
      </p:pic>
      <p:sp>
        <p:nvSpPr>
          <p:cNvPr id="286" name="Shape 286"/>
          <p:cNvSpPr/>
          <p:nvPr/>
        </p:nvSpPr>
        <p:spPr>
          <a:xfrm>
            <a:off x="1976134" y="3283649"/>
            <a:ext cx="6905095" cy="2333972"/>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431800" tIns="431800" rIns="431800" bIns="431800" numCol="1" anchor="b">
            <a:spAutoFit/>
          </a:bodyPr>
          <a:lstStyle>
            <a:lvl1pPr algn="l">
              <a:defRPr sz="9500" b="1" spc="570">
                <a:latin typeface="Didot"/>
                <a:ea typeface="Didot"/>
                <a:cs typeface="Didot"/>
                <a:sym typeface="Didot"/>
              </a:defRPr>
            </a:lvl1pPr>
          </a:lstStyle>
          <a:p>
            <a:pPr>
              <a:defRPr b="0"/>
            </a:pPr>
            <a:r>
              <a:rPr lang="ko-KR" altLang="en-US" b="1">
                <a:latin typeface="+mj-ea"/>
                <a:ea typeface="+mj-ea"/>
              </a:rPr>
              <a:t>사용자 파악</a:t>
            </a:r>
            <a:endParaRPr b="1">
              <a:latin typeface="+mj-ea"/>
              <a:ea typeface="+mj-ea"/>
            </a:endParaRPr>
          </a:p>
        </p:txBody>
      </p:sp>
      <p:sp>
        <p:nvSpPr>
          <p:cNvPr id="287" name="Shape 287"/>
          <p:cNvSpPr/>
          <p:nvPr/>
        </p:nvSpPr>
        <p:spPr>
          <a:xfrm>
            <a:off x="2404865" y="5671233"/>
            <a:ext cx="7627674" cy="2381632"/>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t">
            <a:noAutofit/>
          </a:bodyPr>
          <a:lstStyle>
            <a:lvl1pPr algn="l" defTabSz="584200">
              <a:lnSpc>
                <a:spcPct val="130000"/>
              </a:lnSpc>
              <a:defRPr sz="2500" spc="150">
                <a:latin typeface="Helvetica Neue Thin"/>
                <a:ea typeface="Helvetica Neue Thin"/>
                <a:cs typeface="Helvetica Neue Thin"/>
                <a:sym typeface="Helvetica Neue Thin"/>
              </a:defRPr>
            </a:lvl1pPr>
          </a:lstStyle>
          <a:p>
            <a:r>
              <a:rPr lang="ko-KR" altLang="en-US">
                <a:latin typeface="+mj-ea"/>
                <a:ea typeface="+mj-ea"/>
              </a:rPr>
              <a:t>페르소나 및 시나리오에 맞추어 유저 스터디를 진행한다</a:t>
            </a:r>
            <a:r>
              <a:rPr lang="en-US" altLang="ko-KR">
                <a:latin typeface="+mj-ea"/>
                <a:ea typeface="+mj-ea"/>
              </a:rPr>
              <a:t>. </a:t>
            </a:r>
            <a:r>
              <a:rPr lang="ko-KR" altLang="en-US">
                <a:latin typeface="+mj-ea"/>
                <a:ea typeface="+mj-ea"/>
              </a:rPr>
              <a:t>누가 어떤 작업을 수행할 것인지 파악하여 </a:t>
            </a:r>
            <a:r>
              <a:rPr lang="en-US" altLang="ko-KR">
                <a:latin typeface="+mj-ea"/>
                <a:ea typeface="+mj-ea"/>
              </a:rPr>
              <a:t>target user</a:t>
            </a:r>
            <a:r>
              <a:rPr lang="ko-KR" altLang="en-US">
                <a:latin typeface="+mj-ea"/>
                <a:ea typeface="+mj-ea"/>
              </a:rPr>
              <a:t>에 대한 데이터를 정리한다</a:t>
            </a:r>
            <a:r>
              <a:rPr lang="en-US" altLang="ko-KR">
                <a:latin typeface="+mj-ea"/>
                <a:ea typeface="+mj-ea"/>
              </a:rPr>
              <a:t>.</a:t>
            </a:r>
            <a:endParaRPr>
              <a:latin typeface="+mj-ea"/>
              <a:ea typeface="+mj-ea"/>
            </a:endParaRPr>
          </a:p>
        </p:txBody>
      </p:sp>
      <p:sp>
        <p:nvSpPr>
          <p:cNvPr id="288" name="Shape 288"/>
          <p:cNvSpPr/>
          <p:nvPr/>
        </p:nvSpPr>
        <p:spPr>
          <a:xfrm>
            <a:off x="2475063" y="8568216"/>
            <a:ext cx="4023408" cy="919188"/>
          </a:xfrm>
          <a:prstGeom prst="rect">
            <a:avLst/>
          </a:prstGeom>
          <a:solidFill>
            <a:srgbClr val="FFFFFF"/>
          </a:solidFill>
          <a:ln w="12700" cap="flat">
            <a:noFill/>
            <a:miter lim="400000"/>
          </a:ln>
          <a:effectLst>
            <a:outerShdw blurRad="355600" dist="150736" dir="3612000" rotWithShape="0">
              <a:srgbClr val="000000">
                <a:alpha val="12964"/>
              </a:srgbClr>
            </a:outerShdw>
          </a:effectLst>
          <a:extLst>
            <a:ext uri="{C572A759-6A51-4108-AA02-DFA0A04FC94B}">
              <ma14:wrappingTextBoxFlag xmlns="" xmlns:ma14="http://schemas.microsoft.com/office/mac/drawingml/2011/main" val="1"/>
            </a:ext>
          </a:extLst>
        </p:spPr>
        <p:txBody>
          <a:bodyPr wrap="square" lIns="71437" tIns="71437" rIns="71437" bIns="71437" numCol="1" anchor="ctr">
            <a:noAutofit/>
          </a:bodyPr>
          <a:lstStyle>
            <a:lvl1pPr>
              <a:defRPr sz="3200" spc="480">
                <a:solidFill>
                  <a:srgbClr val="C44D6D"/>
                </a:solidFill>
                <a:latin typeface="PT Sans"/>
                <a:ea typeface="PT Sans"/>
                <a:cs typeface="PT Sans"/>
                <a:sym typeface="PT Sans"/>
              </a:defRPr>
            </a:lvl1pPr>
          </a:lstStyle>
          <a:p>
            <a:r>
              <a:rPr>
                <a:latin typeface="+mj-ea"/>
                <a:ea typeface="+mj-ea"/>
              </a:rPr>
              <a:t>KNOW MORE</a:t>
            </a:r>
          </a:p>
        </p:txBody>
      </p:sp>
      <p:pic>
        <p:nvPicPr>
          <p:cNvPr id="280" name="bg_silver_noise_grey.jpg"/>
          <p:cNvPicPr>
            <a:picLocks/>
          </p:cNvPicPr>
          <p:nvPr/>
        </p:nvPicPr>
        <p:blipFill>
          <a:blip r:embed="rId3"/>
          <a:srcRect l="6949" r="6949"/>
          <a:stretch>
            <a:fillRect/>
          </a:stretch>
        </p:blipFill>
        <p:spPr>
          <a:xfrm>
            <a:off x="17251354" y="771436"/>
            <a:ext cx="3429255" cy="3982823"/>
          </a:xfrm>
          <a:prstGeom prst="rect">
            <a:avLst/>
          </a:prstGeom>
          <a:ln w="279400">
            <a:solidFill>
              <a:srgbClr val="FFFFFF"/>
            </a:solidFill>
            <a:miter lim="400000"/>
          </a:ln>
        </p:spPr>
      </p:pic>
      <p:sp>
        <p:nvSpPr>
          <p:cNvPr id="14" name="Shape 200">
            <a:extLst>
              <a:ext uri="{FF2B5EF4-FFF2-40B4-BE49-F238E27FC236}">
                <a16:creationId xmlns:a16="http://schemas.microsoft.com/office/drawing/2014/main" id="{903DBD66-D2F5-4D91-A54E-019971978D15}"/>
              </a:ext>
            </a:extLst>
          </p:cNvPr>
          <p:cNvSpPr/>
          <p:nvPr/>
        </p:nvSpPr>
        <p:spPr>
          <a:xfrm>
            <a:off x="13912929" y="2636506"/>
            <a:ext cx="3011122" cy="109945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71437" tIns="71437" rIns="71437" bIns="71437" numCol="1" anchor="b">
            <a:noAutofit/>
          </a:bodyPr>
          <a:lstStyle>
            <a:lvl1pPr>
              <a:defRPr sz="4500" b="1">
                <a:latin typeface="Didot"/>
                <a:ea typeface="Didot"/>
                <a:cs typeface="Didot"/>
                <a:sym typeface="Didot"/>
              </a:defRPr>
            </a:lvl1pPr>
          </a:lstStyle>
          <a:p>
            <a:r>
              <a:rPr lang="ko-KR" altLang="en-US" sz="3000" b="0">
                <a:latin typeface="+mj-ea"/>
                <a:ea typeface="+mj-ea"/>
              </a:rPr>
              <a:t>연령대가 어떻게 되십니까</a:t>
            </a:r>
            <a:r>
              <a:rPr lang="en-US" altLang="ko-KR" sz="3000" b="0">
                <a:latin typeface="+mj-ea"/>
                <a:ea typeface="+mj-ea"/>
              </a:rPr>
              <a:t>?</a:t>
            </a:r>
            <a:endParaRPr sz="3000" b="0">
              <a:latin typeface="+mj-ea"/>
              <a:ea typeface="+mj-ea"/>
            </a:endParaRPr>
          </a:p>
        </p:txBody>
      </p:sp>
      <p:sp>
        <p:nvSpPr>
          <p:cNvPr id="15" name="Shape 200">
            <a:extLst>
              <a:ext uri="{FF2B5EF4-FFF2-40B4-BE49-F238E27FC236}">
                <a16:creationId xmlns:a16="http://schemas.microsoft.com/office/drawing/2014/main" id="{C4B514A5-F700-4DF4-BC59-93014747ADF5}"/>
              </a:ext>
            </a:extLst>
          </p:cNvPr>
          <p:cNvSpPr/>
          <p:nvPr/>
        </p:nvSpPr>
        <p:spPr>
          <a:xfrm>
            <a:off x="16386364" y="6450609"/>
            <a:ext cx="3671946" cy="202115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71437" tIns="71437" rIns="71437" bIns="71437" numCol="1" anchor="b">
            <a:noAutofit/>
          </a:bodyPr>
          <a:lstStyle>
            <a:lvl1pPr>
              <a:defRPr sz="4500" b="1">
                <a:latin typeface="Didot"/>
                <a:ea typeface="Didot"/>
                <a:cs typeface="Didot"/>
                <a:sym typeface="Didot"/>
              </a:defRPr>
            </a:lvl1pPr>
          </a:lstStyle>
          <a:p>
            <a:r>
              <a:rPr lang="ko-KR" altLang="en-US" sz="3000" b="0">
                <a:latin typeface="+mj-ea"/>
                <a:ea typeface="+mj-ea"/>
              </a:rPr>
              <a:t>평소에 먹고 싶은 음식점을 고르는데 걸리는 시간은 어떻습니까</a:t>
            </a:r>
            <a:r>
              <a:rPr lang="en-US" altLang="ko-KR" sz="3000" b="0">
                <a:latin typeface="+mj-ea"/>
                <a:ea typeface="+mj-ea"/>
              </a:rPr>
              <a:t>?</a:t>
            </a:r>
            <a:endParaRPr sz="3000" b="0">
              <a:latin typeface="+mj-ea"/>
              <a:ea typeface="+mj-ea"/>
            </a:endParaRPr>
          </a:p>
        </p:txBody>
      </p:sp>
      <p:sp>
        <p:nvSpPr>
          <p:cNvPr id="16" name="Shape 200">
            <a:extLst>
              <a:ext uri="{FF2B5EF4-FFF2-40B4-BE49-F238E27FC236}">
                <a16:creationId xmlns:a16="http://schemas.microsoft.com/office/drawing/2014/main" id="{0CA12055-EC39-4EA5-984D-E1BDB4B8FEF9}"/>
              </a:ext>
            </a:extLst>
          </p:cNvPr>
          <p:cNvSpPr/>
          <p:nvPr/>
        </p:nvSpPr>
        <p:spPr>
          <a:xfrm>
            <a:off x="21101566" y="3888068"/>
            <a:ext cx="3011122" cy="1125134"/>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71437" tIns="71437" rIns="71437" bIns="71437" numCol="1" anchor="b">
            <a:noAutofit/>
          </a:bodyPr>
          <a:lstStyle>
            <a:lvl1pPr>
              <a:defRPr sz="4500" b="1">
                <a:latin typeface="Didot"/>
                <a:ea typeface="Didot"/>
                <a:cs typeface="Didot"/>
                <a:sym typeface="Didot"/>
              </a:defRPr>
            </a:lvl1pPr>
          </a:lstStyle>
          <a:p>
            <a:r>
              <a:rPr lang="ko-KR" altLang="en-US" sz="3000" b="0">
                <a:latin typeface="+mj-ea"/>
                <a:ea typeface="+mj-ea"/>
              </a:rPr>
              <a:t>귀하의 직업은 어떻게 되십니까</a:t>
            </a:r>
            <a:r>
              <a:rPr lang="en-US" altLang="ko-KR" sz="3000" b="0">
                <a:latin typeface="+mj-ea"/>
                <a:ea typeface="+mj-ea"/>
              </a:rPr>
              <a:t>?</a:t>
            </a:r>
            <a:endParaRPr sz="3000" b="0">
              <a:latin typeface="+mj-ea"/>
              <a:ea typeface="+mj-ea"/>
            </a:endParaRPr>
          </a:p>
        </p:txBody>
      </p:sp>
      <p:sp>
        <p:nvSpPr>
          <p:cNvPr id="17" name="Shape 200">
            <a:extLst>
              <a:ext uri="{FF2B5EF4-FFF2-40B4-BE49-F238E27FC236}">
                <a16:creationId xmlns:a16="http://schemas.microsoft.com/office/drawing/2014/main" id="{92C98452-162F-42AA-8185-74275DCBC295}"/>
              </a:ext>
            </a:extLst>
          </p:cNvPr>
          <p:cNvSpPr/>
          <p:nvPr/>
        </p:nvSpPr>
        <p:spPr>
          <a:xfrm>
            <a:off x="16222207" y="11105223"/>
            <a:ext cx="4252839" cy="106392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71437" tIns="71437" rIns="71437" bIns="71437" numCol="1" anchor="b">
            <a:noAutofit/>
          </a:bodyPr>
          <a:lstStyle>
            <a:lvl1pPr>
              <a:defRPr sz="4500" b="1">
                <a:latin typeface="Didot"/>
                <a:ea typeface="Didot"/>
                <a:cs typeface="Didot"/>
                <a:sym typeface="Didot"/>
              </a:defRPr>
            </a:lvl1pPr>
          </a:lstStyle>
          <a:p>
            <a:r>
              <a:rPr lang="ko-KR" altLang="en-US" sz="3000" b="0">
                <a:latin typeface="+mj-ea"/>
                <a:ea typeface="+mj-ea"/>
              </a:rPr>
              <a:t>음식 추천 어플을 사용해보신 경험이 있나요</a:t>
            </a:r>
            <a:r>
              <a:rPr lang="en-US" altLang="ko-KR" sz="3000" b="0">
                <a:latin typeface="+mj-ea"/>
                <a:ea typeface="+mj-ea"/>
              </a:rPr>
              <a:t>?</a:t>
            </a:r>
            <a:endParaRPr sz="3000" b="0">
              <a:latin typeface="+mj-ea"/>
              <a:ea typeface="+mj-ea"/>
            </a:endParaRPr>
          </a:p>
        </p:txBody>
      </p:sp>
      <p:sp>
        <p:nvSpPr>
          <p:cNvPr id="18" name="직사각형 17">
            <a:extLst>
              <a:ext uri="{FF2B5EF4-FFF2-40B4-BE49-F238E27FC236}">
                <a16:creationId xmlns:a16="http://schemas.microsoft.com/office/drawing/2014/main" id="{3362F663-1D81-477A-9263-D087EC9A303E}"/>
              </a:ext>
            </a:extLst>
          </p:cNvPr>
          <p:cNvSpPr/>
          <p:nvPr/>
        </p:nvSpPr>
        <p:spPr>
          <a:xfrm>
            <a:off x="10642600" y="13202668"/>
            <a:ext cx="3114040" cy="390491"/>
          </a:xfrm>
          <a:prstGeom prst="rect">
            <a:avLst/>
          </a:prstGeom>
          <a:solidFill>
            <a:srgbClr val="C597A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1600" b="0" i="0" u="none" strike="noStrike" cap="none" spc="0" normalizeH="0" baseline="0">
              <a:ln>
                <a:noFill/>
              </a:ln>
              <a:solidFill>
                <a:srgbClr val="FFFFFF"/>
              </a:solidFill>
              <a:effectLst/>
              <a:uFillTx/>
              <a:latin typeface="+mn-lt"/>
              <a:ea typeface="+mn-ea"/>
              <a:cs typeface="+mn-cs"/>
              <a:sym typeface="Helvetica Light"/>
            </a:endParaRPr>
          </a:p>
        </p:txBody>
      </p:sp>
      <p:sp>
        <p:nvSpPr>
          <p:cNvPr id="19" name="TextBox 18">
            <a:extLst>
              <a:ext uri="{FF2B5EF4-FFF2-40B4-BE49-F238E27FC236}">
                <a16:creationId xmlns:a16="http://schemas.microsoft.com/office/drawing/2014/main" id="{0C130AEC-4CBC-45B3-8160-223D296FCF27}"/>
              </a:ext>
            </a:extLst>
          </p:cNvPr>
          <p:cNvSpPr txBox="1"/>
          <p:nvPr/>
        </p:nvSpPr>
        <p:spPr>
          <a:xfrm>
            <a:off x="10605263" y="13183053"/>
            <a:ext cx="3202177"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altLang="ko-KR" sz="2400">
                <a:solidFill>
                  <a:schemeClr val="bg1"/>
                </a:solidFill>
                <a:latin typeface="+mn-ea"/>
              </a:rPr>
              <a:t>5. </a:t>
            </a:r>
            <a:r>
              <a:rPr lang="ko-KR" altLang="en-US" sz="2400">
                <a:solidFill>
                  <a:schemeClr val="bg1"/>
                </a:solidFill>
                <a:latin typeface="+mn-ea"/>
              </a:rPr>
              <a:t>유저 스터디</a:t>
            </a:r>
          </a:p>
        </p:txBody>
      </p:sp>
    </p:spTree>
    <p:extLst>
      <p:ext uri="{BB962C8B-B14F-4D97-AF65-F5344CB8AC3E}">
        <p14:creationId xmlns:p14="http://schemas.microsoft.com/office/powerpoint/2010/main" val="429492600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 name="Shape 166"/>
          <p:cNvSpPr/>
          <p:nvPr/>
        </p:nvSpPr>
        <p:spPr>
          <a:xfrm>
            <a:off x="-38922" y="4408"/>
            <a:ext cx="24461844" cy="2606226"/>
          </a:xfrm>
          <a:prstGeom prst="rect">
            <a:avLst/>
          </a:prstGeom>
          <a:solidFill>
            <a:srgbClr val="C496A2"/>
          </a:solidFill>
          <a:ln w="12700">
            <a:miter lim="400000"/>
          </a:ln>
        </p:spPr>
        <p:txBody>
          <a:bodyPr lIns="71437" tIns="71437" rIns="71437" bIns="71437" anchor="ctr"/>
          <a:lstStyle/>
          <a:p>
            <a:pPr>
              <a:defRPr sz="3200">
                <a:solidFill>
                  <a:srgbClr val="FFFFFF"/>
                </a:solidFill>
              </a:defRPr>
            </a:pPr>
            <a:endParaRPr/>
          </a:p>
        </p:txBody>
      </p:sp>
      <p:sp>
        <p:nvSpPr>
          <p:cNvPr id="167" name="Shape 167"/>
          <p:cNvSpPr/>
          <p:nvPr/>
        </p:nvSpPr>
        <p:spPr>
          <a:xfrm>
            <a:off x="9777879" y="619833"/>
            <a:ext cx="4828244" cy="13753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lvl1pPr>
              <a:defRPr sz="10000" cap="all" spc="1400">
                <a:solidFill>
                  <a:srgbClr val="FFFFFF"/>
                </a:solidFill>
                <a:latin typeface="Didot"/>
                <a:ea typeface="Didot"/>
                <a:cs typeface="Didot"/>
                <a:sym typeface="Didot"/>
              </a:defRPr>
            </a:lvl1pPr>
          </a:lstStyle>
          <a:p>
            <a:r>
              <a:rPr lang="ko-KR" altLang="en-US" sz="8000">
                <a:latin typeface="메이플스토리" panose="02000300000000000000" pitchFamily="2" charset="-127"/>
                <a:ea typeface="메이플스토리" panose="02000300000000000000" pitchFamily="2" charset="-127"/>
              </a:rPr>
              <a:t>결과 분석</a:t>
            </a:r>
            <a:endParaRPr sz="8000">
              <a:latin typeface="메이플스토리" panose="02000300000000000000" pitchFamily="2" charset="-127"/>
              <a:ea typeface="메이플스토리" panose="02000300000000000000" pitchFamily="2" charset="-127"/>
            </a:endParaRPr>
          </a:p>
        </p:txBody>
      </p:sp>
      <p:sp>
        <p:nvSpPr>
          <p:cNvPr id="23" name="직사각형 22">
            <a:extLst>
              <a:ext uri="{FF2B5EF4-FFF2-40B4-BE49-F238E27FC236}">
                <a16:creationId xmlns:a16="http://schemas.microsoft.com/office/drawing/2014/main" id="{3CE15BB0-C432-4C8F-B32C-C72AF5517E3C}"/>
              </a:ext>
            </a:extLst>
          </p:cNvPr>
          <p:cNvSpPr/>
          <p:nvPr/>
        </p:nvSpPr>
        <p:spPr>
          <a:xfrm>
            <a:off x="10642600" y="13202668"/>
            <a:ext cx="3114040" cy="390491"/>
          </a:xfrm>
          <a:prstGeom prst="rect">
            <a:avLst/>
          </a:prstGeom>
          <a:solidFill>
            <a:srgbClr val="C597A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1600" b="0" i="0" u="none" strike="noStrike" cap="none" spc="0" normalizeH="0" baseline="0">
              <a:ln>
                <a:noFill/>
              </a:ln>
              <a:solidFill>
                <a:srgbClr val="FFFFFF"/>
              </a:solidFill>
              <a:effectLst/>
              <a:uFillTx/>
              <a:latin typeface="+mj-ea"/>
              <a:ea typeface="+mj-ea"/>
              <a:cs typeface="+mn-cs"/>
              <a:sym typeface="Helvetica Light"/>
            </a:endParaRPr>
          </a:p>
        </p:txBody>
      </p:sp>
      <p:sp>
        <p:nvSpPr>
          <p:cNvPr id="24" name="TextBox 23">
            <a:extLst>
              <a:ext uri="{FF2B5EF4-FFF2-40B4-BE49-F238E27FC236}">
                <a16:creationId xmlns:a16="http://schemas.microsoft.com/office/drawing/2014/main" id="{205F7861-C0DD-49D2-B8D8-8C9164B0E4C9}"/>
              </a:ext>
            </a:extLst>
          </p:cNvPr>
          <p:cNvSpPr txBox="1"/>
          <p:nvPr/>
        </p:nvSpPr>
        <p:spPr>
          <a:xfrm>
            <a:off x="10605263" y="13183053"/>
            <a:ext cx="3202177"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altLang="ko-KR" sz="2400">
                <a:solidFill>
                  <a:schemeClr val="bg1"/>
                </a:solidFill>
                <a:latin typeface="+mj-ea"/>
                <a:ea typeface="+mj-ea"/>
              </a:rPr>
              <a:t>5. </a:t>
            </a:r>
            <a:r>
              <a:rPr lang="ko-KR" altLang="en-US" sz="2400">
                <a:solidFill>
                  <a:schemeClr val="bg1"/>
                </a:solidFill>
                <a:latin typeface="+mj-ea"/>
                <a:ea typeface="+mj-ea"/>
              </a:rPr>
              <a:t>유저 스터디</a:t>
            </a:r>
          </a:p>
        </p:txBody>
      </p:sp>
      <p:graphicFrame>
        <p:nvGraphicFramePr>
          <p:cNvPr id="25" name="차트 24">
            <a:extLst>
              <a:ext uri="{FF2B5EF4-FFF2-40B4-BE49-F238E27FC236}">
                <a16:creationId xmlns:a16="http://schemas.microsoft.com/office/drawing/2014/main" id="{F0D03FF5-EAB1-43B8-80DD-BB7A026FA72A}"/>
              </a:ext>
            </a:extLst>
          </p:cNvPr>
          <p:cNvGraphicFramePr>
            <a:graphicFrameLocks/>
          </p:cNvGraphicFramePr>
          <p:nvPr>
            <p:extLst>
              <p:ext uri="{D42A27DB-BD31-4B8C-83A1-F6EECF244321}">
                <p14:modId xmlns:p14="http://schemas.microsoft.com/office/powerpoint/2010/main" val="2236575841"/>
              </p:ext>
            </p:extLst>
          </p:nvPr>
        </p:nvGraphicFramePr>
        <p:xfrm>
          <a:off x="1232040" y="3968325"/>
          <a:ext cx="10717942" cy="8218745"/>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6" name="차트 25">
            <a:extLst>
              <a:ext uri="{FF2B5EF4-FFF2-40B4-BE49-F238E27FC236}">
                <a16:creationId xmlns:a16="http://schemas.microsoft.com/office/drawing/2014/main" id="{A6A9607A-36D6-4A09-8106-1931F2D31075}"/>
              </a:ext>
            </a:extLst>
          </p:cNvPr>
          <p:cNvGraphicFramePr>
            <a:graphicFrameLocks/>
          </p:cNvGraphicFramePr>
          <p:nvPr>
            <p:extLst>
              <p:ext uri="{D42A27DB-BD31-4B8C-83A1-F6EECF244321}">
                <p14:modId xmlns:p14="http://schemas.microsoft.com/office/powerpoint/2010/main" val="1738360052"/>
              </p:ext>
            </p:extLst>
          </p:nvPr>
        </p:nvGraphicFramePr>
        <p:xfrm>
          <a:off x="13970053" y="3758776"/>
          <a:ext cx="8794748" cy="8428294"/>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76739057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Shape 147"/>
          <p:cNvSpPr/>
          <p:nvPr/>
        </p:nvSpPr>
        <p:spPr>
          <a:xfrm>
            <a:off x="-38922" y="2645639"/>
            <a:ext cx="24461844" cy="11069133"/>
          </a:xfrm>
          <a:prstGeom prst="rect">
            <a:avLst/>
          </a:prstGeom>
          <a:solidFill>
            <a:srgbClr val="FFFFFF"/>
          </a:solidFill>
          <a:ln w="12700">
            <a:miter lim="400000"/>
          </a:ln>
        </p:spPr>
        <p:txBody>
          <a:bodyPr lIns="71437" tIns="71437" rIns="71437" bIns="71437" anchor="ctr"/>
          <a:lstStyle/>
          <a:p>
            <a:pPr marL="0" marR="0" lvl="0" indent="0" algn="ctr" defTabSz="821531" rtl="0" eaLnBrk="1" fontAlgn="auto" latinLnBrk="0" hangingPunct="0">
              <a:lnSpc>
                <a:spcPct val="100000"/>
              </a:lnSpc>
              <a:spcBef>
                <a:spcPts val="0"/>
              </a:spcBef>
              <a:spcAft>
                <a:spcPts val="0"/>
              </a:spcAft>
              <a:buClrTx/>
              <a:buSzTx/>
              <a:buFontTx/>
              <a:buNone/>
              <a:tabLst/>
              <a:defRPr sz="3200">
                <a:solidFill>
                  <a:srgbClr val="FFFFFF"/>
                </a:solidFill>
              </a:defRPr>
            </a:pPr>
            <a:endParaRPr kumimoji="0" sz="3200" b="0" i="0" u="none" strike="noStrike" kern="0" cap="none" spc="0" normalizeH="0" baseline="0" noProof="0">
              <a:ln>
                <a:noFill/>
              </a:ln>
              <a:solidFill>
                <a:srgbClr val="FFFFFF"/>
              </a:solidFill>
              <a:effectLst/>
              <a:uLnTx/>
              <a:uFillTx/>
              <a:latin typeface="메이플스토리"/>
              <a:ea typeface="메이플스토리"/>
              <a:sym typeface="Helvetica Light"/>
            </a:endParaRPr>
          </a:p>
        </p:txBody>
      </p:sp>
      <p:sp>
        <p:nvSpPr>
          <p:cNvPr id="166" name="Shape 166"/>
          <p:cNvSpPr/>
          <p:nvPr/>
        </p:nvSpPr>
        <p:spPr>
          <a:xfrm>
            <a:off x="-38922" y="4408"/>
            <a:ext cx="24461844" cy="2606226"/>
          </a:xfrm>
          <a:prstGeom prst="rect">
            <a:avLst/>
          </a:prstGeom>
          <a:solidFill>
            <a:srgbClr val="C496A2"/>
          </a:solidFill>
          <a:ln w="12700">
            <a:miter lim="400000"/>
          </a:ln>
        </p:spPr>
        <p:txBody>
          <a:bodyPr lIns="71437" tIns="71437" rIns="71437" bIns="71437" anchor="ctr"/>
          <a:lstStyle/>
          <a:p>
            <a:pPr marL="0" marR="0" lvl="0" indent="0" algn="ctr" defTabSz="821531" rtl="0" eaLnBrk="1" fontAlgn="auto" latinLnBrk="0" hangingPunct="0">
              <a:lnSpc>
                <a:spcPct val="100000"/>
              </a:lnSpc>
              <a:spcBef>
                <a:spcPts val="0"/>
              </a:spcBef>
              <a:spcAft>
                <a:spcPts val="0"/>
              </a:spcAft>
              <a:buClrTx/>
              <a:buSzTx/>
              <a:buFontTx/>
              <a:buNone/>
              <a:tabLst/>
              <a:defRPr sz="3200">
                <a:solidFill>
                  <a:srgbClr val="FFFFFF"/>
                </a:solidFill>
              </a:defRPr>
            </a:pPr>
            <a:endParaRPr kumimoji="0" sz="3200" b="0" i="0" u="none" strike="noStrike" kern="0" cap="none" spc="0" normalizeH="0" baseline="0" noProof="0">
              <a:ln>
                <a:noFill/>
              </a:ln>
              <a:solidFill>
                <a:srgbClr val="FFFFFF"/>
              </a:solidFill>
              <a:effectLst/>
              <a:uLnTx/>
              <a:uFillTx/>
              <a:latin typeface="메이플스토리"/>
              <a:ea typeface="메이플스토리"/>
              <a:sym typeface="Helvetica Light"/>
            </a:endParaRPr>
          </a:p>
        </p:txBody>
      </p:sp>
      <p:sp>
        <p:nvSpPr>
          <p:cNvPr id="167" name="Shape 167"/>
          <p:cNvSpPr/>
          <p:nvPr/>
        </p:nvSpPr>
        <p:spPr>
          <a:xfrm>
            <a:off x="9777879" y="619833"/>
            <a:ext cx="4828244" cy="13753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lvl1pPr>
              <a:defRPr sz="10000" cap="all" spc="1400">
                <a:solidFill>
                  <a:srgbClr val="FFFFFF"/>
                </a:solidFill>
                <a:latin typeface="Didot"/>
                <a:ea typeface="Didot"/>
                <a:cs typeface="Didot"/>
                <a:sym typeface="Didot"/>
              </a:defRPr>
            </a:lvl1pPr>
          </a:lstStyle>
          <a:p>
            <a:pPr marL="0" marR="0" lvl="0" indent="0" algn="ctr" defTabSz="821531" rtl="0" eaLnBrk="1" fontAlgn="auto" latinLnBrk="0" hangingPunct="0">
              <a:lnSpc>
                <a:spcPct val="100000"/>
              </a:lnSpc>
              <a:spcBef>
                <a:spcPts val="0"/>
              </a:spcBef>
              <a:spcAft>
                <a:spcPts val="0"/>
              </a:spcAft>
              <a:buClrTx/>
              <a:buSzTx/>
              <a:buFontTx/>
              <a:buNone/>
              <a:tabLst/>
              <a:defRPr/>
            </a:pPr>
            <a:r>
              <a:rPr kumimoji="0" lang="ko-KR" altLang="en-US" sz="8000" b="0" i="0" u="none" strike="noStrike" kern="0" cap="all" spc="1400" normalizeH="0" baseline="0" noProof="0">
                <a:ln>
                  <a:noFill/>
                </a:ln>
                <a:solidFill>
                  <a:srgbClr val="FFFFFF"/>
                </a:solidFill>
                <a:effectLst/>
                <a:uLnTx/>
                <a:uFillTx/>
                <a:latin typeface="메이플스토리" panose="02000300000000000000" pitchFamily="2" charset="-127"/>
                <a:ea typeface="메이플스토리" panose="02000300000000000000" pitchFamily="2" charset="-127"/>
                <a:sym typeface="Didot"/>
              </a:rPr>
              <a:t>결과 분석</a:t>
            </a:r>
            <a:endParaRPr kumimoji="0" sz="8000" b="0" i="0" u="none" strike="noStrike" kern="0" cap="all" spc="1400" normalizeH="0" baseline="0" noProof="0">
              <a:ln>
                <a:noFill/>
              </a:ln>
              <a:solidFill>
                <a:srgbClr val="FFFFFF"/>
              </a:solidFill>
              <a:effectLst/>
              <a:uLnTx/>
              <a:uFillTx/>
              <a:latin typeface="메이플스토리" panose="02000300000000000000" pitchFamily="2" charset="-127"/>
              <a:ea typeface="메이플스토리" panose="02000300000000000000" pitchFamily="2" charset="-127"/>
              <a:sym typeface="Didot"/>
            </a:endParaRPr>
          </a:p>
        </p:txBody>
      </p:sp>
      <p:sp>
        <p:nvSpPr>
          <p:cNvPr id="23" name="직사각형 22">
            <a:extLst>
              <a:ext uri="{FF2B5EF4-FFF2-40B4-BE49-F238E27FC236}">
                <a16:creationId xmlns:a16="http://schemas.microsoft.com/office/drawing/2014/main" id="{3CE15BB0-C432-4C8F-B32C-C72AF5517E3C}"/>
              </a:ext>
            </a:extLst>
          </p:cNvPr>
          <p:cNvSpPr/>
          <p:nvPr/>
        </p:nvSpPr>
        <p:spPr>
          <a:xfrm>
            <a:off x="10642600" y="13202668"/>
            <a:ext cx="3114040" cy="390491"/>
          </a:xfrm>
          <a:prstGeom prst="rect">
            <a:avLst/>
          </a:prstGeom>
          <a:solidFill>
            <a:srgbClr val="C597A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lvl="0" indent="0" algn="ctr" defTabSz="821531" rtl="0" eaLnBrk="1" fontAlgn="auto" latinLnBrk="0" hangingPunct="0">
              <a:lnSpc>
                <a:spcPct val="100000"/>
              </a:lnSpc>
              <a:spcBef>
                <a:spcPts val="0"/>
              </a:spcBef>
              <a:spcAft>
                <a:spcPts val="0"/>
              </a:spcAft>
              <a:buClrTx/>
              <a:buSzTx/>
              <a:buFontTx/>
              <a:buNone/>
              <a:tabLst/>
              <a:defRPr/>
            </a:pPr>
            <a:endParaRPr kumimoji="0" lang="ko-KR" altLang="en-US" sz="1600" b="0" i="0" u="none" strike="noStrike" kern="0" cap="none" spc="0" normalizeH="0" baseline="0" noProof="0">
              <a:ln>
                <a:noFill/>
              </a:ln>
              <a:solidFill>
                <a:srgbClr val="FFFFFF"/>
              </a:solidFill>
              <a:effectLst/>
              <a:uLnTx/>
              <a:uFillTx/>
              <a:latin typeface="메이플스토리"/>
              <a:ea typeface="메이플스토리"/>
              <a:cs typeface="+mn-cs"/>
              <a:sym typeface="Helvetica Light"/>
            </a:endParaRPr>
          </a:p>
        </p:txBody>
      </p:sp>
      <p:sp>
        <p:nvSpPr>
          <p:cNvPr id="24" name="TextBox 23">
            <a:extLst>
              <a:ext uri="{FF2B5EF4-FFF2-40B4-BE49-F238E27FC236}">
                <a16:creationId xmlns:a16="http://schemas.microsoft.com/office/drawing/2014/main" id="{205F7861-C0DD-49D2-B8D8-8C9164B0E4C9}"/>
              </a:ext>
            </a:extLst>
          </p:cNvPr>
          <p:cNvSpPr txBox="1"/>
          <p:nvPr/>
        </p:nvSpPr>
        <p:spPr>
          <a:xfrm>
            <a:off x="10605263" y="13183053"/>
            <a:ext cx="3202177"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ctr" defTabSz="821531" rtl="0" eaLnBrk="1" fontAlgn="auto" latinLnBrk="0" hangingPunct="0">
              <a:lnSpc>
                <a:spcPct val="100000"/>
              </a:lnSpc>
              <a:spcBef>
                <a:spcPts val="0"/>
              </a:spcBef>
              <a:spcAft>
                <a:spcPts val="0"/>
              </a:spcAft>
              <a:buClrTx/>
              <a:buSzTx/>
              <a:buFontTx/>
              <a:buNone/>
              <a:tabLst/>
              <a:defRPr/>
            </a:pPr>
            <a:r>
              <a:rPr kumimoji="0" lang="en-US" altLang="ko-KR" sz="2400" b="0" i="0" u="none" strike="noStrike" kern="0" cap="none" spc="0" normalizeH="0" baseline="0" noProof="0">
                <a:ln>
                  <a:noFill/>
                </a:ln>
                <a:solidFill>
                  <a:srgbClr val="FFFFFF"/>
                </a:solidFill>
                <a:effectLst/>
                <a:uLnTx/>
                <a:uFillTx/>
                <a:latin typeface="메이플스토리"/>
                <a:ea typeface="메이플스토리"/>
                <a:sym typeface="Helvetica Light"/>
              </a:rPr>
              <a:t>5. </a:t>
            </a:r>
            <a:r>
              <a:rPr kumimoji="0" lang="ko-KR" altLang="en-US" sz="2400" b="0" i="0" u="none" strike="noStrike" kern="0" cap="none" spc="0" normalizeH="0" baseline="0" noProof="0">
                <a:ln>
                  <a:noFill/>
                </a:ln>
                <a:solidFill>
                  <a:srgbClr val="FFFFFF"/>
                </a:solidFill>
                <a:effectLst/>
                <a:uLnTx/>
                <a:uFillTx/>
                <a:latin typeface="메이플스토리"/>
                <a:ea typeface="메이플스토리"/>
                <a:sym typeface="Helvetica Light"/>
              </a:rPr>
              <a:t>유저 스터디</a:t>
            </a:r>
          </a:p>
        </p:txBody>
      </p:sp>
      <p:graphicFrame>
        <p:nvGraphicFramePr>
          <p:cNvPr id="25" name="차트 24">
            <a:extLst>
              <a:ext uri="{FF2B5EF4-FFF2-40B4-BE49-F238E27FC236}">
                <a16:creationId xmlns:a16="http://schemas.microsoft.com/office/drawing/2014/main" id="{F0D03FF5-EAB1-43B8-80DD-BB7A026FA72A}"/>
              </a:ext>
            </a:extLst>
          </p:cNvPr>
          <p:cNvGraphicFramePr>
            <a:graphicFrameLocks/>
          </p:cNvGraphicFramePr>
          <p:nvPr/>
        </p:nvGraphicFramePr>
        <p:xfrm>
          <a:off x="750158" y="3758775"/>
          <a:ext cx="11441842" cy="8773847"/>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2" name="차트 11">
            <a:extLst>
              <a:ext uri="{FF2B5EF4-FFF2-40B4-BE49-F238E27FC236}">
                <a16:creationId xmlns:a16="http://schemas.microsoft.com/office/drawing/2014/main" id="{59BC685C-AE64-40E4-BB13-0D65D86736EC}"/>
              </a:ext>
            </a:extLst>
          </p:cNvPr>
          <p:cNvGraphicFramePr>
            <a:graphicFrameLocks/>
          </p:cNvGraphicFramePr>
          <p:nvPr/>
        </p:nvGraphicFramePr>
        <p:xfrm>
          <a:off x="1232040" y="3968325"/>
          <a:ext cx="10717942" cy="821874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3" name="차트 12">
            <a:extLst>
              <a:ext uri="{FF2B5EF4-FFF2-40B4-BE49-F238E27FC236}">
                <a16:creationId xmlns:a16="http://schemas.microsoft.com/office/drawing/2014/main" id="{63F5FC98-B07C-440C-A155-0BC92CC6578B}"/>
              </a:ext>
            </a:extLst>
          </p:cNvPr>
          <p:cNvGraphicFramePr>
            <a:graphicFrameLocks/>
          </p:cNvGraphicFramePr>
          <p:nvPr/>
        </p:nvGraphicFramePr>
        <p:xfrm>
          <a:off x="13205227" y="3835039"/>
          <a:ext cx="10405050" cy="8352031"/>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2337180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8" name="bg_silver_noise_grey.jpg"/>
          <p:cNvPicPr>
            <a:picLocks/>
          </p:cNvPicPr>
          <p:nvPr/>
        </p:nvPicPr>
        <p:blipFill>
          <a:blip r:embed="rId3"/>
          <a:srcRect l="3005" r="3005"/>
          <a:stretch>
            <a:fillRect/>
          </a:stretch>
        </p:blipFill>
        <p:spPr>
          <a:xfrm>
            <a:off x="20683434" y="6649802"/>
            <a:ext cx="3429254" cy="3648555"/>
          </a:xfrm>
          <a:prstGeom prst="rect">
            <a:avLst/>
          </a:prstGeom>
          <a:ln w="279400">
            <a:solidFill>
              <a:srgbClr val="FFFFFF"/>
            </a:solidFill>
            <a:miter lim="400000"/>
          </a:ln>
        </p:spPr>
      </p:pic>
      <p:pic>
        <p:nvPicPr>
          <p:cNvPr id="279" name="bg_silver_noise_grey.jpg"/>
          <p:cNvPicPr>
            <a:picLocks/>
          </p:cNvPicPr>
          <p:nvPr/>
        </p:nvPicPr>
        <p:blipFill>
          <a:blip r:embed="rId3"/>
          <a:srcRect l="11034" r="11034"/>
          <a:stretch>
            <a:fillRect/>
          </a:stretch>
        </p:blipFill>
        <p:spPr>
          <a:xfrm>
            <a:off x="20683433" y="2231438"/>
            <a:ext cx="3429255" cy="4400347"/>
          </a:xfrm>
          <a:prstGeom prst="rect">
            <a:avLst/>
          </a:prstGeom>
          <a:ln w="279400">
            <a:solidFill>
              <a:srgbClr val="FFFFFF"/>
            </a:solidFill>
            <a:miter lim="400000"/>
          </a:ln>
        </p:spPr>
      </p:pic>
      <p:pic>
        <p:nvPicPr>
          <p:cNvPr id="281" name="bg_silver_noise_grey.jpg"/>
          <p:cNvPicPr>
            <a:picLocks/>
          </p:cNvPicPr>
          <p:nvPr/>
        </p:nvPicPr>
        <p:blipFill>
          <a:blip r:embed="rId3"/>
          <a:srcRect t="3297" b="3297"/>
          <a:stretch>
            <a:fillRect/>
          </a:stretch>
        </p:blipFill>
        <p:spPr>
          <a:xfrm>
            <a:off x="15404344" y="5058596"/>
            <a:ext cx="5273441" cy="4925674"/>
          </a:xfrm>
          <a:prstGeom prst="rect">
            <a:avLst/>
          </a:prstGeom>
          <a:ln w="279400">
            <a:solidFill>
              <a:srgbClr val="FFFFFF"/>
            </a:solidFill>
            <a:miter lim="400000"/>
          </a:ln>
        </p:spPr>
      </p:pic>
      <p:pic>
        <p:nvPicPr>
          <p:cNvPr id="282" name="bg_silver_noise_grey.jpg"/>
          <p:cNvPicPr>
            <a:picLocks/>
          </p:cNvPicPr>
          <p:nvPr/>
        </p:nvPicPr>
        <p:blipFill>
          <a:blip r:embed="rId3"/>
          <a:srcRect t="21107" b="21107"/>
          <a:stretch>
            <a:fillRect/>
          </a:stretch>
        </p:blipFill>
        <p:spPr>
          <a:xfrm>
            <a:off x="16019470" y="10298357"/>
            <a:ext cx="4658315" cy="2677652"/>
          </a:xfrm>
          <a:prstGeom prst="rect">
            <a:avLst/>
          </a:prstGeom>
          <a:ln w="279400">
            <a:solidFill>
              <a:srgbClr val="FFFFFF"/>
            </a:solidFill>
            <a:miter lim="400000"/>
          </a:ln>
        </p:spPr>
      </p:pic>
      <p:pic>
        <p:nvPicPr>
          <p:cNvPr id="283" name="bg_silver_noise_grey.jpg"/>
          <p:cNvPicPr>
            <a:picLocks/>
          </p:cNvPicPr>
          <p:nvPr/>
        </p:nvPicPr>
        <p:blipFill>
          <a:blip r:embed="rId3"/>
          <a:srcRect t="20618" b="20618"/>
          <a:stretch>
            <a:fillRect/>
          </a:stretch>
        </p:blipFill>
        <p:spPr>
          <a:xfrm>
            <a:off x="11467528" y="7992572"/>
            <a:ext cx="3950963" cy="2003592"/>
          </a:xfrm>
          <a:prstGeom prst="rect">
            <a:avLst/>
          </a:prstGeom>
          <a:ln w="279400">
            <a:solidFill>
              <a:srgbClr val="FFFFFF"/>
            </a:solidFill>
            <a:miter lim="400000"/>
          </a:ln>
        </p:spPr>
      </p:pic>
      <p:pic>
        <p:nvPicPr>
          <p:cNvPr id="284" name="bg_silver_noise_grey.jpg"/>
          <p:cNvPicPr>
            <a:picLocks/>
          </p:cNvPicPr>
          <p:nvPr/>
        </p:nvPicPr>
        <p:blipFill>
          <a:blip r:embed="rId3"/>
          <a:srcRect l="974" r="974"/>
          <a:stretch>
            <a:fillRect/>
          </a:stretch>
        </p:blipFill>
        <p:spPr>
          <a:xfrm>
            <a:off x="12836386" y="5045063"/>
            <a:ext cx="2582104" cy="2633422"/>
          </a:xfrm>
          <a:prstGeom prst="rect">
            <a:avLst/>
          </a:prstGeom>
          <a:ln w="279400">
            <a:solidFill>
              <a:srgbClr val="FFFFFF"/>
            </a:solidFill>
            <a:miter lim="400000"/>
          </a:ln>
        </p:spPr>
      </p:pic>
      <p:pic>
        <p:nvPicPr>
          <p:cNvPr id="285" name="bg_silver_noise_grey.jpg"/>
          <p:cNvPicPr>
            <a:picLocks/>
          </p:cNvPicPr>
          <p:nvPr/>
        </p:nvPicPr>
        <p:blipFill>
          <a:blip r:embed="rId3"/>
          <a:srcRect t="585" b="585"/>
          <a:stretch>
            <a:fillRect/>
          </a:stretch>
        </p:blipFill>
        <p:spPr>
          <a:xfrm>
            <a:off x="13771738" y="1641493"/>
            <a:ext cx="3453350" cy="3089483"/>
          </a:xfrm>
          <a:prstGeom prst="rect">
            <a:avLst/>
          </a:prstGeom>
          <a:ln w="279400">
            <a:solidFill>
              <a:srgbClr val="FFFFFF"/>
            </a:solidFill>
            <a:miter lim="400000"/>
          </a:ln>
        </p:spPr>
      </p:pic>
      <p:sp>
        <p:nvSpPr>
          <p:cNvPr id="286" name="Shape 286"/>
          <p:cNvSpPr/>
          <p:nvPr/>
        </p:nvSpPr>
        <p:spPr>
          <a:xfrm>
            <a:off x="1976134" y="3283649"/>
            <a:ext cx="6749605" cy="2333972"/>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431800" tIns="431800" rIns="431800" bIns="431800" numCol="1" anchor="b">
            <a:spAutoFit/>
          </a:bodyPr>
          <a:lstStyle>
            <a:lvl1pPr algn="l">
              <a:defRPr sz="9500" b="1" spc="570">
                <a:latin typeface="Didot"/>
                <a:ea typeface="Didot"/>
                <a:cs typeface="Didot"/>
                <a:sym typeface="Didot"/>
              </a:defRPr>
            </a:lvl1pPr>
          </a:lstStyle>
          <a:p>
            <a:pPr>
              <a:defRPr b="0"/>
            </a:pPr>
            <a:r>
              <a:rPr lang="ko-KR" altLang="en-US" b="1">
                <a:latin typeface="+mj-ea"/>
                <a:ea typeface="+mj-ea"/>
              </a:rPr>
              <a:t>디자인 요소</a:t>
            </a:r>
            <a:endParaRPr b="1">
              <a:latin typeface="+mj-ea"/>
              <a:ea typeface="+mj-ea"/>
            </a:endParaRPr>
          </a:p>
        </p:txBody>
      </p:sp>
      <p:sp>
        <p:nvSpPr>
          <p:cNvPr id="287" name="Shape 287"/>
          <p:cNvSpPr/>
          <p:nvPr/>
        </p:nvSpPr>
        <p:spPr>
          <a:xfrm>
            <a:off x="2404865" y="5671233"/>
            <a:ext cx="7627674" cy="2381632"/>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t">
            <a:noAutofit/>
          </a:bodyPr>
          <a:lstStyle>
            <a:lvl1pPr algn="l" defTabSz="584200">
              <a:lnSpc>
                <a:spcPct val="130000"/>
              </a:lnSpc>
              <a:defRPr sz="2500" spc="150">
                <a:latin typeface="Helvetica Neue Thin"/>
                <a:ea typeface="Helvetica Neue Thin"/>
                <a:cs typeface="Helvetica Neue Thin"/>
                <a:sym typeface="Helvetica Neue Thin"/>
              </a:defRPr>
            </a:lvl1pPr>
          </a:lstStyle>
          <a:p>
            <a:r>
              <a:rPr lang="en-US" altLang="ko-KR">
                <a:latin typeface="+mj-ea"/>
                <a:ea typeface="+mj-ea"/>
              </a:rPr>
              <a:t>UI/UX</a:t>
            </a:r>
            <a:r>
              <a:rPr lang="ko-KR" altLang="en-US">
                <a:latin typeface="+mj-ea"/>
                <a:ea typeface="+mj-ea"/>
              </a:rPr>
              <a:t>가 사용자에게 충분한 만족도를 주는 물어본다</a:t>
            </a:r>
            <a:r>
              <a:rPr lang="en-US" altLang="ko-KR">
                <a:latin typeface="+mj-ea"/>
                <a:ea typeface="+mj-ea"/>
              </a:rPr>
              <a:t>. </a:t>
            </a:r>
            <a:r>
              <a:rPr lang="ko-KR" altLang="en-US">
                <a:latin typeface="+mj-ea"/>
                <a:ea typeface="+mj-ea"/>
              </a:rPr>
              <a:t>사용자의 시각적인 요소나 편의성을 평가받음으로써 </a:t>
            </a:r>
            <a:r>
              <a:rPr lang="en-US" altLang="ko-KR">
                <a:latin typeface="+mj-ea"/>
                <a:ea typeface="+mj-ea"/>
              </a:rPr>
              <a:t>‘</a:t>
            </a:r>
            <a:r>
              <a:rPr lang="ko-KR" altLang="en-US">
                <a:latin typeface="+mj-ea"/>
                <a:ea typeface="+mj-ea"/>
              </a:rPr>
              <a:t>우아하게</a:t>
            </a:r>
            <a:r>
              <a:rPr lang="en-US" altLang="ko-KR">
                <a:latin typeface="+mj-ea"/>
                <a:ea typeface="+mj-ea"/>
              </a:rPr>
              <a:t>’</a:t>
            </a:r>
            <a:r>
              <a:rPr lang="ko-KR" altLang="en-US">
                <a:latin typeface="+mj-ea"/>
                <a:ea typeface="+mj-ea"/>
              </a:rPr>
              <a:t> 어플의 디자인을 객관적으로 평가받는다</a:t>
            </a:r>
            <a:r>
              <a:rPr lang="en-US" altLang="ko-KR">
                <a:latin typeface="+mj-ea"/>
                <a:ea typeface="+mj-ea"/>
              </a:rPr>
              <a:t>.</a:t>
            </a:r>
            <a:endParaRPr>
              <a:latin typeface="+mj-ea"/>
              <a:ea typeface="+mj-ea"/>
            </a:endParaRPr>
          </a:p>
        </p:txBody>
      </p:sp>
      <p:sp>
        <p:nvSpPr>
          <p:cNvPr id="288" name="Shape 288"/>
          <p:cNvSpPr/>
          <p:nvPr/>
        </p:nvSpPr>
        <p:spPr>
          <a:xfrm>
            <a:off x="2475063" y="8568216"/>
            <a:ext cx="4023408" cy="919188"/>
          </a:xfrm>
          <a:prstGeom prst="rect">
            <a:avLst/>
          </a:prstGeom>
          <a:solidFill>
            <a:srgbClr val="FFFFFF"/>
          </a:solidFill>
          <a:ln w="12700" cap="flat">
            <a:noFill/>
            <a:miter lim="400000"/>
          </a:ln>
          <a:effectLst>
            <a:outerShdw blurRad="355600" dist="150736" dir="3612000" rotWithShape="0">
              <a:srgbClr val="000000">
                <a:alpha val="12964"/>
              </a:srgbClr>
            </a:outerShdw>
          </a:effectLst>
          <a:extLst>
            <a:ext uri="{C572A759-6A51-4108-AA02-DFA0A04FC94B}">
              <ma14:wrappingTextBoxFlag xmlns="" xmlns:ma14="http://schemas.microsoft.com/office/mac/drawingml/2011/main" val="1"/>
            </a:ext>
          </a:extLst>
        </p:spPr>
        <p:txBody>
          <a:bodyPr wrap="square" lIns="71437" tIns="71437" rIns="71437" bIns="71437" numCol="1" anchor="ctr">
            <a:noAutofit/>
          </a:bodyPr>
          <a:lstStyle>
            <a:lvl1pPr>
              <a:defRPr sz="3200" spc="480">
                <a:solidFill>
                  <a:srgbClr val="C44D6D"/>
                </a:solidFill>
                <a:latin typeface="PT Sans"/>
                <a:ea typeface="PT Sans"/>
                <a:cs typeface="PT Sans"/>
                <a:sym typeface="PT Sans"/>
              </a:defRPr>
            </a:lvl1pPr>
          </a:lstStyle>
          <a:p>
            <a:r>
              <a:rPr>
                <a:latin typeface="+mj-ea"/>
                <a:ea typeface="+mj-ea"/>
              </a:rPr>
              <a:t>KNOW MORE</a:t>
            </a:r>
          </a:p>
        </p:txBody>
      </p:sp>
      <p:pic>
        <p:nvPicPr>
          <p:cNvPr id="280" name="bg_silver_noise_grey.jpg"/>
          <p:cNvPicPr>
            <a:picLocks/>
          </p:cNvPicPr>
          <p:nvPr/>
        </p:nvPicPr>
        <p:blipFill>
          <a:blip r:embed="rId3"/>
          <a:srcRect l="6949" r="6949"/>
          <a:stretch>
            <a:fillRect/>
          </a:stretch>
        </p:blipFill>
        <p:spPr>
          <a:xfrm>
            <a:off x="17251354" y="771436"/>
            <a:ext cx="3429255" cy="3982823"/>
          </a:xfrm>
          <a:prstGeom prst="rect">
            <a:avLst/>
          </a:prstGeom>
          <a:ln w="279400">
            <a:solidFill>
              <a:srgbClr val="FFFFFF"/>
            </a:solidFill>
            <a:miter lim="400000"/>
          </a:ln>
        </p:spPr>
      </p:pic>
      <p:sp>
        <p:nvSpPr>
          <p:cNvPr id="18" name="직사각형 17">
            <a:extLst>
              <a:ext uri="{FF2B5EF4-FFF2-40B4-BE49-F238E27FC236}">
                <a16:creationId xmlns:a16="http://schemas.microsoft.com/office/drawing/2014/main" id="{CACD3CCE-9906-4F12-85A6-F648DC6C0882}"/>
              </a:ext>
            </a:extLst>
          </p:cNvPr>
          <p:cNvSpPr/>
          <p:nvPr/>
        </p:nvSpPr>
        <p:spPr>
          <a:xfrm>
            <a:off x="10642600" y="13202668"/>
            <a:ext cx="3114040" cy="390491"/>
          </a:xfrm>
          <a:prstGeom prst="rect">
            <a:avLst/>
          </a:prstGeom>
          <a:solidFill>
            <a:srgbClr val="C597A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1600" b="0" i="0" u="none" strike="noStrike" cap="none" spc="0" normalizeH="0" baseline="0">
              <a:ln>
                <a:noFill/>
              </a:ln>
              <a:solidFill>
                <a:srgbClr val="FFFFFF"/>
              </a:solidFill>
              <a:effectLst/>
              <a:uFillTx/>
              <a:latin typeface="+mn-lt"/>
              <a:ea typeface="+mn-ea"/>
              <a:cs typeface="+mn-cs"/>
              <a:sym typeface="Helvetica Light"/>
            </a:endParaRPr>
          </a:p>
        </p:txBody>
      </p:sp>
      <p:sp>
        <p:nvSpPr>
          <p:cNvPr id="19" name="TextBox 18">
            <a:extLst>
              <a:ext uri="{FF2B5EF4-FFF2-40B4-BE49-F238E27FC236}">
                <a16:creationId xmlns:a16="http://schemas.microsoft.com/office/drawing/2014/main" id="{A424493D-30E4-49B4-9969-1897F851528E}"/>
              </a:ext>
            </a:extLst>
          </p:cNvPr>
          <p:cNvSpPr txBox="1"/>
          <p:nvPr/>
        </p:nvSpPr>
        <p:spPr>
          <a:xfrm>
            <a:off x="10605263" y="13183053"/>
            <a:ext cx="3202177"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altLang="ko-KR" sz="2400">
                <a:solidFill>
                  <a:schemeClr val="bg1"/>
                </a:solidFill>
                <a:latin typeface="+mn-ea"/>
              </a:rPr>
              <a:t>5. </a:t>
            </a:r>
            <a:r>
              <a:rPr lang="ko-KR" altLang="en-US" sz="2400">
                <a:solidFill>
                  <a:schemeClr val="bg1"/>
                </a:solidFill>
                <a:latin typeface="+mn-ea"/>
              </a:rPr>
              <a:t>유저 스터디</a:t>
            </a:r>
          </a:p>
        </p:txBody>
      </p:sp>
      <p:sp>
        <p:nvSpPr>
          <p:cNvPr id="20" name="TextBox 19">
            <a:extLst>
              <a:ext uri="{FF2B5EF4-FFF2-40B4-BE49-F238E27FC236}">
                <a16:creationId xmlns:a16="http://schemas.microsoft.com/office/drawing/2014/main" id="{52553FAC-C175-492B-B3D0-0227491CFF95}"/>
              </a:ext>
            </a:extLst>
          </p:cNvPr>
          <p:cNvSpPr txBox="1"/>
          <p:nvPr/>
        </p:nvSpPr>
        <p:spPr>
          <a:xfrm>
            <a:off x="21207738" y="3455170"/>
            <a:ext cx="2736367" cy="19909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ko-KR" altLang="en-US" sz="3000" b="0" i="0" u="none" strike="noStrike" cap="none" spc="0" normalizeH="0" baseline="0">
                <a:ln>
                  <a:noFill/>
                </a:ln>
                <a:solidFill>
                  <a:srgbClr val="000000"/>
                </a:solidFill>
                <a:effectLst/>
                <a:uFillTx/>
                <a:latin typeface="+mn-lt"/>
                <a:ea typeface="+mn-ea"/>
                <a:cs typeface="+mn-cs"/>
                <a:sym typeface="Helvetica Light"/>
              </a:rPr>
              <a:t>통계화면의 음식 사진의 크기나 지도 화면이 </a:t>
            </a:r>
            <a:r>
              <a:rPr kumimoji="0" lang="ko-KR" altLang="en-US" sz="3000" b="0" i="0" u="none" strike="noStrike" cap="none" spc="0" normalizeH="0" baseline="0" err="1">
                <a:ln>
                  <a:noFill/>
                </a:ln>
                <a:solidFill>
                  <a:srgbClr val="000000"/>
                </a:solidFill>
                <a:effectLst/>
                <a:uFillTx/>
                <a:latin typeface="+mn-lt"/>
                <a:ea typeface="+mn-ea"/>
                <a:cs typeface="+mn-cs"/>
                <a:sym typeface="Helvetica Light"/>
              </a:rPr>
              <a:t>만족스러운가요</a:t>
            </a:r>
            <a:r>
              <a:rPr kumimoji="0" lang="en-US" altLang="ko-KR" sz="3000" b="0" i="0" u="none" strike="noStrike" cap="none" spc="0" normalizeH="0" baseline="0">
                <a:ln>
                  <a:noFill/>
                </a:ln>
                <a:solidFill>
                  <a:srgbClr val="000000"/>
                </a:solidFill>
                <a:effectLst/>
                <a:uFillTx/>
                <a:latin typeface="+mn-lt"/>
                <a:ea typeface="+mn-ea"/>
                <a:cs typeface="+mn-cs"/>
                <a:sym typeface="Helvetica Light"/>
              </a:rPr>
              <a:t>?</a:t>
            </a:r>
            <a:endParaRPr kumimoji="0" lang="ko-KR" altLang="en-US" sz="3000" b="0" i="0" u="none" strike="noStrike" cap="none" spc="0" normalizeH="0" baseline="0">
              <a:ln>
                <a:noFill/>
              </a:ln>
              <a:solidFill>
                <a:srgbClr val="000000"/>
              </a:solidFill>
              <a:effectLst/>
              <a:uFillTx/>
              <a:latin typeface="+mn-lt"/>
              <a:ea typeface="+mn-ea"/>
              <a:cs typeface="+mn-cs"/>
              <a:sym typeface="Helvetica Light"/>
            </a:endParaRPr>
          </a:p>
        </p:txBody>
      </p:sp>
      <p:sp>
        <p:nvSpPr>
          <p:cNvPr id="21" name="TextBox 20">
            <a:extLst>
              <a:ext uri="{FF2B5EF4-FFF2-40B4-BE49-F238E27FC236}">
                <a16:creationId xmlns:a16="http://schemas.microsoft.com/office/drawing/2014/main" id="{38EB63E8-324A-4004-A78C-3528D9AA853D}"/>
              </a:ext>
            </a:extLst>
          </p:cNvPr>
          <p:cNvSpPr txBox="1"/>
          <p:nvPr/>
        </p:nvSpPr>
        <p:spPr>
          <a:xfrm>
            <a:off x="14036160" y="2231438"/>
            <a:ext cx="2736367" cy="19909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ko-KR" altLang="en-US" sz="3000" b="0" i="0" u="none" strike="noStrike" cap="none" spc="0" normalizeH="0" baseline="0">
                <a:ln>
                  <a:noFill/>
                </a:ln>
                <a:solidFill>
                  <a:srgbClr val="000000"/>
                </a:solidFill>
                <a:effectLst/>
                <a:uFillTx/>
                <a:latin typeface="+mn-lt"/>
                <a:ea typeface="+mn-ea"/>
                <a:cs typeface="+mn-cs"/>
                <a:sym typeface="Helvetica Light"/>
              </a:rPr>
              <a:t>시장분석 화면에서 지도나 그래프의 색깔이 </a:t>
            </a:r>
            <a:r>
              <a:rPr kumimoji="0" lang="ko-KR" altLang="en-US" sz="3000" b="0" i="0" u="none" strike="noStrike" cap="none" spc="0" normalizeH="0" baseline="0" err="1">
                <a:ln>
                  <a:noFill/>
                </a:ln>
                <a:solidFill>
                  <a:srgbClr val="000000"/>
                </a:solidFill>
                <a:effectLst/>
                <a:uFillTx/>
                <a:latin typeface="+mn-lt"/>
                <a:ea typeface="+mn-ea"/>
                <a:cs typeface="+mn-cs"/>
                <a:sym typeface="Helvetica Light"/>
              </a:rPr>
              <a:t>만족스러운가요</a:t>
            </a:r>
            <a:r>
              <a:rPr kumimoji="0" lang="en-US" altLang="ko-KR" sz="3000" b="0" i="0" u="none" strike="noStrike" cap="none" spc="0" normalizeH="0" baseline="0">
                <a:ln>
                  <a:noFill/>
                </a:ln>
                <a:solidFill>
                  <a:srgbClr val="000000"/>
                </a:solidFill>
                <a:effectLst/>
                <a:uFillTx/>
                <a:latin typeface="+mn-lt"/>
                <a:ea typeface="+mn-ea"/>
                <a:cs typeface="+mn-cs"/>
                <a:sym typeface="Helvetica Light"/>
              </a:rPr>
              <a:t>?</a:t>
            </a:r>
            <a:endParaRPr kumimoji="0" lang="ko-KR" altLang="en-US" sz="3000" b="0" i="0" u="none" strike="noStrike" cap="none" spc="0" normalizeH="0" baseline="0">
              <a:ln>
                <a:noFill/>
              </a:ln>
              <a:solidFill>
                <a:srgbClr val="000000"/>
              </a:solidFill>
              <a:effectLst/>
              <a:uFillTx/>
              <a:latin typeface="+mn-lt"/>
              <a:ea typeface="+mn-ea"/>
              <a:cs typeface="+mn-cs"/>
              <a:sym typeface="Helvetica Light"/>
            </a:endParaRPr>
          </a:p>
        </p:txBody>
      </p:sp>
      <p:sp>
        <p:nvSpPr>
          <p:cNvPr id="22" name="TextBox 21">
            <a:extLst>
              <a:ext uri="{FF2B5EF4-FFF2-40B4-BE49-F238E27FC236}">
                <a16:creationId xmlns:a16="http://schemas.microsoft.com/office/drawing/2014/main" id="{7A73CB6F-C6C2-405F-A8BB-0FC8B87CFA68}"/>
              </a:ext>
            </a:extLst>
          </p:cNvPr>
          <p:cNvSpPr txBox="1"/>
          <p:nvPr/>
        </p:nvSpPr>
        <p:spPr>
          <a:xfrm>
            <a:off x="16098982" y="6530843"/>
            <a:ext cx="4191327" cy="19909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ko-KR" altLang="en-US" sz="3000" b="0" i="0" u="none" strike="noStrike" cap="none" spc="0" normalizeH="0" baseline="0">
                <a:ln>
                  <a:noFill/>
                </a:ln>
                <a:solidFill>
                  <a:srgbClr val="000000"/>
                </a:solidFill>
                <a:effectLst/>
                <a:uFillTx/>
                <a:latin typeface="+mn-lt"/>
                <a:ea typeface="+mn-ea"/>
                <a:cs typeface="+mn-cs"/>
                <a:sym typeface="Helvetica Light"/>
              </a:rPr>
              <a:t>홈화면에서 음식 아이콘이나 검색창의 위치</a:t>
            </a:r>
            <a:r>
              <a:rPr kumimoji="0" lang="en-US" altLang="ko-KR" sz="3000" b="0" i="0" u="none" strike="noStrike" cap="none" spc="0" normalizeH="0" baseline="0">
                <a:ln>
                  <a:noFill/>
                </a:ln>
                <a:solidFill>
                  <a:srgbClr val="000000"/>
                </a:solidFill>
                <a:effectLst/>
                <a:uFillTx/>
                <a:latin typeface="+mn-lt"/>
                <a:ea typeface="+mn-ea"/>
                <a:cs typeface="+mn-cs"/>
                <a:sym typeface="Helvetica Light"/>
              </a:rPr>
              <a:t>, </a:t>
            </a:r>
            <a:r>
              <a:rPr kumimoji="0" lang="ko-KR" altLang="en-US" sz="3000" b="0" i="0" u="none" strike="noStrike" cap="none" spc="0" normalizeH="0" baseline="0">
                <a:ln>
                  <a:noFill/>
                </a:ln>
                <a:solidFill>
                  <a:srgbClr val="000000"/>
                </a:solidFill>
                <a:effectLst/>
                <a:uFillTx/>
                <a:latin typeface="+mn-lt"/>
                <a:ea typeface="+mn-ea"/>
                <a:cs typeface="+mn-cs"/>
                <a:sym typeface="Helvetica Light"/>
              </a:rPr>
              <a:t>글자 폰트</a:t>
            </a:r>
            <a:r>
              <a:rPr kumimoji="0" lang="en-US" altLang="ko-KR" sz="3000" b="0" i="0" u="none" strike="noStrike" cap="none" spc="0" normalizeH="0" baseline="0">
                <a:ln>
                  <a:noFill/>
                </a:ln>
                <a:solidFill>
                  <a:srgbClr val="000000"/>
                </a:solidFill>
                <a:effectLst/>
                <a:uFillTx/>
                <a:latin typeface="+mn-lt"/>
                <a:ea typeface="+mn-ea"/>
                <a:cs typeface="+mn-cs"/>
                <a:sym typeface="Helvetica Light"/>
              </a:rPr>
              <a:t>, </a:t>
            </a:r>
            <a:r>
              <a:rPr kumimoji="0" lang="ko-KR" altLang="en-US" sz="3000" b="0" i="0" u="none" strike="noStrike" cap="none" spc="0" normalizeH="0" baseline="0">
                <a:ln>
                  <a:noFill/>
                </a:ln>
                <a:solidFill>
                  <a:srgbClr val="000000"/>
                </a:solidFill>
                <a:effectLst/>
                <a:uFillTx/>
                <a:latin typeface="+mn-lt"/>
                <a:ea typeface="+mn-ea"/>
                <a:cs typeface="+mn-cs"/>
                <a:sym typeface="Helvetica Light"/>
              </a:rPr>
              <a:t>크기 등 디자인이 </a:t>
            </a:r>
            <a:r>
              <a:rPr kumimoji="0" lang="ko-KR" altLang="en-US" sz="3000" b="0" i="0" u="none" strike="noStrike" cap="none" spc="0" normalizeH="0" baseline="0" err="1">
                <a:ln>
                  <a:noFill/>
                </a:ln>
                <a:solidFill>
                  <a:srgbClr val="000000"/>
                </a:solidFill>
                <a:effectLst/>
                <a:uFillTx/>
                <a:latin typeface="+mn-lt"/>
                <a:ea typeface="+mn-ea"/>
                <a:cs typeface="+mn-cs"/>
                <a:sym typeface="Helvetica Light"/>
              </a:rPr>
              <a:t>만족스러운가요</a:t>
            </a:r>
            <a:r>
              <a:rPr kumimoji="0" lang="en-US" altLang="ko-KR" sz="3000" b="0" i="0" u="none" strike="noStrike" cap="none" spc="0" normalizeH="0" baseline="0">
                <a:ln>
                  <a:noFill/>
                </a:ln>
                <a:solidFill>
                  <a:srgbClr val="000000"/>
                </a:solidFill>
                <a:effectLst/>
                <a:uFillTx/>
                <a:latin typeface="+mn-lt"/>
                <a:ea typeface="+mn-ea"/>
                <a:cs typeface="+mn-cs"/>
                <a:sym typeface="Helvetica Light"/>
              </a:rPr>
              <a:t>?</a:t>
            </a:r>
            <a:endParaRPr kumimoji="0" lang="ko-KR" altLang="en-US" sz="3000" b="0" i="0" u="none" strike="noStrike" cap="none" spc="0" normalizeH="0" baseline="0">
              <a:ln>
                <a:noFill/>
              </a:ln>
              <a:solidFill>
                <a:srgbClr val="000000"/>
              </a:solidFill>
              <a:effectLst/>
              <a:uFillTx/>
              <a:latin typeface="+mn-lt"/>
              <a:ea typeface="+mn-ea"/>
              <a:cs typeface="+mn-cs"/>
              <a:sym typeface="Helvetica Light"/>
            </a:endParaRPr>
          </a:p>
        </p:txBody>
      </p:sp>
    </p:spTree>
    <p:extLst>
      <p:ext uri="{BB962C8B-B14F-4D97-AF65-F5344CB8AC3E}">
        <p14:creationId xmlns:p14="http://schemas.microsoft.com/office/powerpoint/2010/main" val="121803032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Shape 154"/>
          <p:cNvSpPr/>
          <p:nvPr/>
        </p:nvSpPr>
        <p:spPr>
          <a:xfrm>
            <a:off x="1987360" y="4253510"/>
            <a:ext cx="8400490" cy="861313"/>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71437" tIns="71437" rIns="71437" bIns="71437" numCol="1" anchor="ctr">
            <a:noAutofit/>
          </a:bodyPr>
          <a:lstStyle>
            <a:lvl1pPr>
              <a:defRPr sz="4000" b="1" cap="all" spc="680">
                <a:solidFill>
                  <a:srgbClr val="C496A2"/>
                </a:solidFill>
                <a:latin typeface="Helvetica Neue"/>
                <a:ea typeface="Helvetica Neue"/>
                <a:cs typeface="Helvetica Neue"/>
                <a:sym typeface="Helvetica Neue"/>
              </a:defRPr>
            </a:lvl1pPr>
          </a:lstStyle>
          <a:p>
            <a:r>
              <a:rPr lang="ko-KR" altLang="en-US">
                <a:latin typeface="+mj-ea"/>
                <a:ea typeface="+mj-ea"/>
              </a:rPr>
              <a:t>학생</a:t>
            </a:r>
            <a:endParaRPr>
              <a:latin typeface="+mj-ea"/>
              <a:ea typeface="+mj-ea"/>
            </a:endParaRPr>
          </a:p>
        </p:txBody>
      </p:sp>
      <p:sp>
        <p:nvSpPr>
          <p:cNvPr id="163" name="Shape 163"/>
          <p:cNvSpPr/>
          <p:nvPr/>
        </p:nvSpPr>
        <p:spPr>
          <a:xfrm>
            <a:off x="14606123" y="4253509"/>
            <a:ext cx="8400490" cy="861313"/>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71437" tIns="71437" rIns="71437" bIns="71437" numCol="1" anchor="ctr">
            <a:noAutofit/>
          </a:bodyPr>
          <a:lstStyle>
            <a:lvl1pPr>
              <a:defRPr sz="4000" b="1" cap="all" spc="680">
                <a:solidFill>
                  <a:srgbClr val="C496A2"/>
                </a:solidFill>
                <a:latin typeface="Helvetica Neue"/>
                <a:ea typeface="Helvetica Neue"/>
                <a:cs typeface="Helvetica Neue"/>
                <a:sym typeface="Helvetica Neue"/>
              </a:defRPr>
            </a:lvl1pPr>
          </a:lstStyle>
          <a:p>
            <a:r>
              <a:rPr lang="ko-KR" altLang="en-US">
                <a:latin typeface="+mj-ea"/>
                <a:ea typeface="+mj-ea"/>
              </a:rPr>
              <a:t>예비창업자 </a:t>
            </a:r>
            <a:r>
              <a:rPr lang="en-US" altLang="ko-KR">
                <a:latin typeface="+mj-ea"/>
                <a:ea typeface="+mj-ea"/>
              </a:rPr>
              <a:t>&amp; </a:t>
            </a:r>
            <a:r>
              <a:rPr lang="ko-KR" altLang="en-US">
                <a:latin typeface="+mj-ea"/>
                <a:ea typeface="+mj-ea"/>
              </a:rPr>
              <a:t>사장님</a:t>
            </a:r>
            <a:endParaRPr>
              <a:latin typeface="+mj-ea"/>
              <a:ea typeface="+mj-ea"/>
            </a:endParaRPr>
          </a:p>
        </p:txBody>
      </p:sp>
      <p:sp>
        <p:nvSpPr>
          <p:cNvPr id="166" name="Shape 166"/>
          <p:cNvSpPr/>
          <p:nvPr/>
        </p:nvSpPr>
        <p:spPr>
          <a:xfrm>
            <a:off x="-38922" y="4408"/>
            <a:ext cx="24461844" cy="2606226"/>
          </a:xfrm>
          <a:prstGeom prst="rect">
            <a:avLst/>
          </a:prstGeom>
          <a:solidFill>
            <a:srgbClr val="C496A2"/>
          </a:solidFill>
          <a:ln w="12700">
            <a:miter lim="400000"/>
          </a:ln>
        </p:spPr>
        <p:txBody>
          <a:bodyPr lIns="71437" tIns="71437" rIns="71437" bIns="71437" anchor="ctr"/>
          <a:lstStyle/>
          <a:p>
            <a:pPr>
              <a:defRPr sz="3200">
                <a:solidFill>
                  <a:srgbClr val="FFFFFF"/>
                </a:solidFill>
              </a:defRPr>
            </a:pPr>
            <a:endParaRPr/>
          </a:p>
        </p:txBody>
      </p:sp>
      <p:sp>
        <p:nvSpPr>
          <p:cNvPr id="167" name="Shape 167"/>
          <p:cNvSpPr/>
          <p:nvPr/>
        </p:nvSpPr>
        <p:spPr>
          <a:xfrm>
            <a:off x="9777879" y="619833"/>
            <a:ext cx="4828244" cy="13753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lvl1pPr>
              <a:defRPr sz="10000" cap="all" spc="1400">
                <a:solidFill>
                  <a:srgbClr val="FFFFFF"/>
                </a:solidFill>
                <a:latin typeface="Didot"/>
                <a:ea typeface="Didot"/>
                <a:cs typeface="Didot"/>
                <a:sym typeface="Didot"/>
              </a:defRPr>
            </a:lvl1pPr>
          </a:lstStyle>
          <a:p>
            <a:r>
              <a:rPr lang="ko-KR" altLang="en-US" sz="8000">
                <a:latin typeface="메이플스토리" panose="02000300000000000000" pitchFamily="2" charset="-127"/>
                <a:ea typeface="메이플스토리" panose="02000300000000000000" pitchFamily="2" charset="-127"/>
              </a:rPr>
              <a:t>결과 분석</a:t>
            </a:r>
            <a:endParaRPr sz="8000">
              <a:latin typeface="메이플스토리" panose="02000300000000000000" pitchFamily="2" charset="-127"/>
              <a:ea typeface="메이플스토리" panose="02000300000000000000" pitchFamily="2" charset="-127"/>
            </a:endParaRPr>
          </a:p>
        </p:txBody>
      </p:sp>
      <p:sp>
        <p:nvSpPr>
          <p:cNvPr id="23" name="직사각형 22">
            <a:extLst>
              <a:ext uri="{FF2B5EF4-FFF2-40B4-BE49-F238E27FC236}">
                <a16:creationId xmlns:a16="http://schemas.microsoft.com/office/drawing/2014/main" id="{3CE15BB0-C432-4C8F-B32C-C72AF5517E3C}"/>
              </a:ext>
            </a:extLst>
          </p:cNvPr>
          <p:cNvSpPr/>
          <p:nvPr/>
        </p:nvSpPr>
        <p:spPr>
          <a:xfrm>
            <a:off x="10642600" y="13202668"/>
            <a:ext cx="3114040" cy="390491"/>
          </a:xfrm>
          <a:prstGeom prst="rect">
            <a:avLst/>
          </a:prstGeom>
          <a:solidFill>
            <a:srgbClr val="C597A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1600" b="0" i="0" u="none" strike="noStrike" cap="none" spc="0" normalizeH="0" baseline="0">
              <a:ln>
                <a:noFill/>
              </a:ln>
              <a:solidFill>
                <a:srgbClr val="FFFFFF"/>
              </a:solidFill>
              <a:effectLst/>
              <a:uFillTx/>
              <a:latin typeface="+mj-ea"/>
              <a:ea typeface="+mj-ea"/>
              <a:cs typeface="+mn-cs"/>
              <a:sym typeface="Helvetica Light"/>
            </a:endParaRPr>
          </a:p>
        </p:txBody>
      </p:sp>
      <p:sp>
        <p:nvSpPr>
          <p:cNvPr id="24" name="TextBox 23">
            <a:extLst>
              <a:ext uri="{FF2B5EF4-FFF2-40B4-BE49-F238E27FC236}">
                <a16:creationId xmlns:a16="http://schemas.microsoft.com/office/drawing/2014/main" id="{205F7861-C0DD-49D2-B8D8-8C9164B0E4C9}"/>
              </a:ext>
            </a:extLst>
          </p:cNvPr>
          <p:cNvSpPr txBox="1"/>
          <p:nvPr/>
        </p:nvSpPr>
        <p:spPr>
          <a:xfrm>
            <a:off x="10605263" y="13183053"/>
            <a:ext cx="3202177"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altLang="ko-KR" sz="2400">
                <a:solidFill>
                  <a:schemeClr val="bg1"/>
                </a:solidFill>
                <a:latin typeface="+mj-ea"/>
                <a:ea typeface="+mj-ea"/>
              </a:rPr>
              <a:t>5. </a:t>
            </a:r>
            <a:r>
              <a:rPr lang="ko-KR" altLang="en-US" sz="2400">
                <a:solidFill>
                  <a:schemeClr val="bg1"/>
                </a:solidFill>
                <a:latin typeface="+mj-ea"/>
                <a:ea typeface="+mj-ea"/>
              </a:rPr>
              <a:t>유저 스터디</a:t>
            </a:r>
          </a:p>
        </p:txBody>
      </p:sp>
      <p:graphicFrame>
        <p:nvGraphicFramePr>
          <p:cNvPr id="49" name="차트 48">
            <a:extLst>
              <a:ext uri="{FF2B5EF4-FFF2-40B4-BE49-F238E27FC236}">
                <a16:creationId xmlns:a16="http://schemas.microsoft.com/office/drawing/2014/main" id="{9F6DF84A-B93F-4CAF-BEBB-2F8FE83FC6D6}"/>
              </a:ext>
            </a:extLst>
          </p:cNvPr>
          <p:cNvGraphicFramePr>
            <a:graphicFrameLocks/>
          </p:cNvGraphicFramePr>
          <p:nvPr>
            <p:extLst>
              <p:ext uri="{D42A27DB-BD31-4B8C-83A1-F6EECF244321}">
                <p14:modId xmlns:p14="http://schemas.microsoft.com/office/powerpoint/2010/main" val="3877078449"/>
              </p:ext>
            </p:extLst>
          </p:nvPr>
        </p:nvGraphicFramePr>
        <p:xfrm>
          <a:off x="1076338" y="5185365"/>
          <a:ext cx="10175631" cy="5189573"/>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50" name="차트 49">
            <a:extLst>
              <a:ext uri="{FF2B5EF4-FFF2-40B4-BE49-F238E27FC236}">
                <a16:creationId xmlns:a16="http://schemas.microsoft.com/office/drawing/2014/main" id="{70DC2C10-B3E0-4C53-ABFA-B2D5D5E89682}"/>
              </a:ext>
            </a:extLst>
          </p:cNvPr>
          <p:cNvGraphicFramePr>
            <a:graphicFrameLocks/>
          </p:cNvGraphicFramePr>
          <p:nvPr>
            <p:extLst>
              <p:ext uri="{D42A27DB-BD31-4B8C-83A1-F6EECF244321}">
                <p14:modId xmlns:p14="http://schemas.microsoft.com/office/powerpoint/2010/main" val="2107252260"/>
              </p:ext>
            </p:extLst>
          </p:nvPr>
        </p:nvGraphicFramePr>
        <p:xfrm>
          <a:off x="13756640" y="5056375"/>
          <a:ext cx="9551022" cy="5447554"/>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30" name="표 30">
            <a:extLst>
              <a:ext uri="{FF2B5EF4-FFF2-40B4-BE49-F238E27FC236}">
                <a16:creationId xmlns:a16="http://schemas.microsoft.com/office/drawing/2014/main" id="{3D292879-8393-4EEC-8C4B-69508EA9BF2B}"/>
              </a:ext>
            </a:extLst>
          </p:cNvPr>
          <p:cNvGraphicFramePr>
            <a:graphicFrameLocks noGrp="1"/>
          </p:cNvGraphicFramePr>
          <p:nvPr>
            <p:extLst>
              <p:ext uri="{D42A27DB-BD31-4B8C-83A1-F6EECF244321}">
                <p14:modId xmlns:p14="http://schemas.microsoft.com/office/powerpoint/2010/main" val="203310361"/>
              </p:ext>
            </p:extLst>
          </p:nvPr>
        </p:nvGraphicFramePr>
        <p:xfrm>
          <a:off x="2731141" y="10508350"/>
          <a:ext cx="6912928" cy="1828800"/>
        </p:xfrm>
        <a:graphic>
          <a:graphicData uri="http://schemas.openxmlformats.org/drawingml/2006/table">
            <a:tbl>
              <a:tblPr firstRow="1" bandRow="1">
                <a:tableStyleId>{5940675A-B579-460E-94D1-54222C63F5DA}</a:tableStyleId>
              </a:tblPr>
              <a:tblGrid>
                <a:gridCol w="1728232">
                  <a:extLst>
                    <a:ext uri="{9D8B030D-6E8A-4147-A177-3AD203B41FA5}">
                      <a16:colId xmlns:a16="http://schemas.microsoft.com/office/drawing/2014/main" val="958050153"/>
                    </a:ext>
                  </a:extLst>
                </a:gridCol>
                <a:gridCol w="1728232">
                  <a:extLst>
                    <a:ext uri="{9D8B030D-6E8A-4147-A177-3AD203B41FA5}">
                      <a16:colId xmlns:a16="http://schemas.microsoft.com/office/drawing/2014/main" val="3502313194"/>
                    </a:ext>
                  </a:extLst>
                </a:gridCol>
                <a:gridCol w="1728232">
                  <a:extLst>
                    <a:ext uri="{9D8B030D-6E8A-4147-A177-3AD203B41FA5}">
                      <a16:colId xmlns:a16="http://schemas.microsoft.com/office/drawing/2014/main" val="3756481986"/>
                    </a:ext>
                  </a:extLst>
                </a:gridCol>
                <a:gridCol w="1728232">
                  <a:extLst>
                    <a:ext uri="{9D8B030D-6E8A-4147-A177-3AD203B41FA5}">
                      <a16:colId xmlns:a16="http://schemas.microsoft.com/office/drawing/2014/main" val="714738869"/>
                    </a:ext>
                  </a:extLst>
                </a:gridCol>
              </a:tblGrid>
              <a:tr h="370840">
                <a:tc>
                  <a:txBody>
                    <a:bodyPr/>
                    <a:lstStyle/>
                    <a:p>
                      <a:pPr latinLnBrk="1"/>
                      <a:endParaRPr lang="ko-KR" altLang="en-US"/>
                    </a:p>
                  </a:txBody>
                  <a:tcPr/>
                </a:tc>
                <a:tc>
                  <a:txBody>
                    <a:bodyPr/>
                    <a:lstStyle/>
                    <a:p>
                      <a:pPr latinLnBrk="1"/>
                      <a:r>
                        <a:rPr lang="ko-KR" altLang="en-US"/>
                        <a:t>홈 화면 </a:t>
                      </a:r>
                      <a:r>
                        <a:rPr lang="en-US" altLang="ko-KR"/>
                        <a:t>UI</a:t>
                      </a:r>
                      <a:endParaRPr lang="ko-KR" altLang="en-US"/>
                    </a:p>
                  </a:txBody>
                  <a:tcPr/>
                </a:tc>
                <a:tc>
                  <a:txBody>
                    <a:bodyPr/>
                    <a:lstStyle/>
                    <a:p>
                      <a:pPr latinLnBrk="1"/>
                      <a:r>
                        <a:rPr lang="ko-KR" altLang="en-US"/>
                        <a:t>홈 화면 </a:t>
                      </a:r>
                      <a:r>
                        <a:rPr lang="en-US" altLang="ko-KR"/>
                        <a:t>UX</a:t>
                      </a:r>
                      <a:endParaRPr lang="ko-KR" altLang="en-US"/>
                    </a:p>
                  </a:txBody>
                  <a:tcPr/>
                </a:tc>
                <a:tc>
                  <a:txBody>
                    <a:bodyPr/>
                    <a:lstStyle/>
                    <a:p>
                      <a:pPr latinLnBrk="1"/>
                      <a:r>
                        <a:rPr lang="ko-KR" altLang="en-US"/>
                        <a:t>통계화면 </a:t>
                      </a:r>
                      <a:r>
                        <a:rPr lang="en-US" altLang="ko-KR"/>
                        <a:t>UI</a:t>
                      </a:r>
                      <a:endParaRPr lang="ko-KR" altLang="en-US"/>
                    </a:p>
                  </a:txBody>
                  <a:tcPr/>
                </a:tc>
                <a:extLst>
                  <a:ext uri="{0D108BD9-81ED-4DB2-BD59-A6C34878D82A}">
                    <a16:rowId xmlns:a16="http://schemas.microsoft.com/office/drawing/2014/main" val="2607789383"/>
                  </a:ext>
                </a:extLst>
              </a:tr>
              <a:tr h="370840">
                <a:tc>
                  <a:txBody>
                    <a:bodyPr/>
                    <a:lstStyle/>
                    <a:p>
                      <a:pPr latinLnBrk="1"/>
                      <a:r>
                        <a:rPr lang="ko-KR" altLang="en-US"/>
                        <a:t>평균</a:t>
                      </a:r>
                      <a:endParaRPr lang="en-US" altLang="ko-KR"/>
                    </a:p>
                  </a:txBody>
                  <a:tcPr/>
                </a:tc>
                <a:tc>
                  <a:txBody>
                    <a:bodyPr/>
                    <a:lstStyle/>
                    <a:p>
                      <a:pPr latinLnBrk="1"/>
                      <a:r>
                        <a:rPr lang="en-US" altLang="ko-KR"/>
                        <a:t>4.44</a:t>
                      </a:r>
                      <a:endParaRPr lang="ko-KR" altLang="en-US"/>
                    </a:p>
                  </a:txBody>
                  <a:tcPr/>
                </a:tc>
                <a:tc>
                  <a:txBody>
                    <a:bodyPr/>
                    <a:lstStyle/>
                    <a:p>
                      <a:pPr latinLnBrk="1"/>
                      <a:r>
                        <a:rPr lang="en-US" altLang="ko-KR"/>
                        <a:t>4.34</a:t>
                      </a:r>
                      <a:endParaRPr lang="ko-KR" altLang="en-US"/>
                    </a:p>
                  </a:txBody>
                  <a:tcPr/>
                </a:tc>
                <a:tc>
                  <a:txBody>
                    <a:bodyPr/>
                    <a:lstStyle/>
                    <a:p>
                      <a:pPr latinLnBrk="1"/>
                      <a:r>
                        <a:rPr lang="en-US" altLang="ko-KR"/>
                        <a:t>4.54</a:t>
                      </a:r>
                      <a:endParaRPr lang="ko-KR" altLang="en-US"/>
                    </a:p>
                  </a:txBody>
                  <a:tcPr/>
                </a:tc>
                <a:extLst>
                  <a:ext uri="{0D108BD9-81ED-4DB2-BD59-A6C34878D82A}">
                    <a16:rowId xmlns:a16="http://schemas.microsoft.com/office/drawing/2014/main" val="1123378505"/>
                  </a:ext>
                </a:extLst>
              </a:tr>
              <a:tr h="370840">
                <a:tc>
                  <a:txBody>
                    <a:bodyPr/>
                    <a:lstStyle/>
                    <a:p>
                      <a:pPr latinLnBrk="1"/>
                      <a:r>
                        <a:rPr lang="ko-KR" altLang="en-US"/>
                        <a:t>표준편차</a:t>
                      </a:r>
                    </a:p>
                  </a:txBody>
                  <a:tcPr/>
                </a:tc>
                <a:tc>
                  <a:txBody>
                    <a:bodyPr/>
                    <a:lstStyle/>
                    <a:p>
                      <a:pPr latinLnBrk="1"/>
                      <a:r>
                        <a:rPr lang="en-US" altLang="ko-KR"/>
                        <a:t>0.65</a:t>
                      </a:r>
                      <a:endParaRPr lang="ko-KR" altLang="en-US"/>
                    </a:p>
                  </a:txBody>
                  <a:tcPr/>
                </a:tc>
                <a:tc>
                  <a:txBody>
                    <a:bodyPr/>
                    <a:lstStyle/>
                    <a:p>
                      <a:pPr latinLnBrk="1"/>
                      <a:r>
                        <a:rPr lang="en-US" altLang="ko-KR"/>
                        <a:t>0.70</a:t>
                      </a:r>
                      <a:endParaRPr lang="ko-KR" altLang="en-US"/>
                    </a:p>
                  </a:txBody>
                  <a:tcPr/>
                </a:tc>
                <a:tc>
                  <a:txBody>
                    <a:bodyPr/>
                    <a:lstStyle/>
                    <a:p>
                      <a:pPr latinLnBrk="1"/>
                      <a:r>
                        <a:rPr lang="en-US" altLang="ko-KR"/>
                        <a:t>0.62</a:t>
                      </a:r>
                      <a:endParaRPr lang="ko-KR" altLang="en-US"/>
                    </a:p>
                  </a:txBody>
                  <a:tcPr/>
                </a:tc>
                <a:extLst>
                  <a:ext uri="{0D108BD9-81ED-4DB2-BD59-A6C34878D82A}">
                    <a16:rowId xmlns:a16="http://schemas.microsoft.com/office/drawing/2014/main" val="1738206903"/>
                  </a:ext>
                </a:extLst>
              </a:tr>
              <a:tr h="370840">
                <a:tc>
                  <a:txBody>
                    <a:bodyPr/>
                    <a:lstStyle/>
                    <a:p>
                      <a:pPr latinLnBrk="1"/>
                      <a:r>
                        <a:rPr lang="ko-KR" altLang="en-US"/>
                        <a:t>분산</a:t>
                      </a:r>
                    </a:p>
                  </a:txBody>
                  <a:tcPr/>
                </a:tc>
                <a:tc>
                  <a:txBody>
                    <a:bodyPr/>
                    <a:lstStyle/>
                    <a:p>
                      <a:pPr latinLnBrk="1"/>
                      <a:r>
                        <a:rPr lang="en-US" altLang="ko-KR"/>
                        <a:t>0.42</a:t>
                      </a:r>
                      <a:endParaRPr lang="ko-KR" altLang="en-US"/>
                    </a:p>
                  </a:txBody>
                  <a:tcPr/>
                </a:tc>
                <a:tc>
                  <a:txBody>
                    <a:bodyPr/>
                    <a:lstStyle/>
                    <a:p>
                      <a:pPr latinLnBrk="1"/>
                      <a:r>
                        <a:rPr lang="en-US" altLang="ko-KR"/>
                        <a:t>0.50</a:t>
                      </a:r>
                      <a:endParaRPr lang="ko-KR" altLang="en-US"/>
                    </a:p>
                  </a:txBody>
                  <a:tcPr/>
                </a:tc>
                <a:tc>
                  <a:txBody>
                    <a:bodyPr/>
                    <a:lstStyle/>
                    <a:p>
                      <a:pPr latinLnBrk="1"/>
                      <a:r>
                        <a:rPr lang="en-US" altLang="ko-KR" dirty="0"/>
                        <a:t>0.38</a:t>
                      </a:r>
                      <a:endParaRPr lang="ko-KR" altLang="en-US" dirty="0"/>
                    </a:p>
                  </a:txBody>
                  <a:tcPr/>
                </a:tc>
                <a:extLst>
                  <a:ext uri="{0D108BD9-81ED-4DB2-BD59-A6C34878D82A}">
                    <a16:rowId xmlns:a16="http://schemas.microsoft.com/office/drawing/2014/main" val="2077057866"/>
                  </a:ext>
                </a:extLst>
              </a:tr>
            </a:tbl>
          </a:graphicData>
        </a:graphic>
      </p:graphicFrame>
      <p:graphicFrame>
        <p:nvGraphicFramePr>
          <p:cNvPr id="31" name="표 31">
            <a:extLst>
              <a:ext uri="{FF2B5EF4-FFF2-40B4-BE49-F238E27FC236}">
                <a16:creationId xmlns:a16="http://schemas.microsoft.com/office/drawing/2014/main" id="{2C976C79-7E7F-4D75-BC7E-F78F1DE8C296}"/>
              </a:ext>
            </a:extLst>
          </p:cNvPr>
          <p:cNvGraphicFramePr>
            <a:graphicFrameLocks noGrp="1"/>
          </p:cNvGraphicFramePr>
          <p:nvPr>
            <p:extLst>
              <p:ext uri="{D42A27DB-BD31-4B8C-83A1-F6EECF244321}">
                <p14:modId xmlns:p14="http://schemas.microsoft.com/office/powerpoint/2010/main" val="4083494350"/>
              </p:ext>
            </p:extLst>
          </p:nvPr>
        </p:nvGraphicFramePr>
        <p:xfrm>
          <a:off x="15735257" y="10625529"/>
          <a:ext cx="5438960" cy="1828800"/>
        </p:xfrm>
        <a:graphic>
          <a:graphicData uri="http://schemas.openxmlformats.org/drawingml/2006/table">
            <a:tbl>
              <a:tblPr firstRow="1" bandRow="1">
                <a:tableStyleId>{5940675A-B579-460E-94D1-54222C63F5DA}</a:tableStyleId>
              </a:tblPr>
              <a:tblGrid>
                <a:gridCol w="2719480">
                  <a:extLst>
                    <a:ext uri="{9D8B030D-6E8A-4147-A177-3AD203B41FA5}">
                      <a16:colId xmlns:a16="http://schemas.microsoft.com/office/drawing/2014/main" val="2376958123"/>
                    </a:ext>
                  </a:extLst>
                </a:gridCol>
                <a:gridCol w="2719480">
                  <a:extLst>
                    <a:ext uri="{9D8B030D-6E8A-4147-A177-3AD203B41FA5}">
                      <a16:colId xmlns:a16="http://schemas.microsoft.com/office/drawing/2014/main" val="3931492998"/>
                    </a:ext>
                  </a:extLst>
                </a:gridCol>
              </a:tblGrid>
              <a:tr h="370840">
                <a:tc>
                  <a:txBody>
                    <a:bodyPr/>
                    <a:lstStyle/>
                    <a:p>
                      <a:pPr latinLnBrk="1"/>
                      <a:endParaRPr lang="ko-KR" altLang="en-US"/>
                    </a:p>
                  </a:txBody>
                  <a:tcPr/>
                </a:tc>
                <a:tc>
                  <a:txBody>
                    <a:bodyPr/>
                    <a:lstStyle/>
                    <a:p>
                      <a:pPr latinLnBrk="1"/>
                      <a:r>
                        <a:rPr lang="ko-KR" altLang="en-US" dirty="0"/>
                        <a:t>시장조사 </a:t>
                      </a:r>
                      <a:r>
                        <a:rPr lang="en-US" altLang="ko-KR" dirty="0"/>
                        <a:t>UI</a:t>
                      </a:r>
                      <a:endParaRPr lang="ko-KR" altLang="en-US" dirty="0"/>
                    </a:p>
                  </a:txBody>
                  <a:tcPr/>
                </a:tc>
                <a:extLst>
                  <a:ext uri="{0D108BD9-81ED-4DB2-BD59-A6C34878D82A}">
                    <a16:rowId xmlns:a16="http://schemas.microsoft.com/office/drawing/2014/main" val="1045242819"/>
                  </a:ext>
                </a:extLst>
              </a:tr>
              <a:tr h="370840">
                <a:tc>
                  <a:txBody>
                    <a:bodyPr/>
                    <a:lstStyle/>
                    <a:p>
                      <a:pPr latinLnBrk="1"/>
                      <a:r>
                        <a:rPr lang="ko-KR" altLang="en-US"/>
                        <a:t>평균</a:t>
                      </a:r>
                    </a:p>
                  </a:txBody>
                  <a:tcPr/>
                </a:tc>
                <a:tc>
                  <a:txBody>
                    <a:bodyPr/>
                    <a:lstStyle/>
                    <a:p>
                      <a:pPr latinLnBrk="1"/>
                      <a:r>
                        <a:rPr lang="en-US" altLang="ko-KR"/>
                        <a:t>4.40</a:t>
                      </a:r>
                      <a:endParaRPr lang="ko-KR" altLang="en-US"/>
                    </a:p>
                  </a:txBody>
                  <a:tcPr/>
                </a:tc>
                <a:extLst>
                  <a:ext uri="{0D108BD9-81ED-4DB2-BD59-A6C34878D82A}">
                    <a16:rowId xmlns:a16="http://schemas.microsoft.com/office/drawing/2014/main" val="2805764549"/>
                  </a:ext>
                </a:extLst>
              </a:tr>
              <a:tr h="370840">
                <a:tc>
                  <a:txBody>
                    <a:bodyPr/>
                    <a:lstStyle/>
                    <a:p>
                      <a:pPr latinLnBrk="1"/>
                      <a:r>
                        <a:rPr lang="ko-KR" altLang="en-US"/>
                        <a:t>표준편차</a:t>
                      </a:r>
                    </a:p>
                  </a:txBody>
                  <a:tcPr/>
                </a:tc>
                <a:tc>
                  <a:txBody>
                    <a:bodyPr/>
                    <a:lstStyle/>
                    <a:p>
                      <a:pPr latinLnBrk="1"/>
                      <a:r>
                        <a:rPr lang="en-US" altLang="ko-KR"/>
                        <a:t>0.63</a:t>
                      </a:r>
                      <a:endParaRPr lang="ko-KR" altLang="en-US"/>
                    </a:p>
                  </a:txBody>
                  <a:tcPr/>
                </a:tc>
                <a:extLst>
                  <a:ext uri="{0D108BD9-81ED-4DB2-BD59-A6C34878D82A}">
                    <a16:rowId xmlns:a16="http://schemas.microsoft.com/office/drawing/2014/main" val="4249104878"/>
                  </a:ext>
                </a:extLst>
              </a:tr>
              <a:tr h="370840">
                <a:tc>
                  <a:txBody>
                    <a:bodyPr/>
                    <a:lstStyle/>
                    <a:p>
                      <a:pPr latinLnBrk="1"/>
                      <a:r>
                        <a:rPr lang="ko-KR" altLang="en-US"/>
                        <a:t>분산</a:t>
                      </a:r>
                    </a:p>
                  </a:txBody>
                  <a:tcPr/>
                </a:tc>
                <a:tc>
                  <a:txBody>
                    <a:bodyPr/>
                    <a:lstStyle/>
                    <a:p>
                      <a:pPr latinLnBrk="1"/>
                      <a:r>
                        <a:rPr lang="en-US" altLang="ko-KR" dirty="0"/>
                        <a:t>0.39</a:t>
                      </a:r>
                      <a:endParaRPr lang="ko-KR" altLang="en-US" dirty="0"/>
                    </a:p>
                  </a:txBody>
                  <a:tcPr/>
                </a:tc>
                <a:extLst>
                  <a:ext uri="{0D108BD9-81ED-4DB2-BD59-A6C34878D82A}">
                    <a16:rowId xmlns:a16="http://schemas.microsoft.com/office/drawing/2014/main" val="4165555839"/>
                  </a:ext>
                </a:extLst>
              </a:tr>
            </a:tbl>
          </a:graphicData>
        </a:graphic>
      </p:graphicFrame>
      <p:sp>
        <p:nvSpPr>
          <p:cNvPr id="54" name="Shape 148">
            <a:extLst>
              <a:ext uri="{FF2B5EF4-FFF2-40B4-BE49-F238E27FC236}">
                <a16:creationId xmlns:a16="http://schemas.microsoft.com/office/drawing/2014/main" id="{88718215-8F00-4B2C-B52C-A3C870D3A89B}"/>
              </a:ext>
            </a:extLst>
          </p:cNvPr>
          <p:cNvSpPr/>
          <p:nvPr/>
        </p:nvSpPr>
        <p:spPr>
          <a:xfrm>
            <a:off x="814612" y="3732237"/>
            <a:ext cx="10699085" cy="8895937"/>
          </a:xfrm>
          <a:prstGeom prst="rect">
            <a:avLst/>
          </a:prstGeom>
          <a:noFill/>
          <a:ln w="127000" cap="flat">
            <a:solidFill>
              <a:srgbClr val="DCDEE0">
                <a:alpha val="44000"/>
              </a:srgbClr>
            </a:solidFill>
            <a:prstDash val="solid"/>
            <a:miter lim="400000"/>
          </a:ln>
          <a:effectLst/>
        </p:spPr>
        <p:txBody>
          <a:bodyPr wrap="square" lIns="71437" tIns="71437" rIns="71437" bIns="71437" numCol="1" anchor="ctr">
            <a:noAutofit/>
          </a:bodyPr>
          <a:lstStyle/>
          <a:p>
            <a:pPr>
              <a:defRPr sz="3200"/>
            </a:pPr>
            <a:endParaRPr>
              <a:latin typeface="+mj-ea"/>
              <a:ea typeface="+mj-ea"/>
            </a:endParaRPr>
          </a:p>
        </p:txBody>
      </p:sp>
      <p:sp>
        <p:nvSpPr>
          <p:cNvPr id="55" name="Shape 149">
            <a:extLst>
              <a:ext uri="{FF2B5EF4-FFF2-40B4-BE49-F238E27FC236}">
                <a16:creationId xmlns:a16="http://schemas.microsoft.com/office/drawing/2014/main" id="{FB7E1DFC-D429-4215-A8B7-CFB480D92BEE}"/>
              </a:ext>
            </a:extLst>
          </p:cNvPr>
          <p:cNvSpPr/>
          <p:nvPr/>
        </p:nvSpPr>
        <p:spPr>
          <a:xfrm>
            <a:off x="460009" y="3435339"/>
            <a:ext cx="11413243" cy="9489733"/>
          </a:xfrm>
          <a:prstGeom prst="rect">
            <a:avLst/>
          </a:prstGeom>
          <a:noFill/>
          <a:ln w="25400" cap="flat">
            <a:solidFill>
              <a:srgbClr val="DCDEE0"/>
            </a:solidFill>
            <a:prstDash val="solid"/>
            <a:miter lim="400000"/>
          </a:ln>
          <a:effectLst/>
        </p:spPr>
        <p:txBody>
          <a:bodyPr wrap="square" lIns="71437" tIns="71437" rIns="71437" bIns="71437" numCol="1" anchor="ctr">
            <a:noAutofit/>
          </a:bodyPr>
          <a:lstStyle/>
          <a:p>
            <a:pPr>
              <a:defRPr sz="3200"/>
            </a:pPr>
            <a:endParaRPr>
              <a:latin typeface="+mj-ea"/>
              <a:ea typeface="+mj-ea"/>
            </a:endParaRPr>
          </a:p>
        </p:txBody>
      </p:sp>
      <p:sp>
        <p:nvSpPr>
          <p:cNvPr id="56" name="Shape 157">
            <a:extLst>
              <a:ext uri="{FF2B5EF4-FFF2-40B4-BE49-F238E27FC236}">
                <a16:creationId xmlns:a16="http://schemas.microsoft.com/office/drawing/2014/main" id="{B72D8DB2-C518-456A-A9A8-72A96B9BE6A2}"/>
              </a:ext>
            </a:extLst>
          </p:cNvPr>
          <p:cNvSpPr/>
          <p:nvPr/>
        </p:nvSpPr>
        <p:spPr>
          <a:xfrm>
            <a:off x="13308748" y="3732237"/>
            <a:ext cx="10254056" cy="8895937"/>
          </a:xfrm>
          <a:prstGeom prst="rect">
            <a:avLst/>
          </a:prstGeom>
          <a:noFill/>
          <a:ln w="127000" cap="flat">
            <a:solidFill>
              <a:srgbClr val="DCDEE0">
                <a:alpha val="44000"/>
              </a:srgbClr>
            </a:solidFill>
            <a:prstDash val="solid"/>
            <a:miter lim="400000"/>
          </a:ln>
          <a:effectLst/>
        </p:spPr>
        <p:txBody>
          <a:bodyPr wrap="square" lIns="71437" tIns="71437" rIns="71437" bIns="71437" numCol="1" anchor="ctr">
            <a:noAutofit/>
          </a:bodyPr>
          <a:lstStyle/>
          <a:p>
            <a:pPr>
              <a:defRPr sz="3200"/>
            </a:pPr>
            <a:endParaRPr>
              <a:latin typeface="+mj-ea"/>
              <a:ea typeface="+mj-ea"/>
            </a:endParaRPr>
          </a:p>
        </p:txBody>
      </p:sp>
      <p:sp>
        <p:nvSpPr>
          <p:cNvPr id="57" name="Shape 158">
            <a:extLst>
              <a:ext uri="{FF2B5EF4-FFF2-40B4-BE49-F238E27FC236}">
                <a16:creationId xmlns:a16="http://schemas.microsoft.com/office/drawing/2014/main" id="{8B767CDB-2EFE-40A7-80C2-FDC1B4198A51}"/>
              </a:ext>
            </a:extLst>
          </p:cNvPr>
          <p:cNvSpPr/>
          <p:nvPr/>
        </p:nvSpPr>
        <p:spPr>
          <a:xfrm>
            <a:off x="12985483" y="3435339"/>
            <a:ext cx="10938508" cy="9489733"/>
          </a:xfrm>
          <a:prstGeom prst="rect">
            <a:avLst/>
          </a:prstGeom>
          <a:noFill/>
          <a:ln w="25400" cap="flat">
            <a:solidFill>
              <a:srgbClr val="DCDEE0"/>
            </a:solidFill>
            <a:prstDash val="solid"/>
            <a:miter lim="400000"/>
          </a:ln>
          <a:effectLst/>
        </p:spPr>
        <p:txBody>
          <a:bodyPr wrap="square" lIns="71437" tIns="71437" rIns="71437" bIns="71437" numCol="1" anchor="ctr">
            <a:noAutofit/>
          </a:bodyPr>
          <a:lstStyle/>
          <a:p>
            <a:pPr>
              <a:defRPr sz="3200"/>
            </a:pPr>
            <a:endParaRPr>
              <a:latin typeface="+mj-ea"/>
              <a:ea typeface="+mj-ea"/>
            </a:endParaRPr>
          </a:p>
        </p:txBody>
      </p:sp>
    </p:spTree>
    <p:extLst>
      <p:ext uri="{BB962C8B-B14F-4D97-AF65-F5344CB8AC3E}">
        <p14:creationId xmlns:p14="http://schemas.microsoft.com/office/powerpoint/2010/main" val="142687789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8" name="bg_silver_noise_grey.jpg"/>
          <p:cNvPicPr>
            <a:picLocks/>
          </p:cNvPicPr>
          <p:nvPr/>
        </p:nvPicPr>
        <p:blipFill>
          <a:blip r:embed="rId3"/>
          <a:srcRect l="3005" r="3005"/>
          <a:stretch>
            <a:fillRect/>
          </a:stretch>
        </p:blipFill>
        <p:spPr>
          <a:xfrm>
            <a:off x="20683434" y="6649802"/>
            <a:ext cx="3429254" cy="3648555"/>
          </a:xfrm>
          <a:prstGeom prst="rect">
            <a:avLst/>
          </a:prstGeom>
          <a:ln w="279400">
            <a:solidFill>
              <a:srgbClr val="FFFFFF"/>
            </a:solidFill>
            <a:miter lim="400000"/>
          </a:ln>
        </p:spPr>
      </p:pic>
      <p:pic>
        <p:nvPicPr>
          <p:cNvPr id="279" name="bg_silver_noise_grey.jpg"/>
          <p:cNvPicPr>
            <a:picLocks/>
          </p:cNvPicPr>
          <p:nvPr/>
        </p:nvPicPr>
        <p:blipFill>
          <a:blip r:embed="rId3"/>
          <a:srcRect l="11034" r="11034"/>
          <a:stretch>
            <a:fillRect/>
          </a:stretch>
        </p:blipFill>
        <p:spPr>
          <a:xfrm>
            <a:off x="20683433" y="2231438"/>
            <a:ext cx="3429255" cy="4400347"/>
          </a:xfrm>
          <a:prstGeom prst="rect">
            <a:avLst/>
          </a:prstGeom>
          <a:ln w="279400">
            <a:solidFill>
              <a:srgbClr val="FFFFFF"/>
            </a:solidFill>
            <a:miter lim="400000"/>
          </a:ln>
        </p:spPr>
      </p:pic>
      <p:pic>
        <p:nvPicPr>
          <p:cNvPr id="281" name="bg_silver_noise_grey.jpg"/>
          <p:cNvPicPr>
            <a:picLocks/>
          </p:cNvPicPr>
          <p:nvPr/>
        </p:nvPicPr>
        <p:blipFill>
          <a:blip r:embed="rId3"/>
          <a:srcRect t="3297" b="3297"/>
          <a:stretch>
            <a:fillRect/>
          </a:stretch>
        </p:blipFill>
        <p:spPr>
          <a:xfrm>
            <a:off x="15404344" y="5058596"/>
            <a:ext cx="5273441" cy="4925674"/>
          </a:xfrm>
          <a:prstGeom prst="rect">
            <a:avLst/>
          </a:prstGeom>
          <a:ln w="279400">
            <a:solidFill>
              <a:srgbClr val="FFFFFF"/>
            </a:solidFill>
            <a:miter lim="400000"/>
          </a:ln>
        </p:spPr>
      </p:pic>
      <p:pic>
        <p:nvPicPr>
          <p:cNvPr id="282" name="bg_silver_noise_grey.jpg"/>
          <p:cNvPicPr>
            <a:picLocks/>
          </p:cNvPicPr>
          <p:nvPr/>
        </p:nvPicPr>
        <p:blipFill>
          <a:blip r:embed="rId3"/>
          <a:srcRect t="21107" b="21107"/>
          <a:stretch>
            <a:fillRect/>
          </a:stretch>
        </p:blipFill>
        <p:spPr>
          <a:xfrm>
            <a:off x="16019470" y="10298357"/>
            <a:ext cx="4658315" cy="2677652"/>
          </a:xfrm>
          <a:prstGeom prst="rect">
            <a:avLst/>
          </a:prstGeom>
          <a:ln w="279400">
            <a:solidFill>
              <a:srgbClr val="FFFFFF"/>
            </a:solidFill>
            <a:miter lim="400000"/>
          </a:ln>
        </p:spPr>
      </p:pic>
      <p:pic>
        <p:nvPicPr>
          <p:cNvPr id="283" name="bg_silver_noise_grey.jpg"/>
          <p:cNvPicPr>
            <a:picLocks/>
          </p:cNvPicPr>
          <p:nvPr/>
        </p:nvPicPr>
        <p:blipFill>
          <a:blip r:embed="rId3"/>
          <a:srcRect t="20618" b="20618"/>
          <a:stretch>
            <a:fillRect/>
          </a:stretch>
        </p:blipFill>
        <p:spPr>
          <a:xfrm>
            <a:off x="11467528" y="7992572"/>
            <a:ext cx="3950963" cy="2003592"/>
          </a:xfrm>
          <a:prstGeom prst="rect">
            <a:avLst/>
          </a:prstGeom>
          <a:ln w="279400">
            <a:solidFill>
              <a:srgbClr val="FFFFFF"/>
            </a:solidFill>
            <a:miter lim="400000"/>
          </a:ln>
        </p:spPr>
      </p:pic>
      <p:pic>
        <p:nvPicPr>
          <p:cNvPr id="284" name="bg_silver_noise_grey.jpg"/>
          <p:cNvPicPr>
            <a:picLocks/>
          </p:cNvPicPr>
          <p:nvPr/>
        </p:nvPicPr>
        <p:blipFill>
          <a:blip r:embed="rId3"/>
          <a:srcRect l="974" r="974"/>
          <a:stretch>
            <a:fillRect/>
          </a:stretch>
        </p:blipFill>
        <p:spPr>
          <a:xfrm>
            <a:off x="12836386" y="5045063"/>
            <a:ext cx="2582104" cy="2633422"/>
          </a:xfrm>
          <a:prstGeom prst="rect">
            <a:avLst/>
          </a:prstGeom>
          <a:ln w="279400">
            <a:solidFill>
              <a:srgbClr val="FFFFFF"/>
            </a:solidFill>
            <a:miter lim="400000"/>
          </a:ln>
        </p:spPr>
      </p:pic>
      <p:pic>
        <p:nvPicPr>
          <p:cNvPr id="285" name="bg_silver_noise_grey.jpg"/>
          <p:cNvPicPr>
            <a:picLocks/>
          </p:cNvPicPr>
          <p:nvPr/>
        </p:nvPicPr>
        <p:blipFill>
          <a:blip r:embed="rId3"/>
          <a:srcRect t="585" b="585"/>
          <a:stretch>
            <a:fillRect/>
          </a:stretch>
        </p:blipFill>
        <p:spPr>
          <a:xfrm>
            <a:off x="13771738" y="1641493"/>
            <a:ext cx="3453350" cy="3089483"/>
          </a:xfrm>
          <a:prstGeom prst="rect">
            <a:avLst/>
          </a:prstGeom>
          <a:ln w="279400">
            <a:solidFill>
              <a:srgbClr val="FFFFFF"/>
            </a:solidFill>
            <a:miter lim="400000"/>
          </a:ln>
        </p:spPr>
      </p:pic>
      <p:sp>
        <p:nvSpPr>
          <p:cNvPr id="286" name="Shape 286"/>
          <p:cNvSpPr/>
          <p:nvPr/>
        </p:nvSpPr>
        <p:spPr>
          <a:xfrm>
            <a:off x="1976134" y="3283649"/>
            <a:ext cx="5669822" cy="2333972"/>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431800" tIns="431800" rIns="431800" bIns="431800" numCol="1" anchor="b">
            <a:spAutoFit/>
          </a:bodyPr>
          <a:lstStyle>
            <a:lvl1pPr algn="l">
              <a:defRPr sz="9500" b="1" spc="570">
                <a:latin typeface="Didot"/>
                <a:ea typeface="Didot"/>
                <a:cs typeface="Didot"/>
                <a:sym typeface="Didot"/>
              </a:defRPr>
            </a:lvl1pPr>
          </a:lstStyle>
          <a:p>
            <a:pPr>
              <a:defRPr b="0"/>
            </a:pPr>
            <a:r>
              <a:rPr lang="ko-KR" altLang="en-US" b="1">
                <a:latin typeface="+mj-ea"/>
                <a:ea typeface="+mj-ea"/>
              </a:rPr>
              <a:t>기능 목적</a:t>
            </a:r>
            <a:endParaRPr b="1">
              <a:latin typeface="+mj-ea"/>
              <a:ea typeface="+mj-ea"/>
            </a:endParaRPr>
          </a:p>
        </p:txBody>
      </p:sp>
      <p:sp>
        <p:nvSpPr>
          <p:cNvPr id="287" name="Shape 287"/>
          <p:cNvSpPr/>
          <p:nvPr/>
        </p:nvSpPr>
        <p:spPr>
          <a:xfrm>
            <a:off x="2404865" y="5671233"/>
            <a:ext cx="7627674" cy="2381632"/>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t">
            <a:noAutofit/>
          </a:bodyPr>
          <a:lstStyle>
            <a:lvl1pPr algn="l" defTabSz="584200">
              <a:lnSpc>
                <a:spcPct val="130000"/>
              </a:lnSpc>
              <a:defRPr sz="2500" spc="150">
                <a:latin typeface="Helvetica Neue Thin"/>
                <a:ea typeface="Helvetica Neue Thin"/>
                <a:cs typeface="Helvetica Neue Thin"/>
                <a:sym typeface="Helvetica Neue Thin"/>
              </a:defRPr>
            </a:lvl1pPr>
          </a:lstStyle>
          <a:p>
            <a:r>
              <a:rPr lang="ko-KR" altLang="en-US">
                <a:latin typeface="+mj-ea"/>
                <a:ea typeface="+mj-ea"/>
              </a:rPr>
              <a:t>실제 기능이 </a:t>
            </a:r>
            <a:r>
              <a:rPr lang="en-US" altLang="ko-KR">
                <a:latin typeface="+mj-ea"/>
                <a:ea typeface="+mj-ea"/>
              </a:rPr>
              <a:t>target user</a:t>
            </a:r>
            <a:r>
              <a:rPr lang="ko-KR" altLang="en-US">
                <a:latin typeface="+mj-ea"/>
                <a:ea typeface="+mj-ea"/>
              </a:rPr>
              <a:t>에게 도움이 되었는지 물어보고 개발자에게는 유용한 기능을 구현했는지 확인한다</a:t>
            </a:r>
            <a:r>
              <a:rPr lang="en-US" altLang="ko-KR">
                <a:latin typeface="+mj-ea"/>
                <a:ea typeface="+mj-ea"/>
              </a:rPr>
              <a:t>. </a:t>
            </a:r>
            <a:r>
              <a:rPr lang="ko-KR" altLang="en-US">
                <a:latin typeface="+mj-ea"/>
                <a:ea typeface="+mj-ea"/>
              </a:rPr>
              <a:t>이를 통해 처음에 세웠던 개발 목적을 달성했는지 판단한다</a:t>
            </a:r>
            <a:r>
              <a:rPr lang="en-US" altLang="ko-KR">
                <a:latin typeface="+mj-ea"/>
                <a:ea typeface="+mj-ea"/>
              </a:rPr>
              <a:t>.</a:t>
            </a:r>
            <a:endParaRPr>
              <a:latin typeface="+mj-ea"/>
              <a:ea typeface="+mj-ea"/>
            </a:endParaRPr>
          </a:p>
        </p:txBody>
      </p:sp>
      <p:sp>
        <p:nvSpPr>
          <p:cNvPr id="288" name="Shape 288"/>
          <p:cNvSpPr/>
          <p:nvPr/>
        </p:nvSpPr>
        <p:spPr>
          <a:xfrm>
            <a:off x="2475063" y="8568216"/>
            <a:ext cx="4023408" cy="919188"/>
          </a:xfrm>
          <a:prstGeom prst="rect">
            <a:avLst/>
          </a:prstGeom>
          <a:solidFill>
            <a:srgbClr val="FFFFFF"/>
          </a:solidFill>
          <a:ln w="12700" cap="flat">
            <a:noFill/>
            <a:miter lim="400000"/>
          </a:ln>
          <a:effectLst>
            <a:outerShdw blurRad="355600" dist="150736" dir="3612000" rotWithShape="0">
              <a:srgbClr val="000000">
                <a:alpha val="12964"/>
              </a:srgbClr>
            </a:outerShdw>
          </a:effectLst>
          <a:extLst>
            <a:ext uri="{C572A759-6A51-4108-AA02-DFA0A04FC94B}">
              <ma14:wrappingTextBoxFlag xmlns="" xmlns:ma14="http://schemas.microsoft.com/office/mac/drawingml/2011/main" val="1"/>
            </a:ext>
          </a:extLst>
        </p:spPr>
        <p:txBody>
          <a:bodyPr wrap="square" lIns="71437" tIns="71437" rIns="71437" bIns="71437" numCol="1" anchor="ctr">
            <a:noAutofit/>
          </a:bodyPr>
          <a:lstStyle>
            <a:lvl1pPr>
              <a:defRPr sz="3200" spc="480">
                <a:solidFill>
                  <a:srgbClr val="C44D6D"/>
                </a:solidFill>
                <a:latin typeface="PT Sans"/>
                <a:ea typeface="PT Sans"/>
                <a:cs typeface="PT Sans"/>
                <a:sym typeface="PT Sans"/>
              </a:defRPr>
            </a:lvl1pPr>
          </a:lstStyle>
          <a:p>
            <a:r>
              <a:rPr>
                <a:latin typeface="+mj-ea"/>
                <a:ea typeface="+mj-ea"/>
              </a:rPr>
              <a:t>KNOW MORE</a:t>
            </a:r>
          </a:p>
        </p:txBody>
      </p:sp>
      <p:pic>
        <p:nvPicPr>
          <p:cNvPr id="280" name="bg_silver_noise_grey.jpg"/>
          <p:cNvPicPr>
            <a:picLocks/>
          </p:cNvPicPr>
          <p:nvPr/>
        </p:nvPicPr>
        <p:blipFill>
          <a:blip r:embed="rId3"/>
          <a:srcRect l="6949" r="6949"/>
          <a:stretch>
            <a:fillRect/>
          </a:stretch>
        </p:blipFill>
        <p:spPr>
          <a:xfrm>
            <a:off x="17251354" y="771436"/>
            <a:ext cx="3429255" cy="3982823"/>
          </a:xfrm>
          <a:prstGeom prst="rect">
            <a:avLst/>
          </a:prstGeom>
          <a:ln w="279400">
            <a:solidFill>
              <a:srgbClr val="FFFFFF"/>
            </a:solidFill>
            <a:miter lim="400000"/>
          </a:ln>
        </p:spPr>
      </p:pic>
      <p:sp>
        <p:nvSpPr>
          <p:cNvPr id="18" name="직사각형 17">
            <a:extLst>
              <a:ext uri="{FF2B5EF4-FFF2-40B4-BE49-F238E27FC236}">
                <a16:creationId xmlns:a16="http://schemas.microsoft.com/office/drawing/2014/main" id="{CACD3CCE-9906-4F12-85A6-F648DC6C0882}"/>
              </a:ext>
            </a:extLst>
          </p:cNvPr>
          <p:cNvSpPr/>
          <p:nvPr/>
        </p:nvSpPr>
        <p:spPr>
          <a:xfrm>
            <a:off x="10642600" y="13202668"/>
            <a:ext cx="3114040" cy="390491"/>
          </a:xfrm>
          <a:prstGeom prst="rect">
            <a:avLst/>
          </a:prstGeom>
          <a:solidFill>
            <a:srgbClr val="C597A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1600" b="0" i="0" u="none" strike="noStrike" cap="none" spc="0" normalizeH="0" baseline="0">
              <a:ln>
                <a:noFill/>
              </a:ln>
              <a:solidFill>
                <a:srgbClr val="FFFFFF"/>
              </a:solidFill>
              <a:effectLst/>
              <a:uFillTx/>
              <a:latin typeface="+mn-lt"/>
              <a:ea typeface="+mn-ea"/>
              <a:cs typeface="+mn-cs"/>
              <a:sym typeface="Helvetica Light"/>
            </a:endParaRPr>
          </a:p>
        </p:txBody>
      </p:sp>
      <p:sp>
        <p:nvSpPr>
          <p:cNvPr id="19" name="TextBox 18">
            <a:extLst>
              <a:ext uri="{FF2B5EF4-FFF2-40B4-BE49-F238E27FC236}">
                <a16:creationId xmlns:a16="http://schemas.microsoft.com/office/drawing/2014/main" id="{A424493D-30E4-49B4-9969-1897F851528E}"/>
              </a:ext>
            </a:extLst>
          </p:cNvPr>
          <p:cNvSpPr txBox="1"/>
          <p:nvPr/>
        </p:nvSpPr>
        <p:spPr>
          <a:xfrm>
            <a:off x="10605263" y="13183053"/>
            <a:ext cx="3202177"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altLang="ko-KR" sz="2400">
                <a:solidFill>
                  <a:schemeClr val="bg1"/>
                </a:solidFill>
                <a:latin typeface="+mn-ea"/>
              </a:rPr>
              <a:t>5. </a:t>
            </a:r>
            <a:r>
              <a:rPr lang="ko-KR" altLang="en-US" sz="2400">
                <a:solidFill>
                  <a:schemeClr val="bg1"/>
                </a:solidFill>
                <a:latin typeface="+mn-ea"/>
              </a:rPr>
              <a:t>유저 스터디</a:t>
            </a:r>
          </a:p>
        </p:txBody>
      </p:sp>
      <p:sp>
        <p:nvSpPr>
          <p:cNvPr id="2" name="TextBox 1">
            <a:extLst>
              <a:ext uri="{FF2B5EF4-FFF2-40B4-BE49-F238E27FC236}">
                <a16:creationId xmlns:a16="http://schemas.microsoft.com/office/drawing/2014/main" id="{3753C9C9-80A5-4866-B6E1-A67DAA088262}"/>
              </a:ext>
            </a:extLst>
          </p:cNvPr>
          <p:cNvSpPr txBox="1"/>
          <p:nvPr/>
        </p:nvSpPr>
        <p:spPr>
          <a:xfrm>
            <a:off x="16173981" y="6530843"/>
            <a:ext cx="4096711" cy="19909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ko-KR" altLang="en-US" sz="3000" b="0" i="0" u="none" strike="noStrike" cap="none" spc="0" normalizeH="0" baseline="0">
                <a:ln>
                  <a:noFill/>
                </a:ln>
                <a:solidFill>
                  <a:schemeClr val="tx1"/>
                </a:solidFill>
                <a:effectLst/>
                <a:uFillTx/>
                <a:latin typeface="+mn-lt"/>
                <a:ea typeface="+mn-ea"/>
                <a:cs typeface="+mn-cs"/>
                <a:sym typeface="Helvetica Light"/>
              </a:rPr>
              <a:t>시장분석 탭에서 지역별 혹은 카테고리별 시장의 크기 분석 컨텐츠가 한눈에 알아보기 편한가요</a:t>
            </a:r>
            <a:r>
              <a:rPr kumimoji="0" lang="en-US" altLang="ko-KR" sz="3000" b="0" i="0" u="none" strike="noStrike" cap="none" spc="0" normalizeH="0" baseline="0">
                <a:ln>
                  <a:noFill/>
                </a:ln>
                <a:solidFill>
                  <a:schemeClr val="tx1"/>
                </a:solidFill>
                <a:effectLst/>
                <a:uFillTx/>
                <a:latin typeface="+mn-lt"/>
                <a:ea typeface="+mn-ea"/>
                <a:cs typeface="+mn-cs"/>
                <a:sym typeface="Helvetica Light"/>
              </a:rPr>
              <a:t>?</a:t>
            </a:r>
            <a:endParaRPr kumimoji="0" lang="ko-KR" altLang="en-US" sz="3000" b="0" i="0" u="none" strike="noStrike" cap="none" spc="0" normalizeH="0" baseline="0">
              <a:ln>
                <a:noFill/>
              </a:ln>
              <a:solidFill>
                <a:srgbClr val="000000"/>
              </a:solidFill>
              <a:effectLst/>
              <a:uFillTx/>
              <a:latin typeface="+mn-lt"/>
              <a:ea typeface="+mn-ea"/>
              <a:cs typeface="+mn-cs"/>
              <a:sym typeface="Helvetica Light"/>
            </a:endParaRPr>
          </a:p>
        </p:txBody>
      </p:sp>
      <p:sp>
        <p:nvSpPr>
          <p:cNvPr id="20" name="TextBox 19">
            <a:extLst>
              <a:ext uri="{FF2B5EF4-FFF2-40B4-BE49-F238E27FC236}">
                <a16:creationId xmlns:a16="http://schemas.microsoft.com/office/drawing/2014/main" id="{52553FAC-C175-492B-B3D0-0227491CFF95}"/>
              </a:ext>
            </a:extLst>
          </p:cNvPr>
          <p:cNvSpPr txBox="1"/>
          <p:nvPr/>
        </p:nvSpPr>
        <p:spPr>
          <a:xfrm>
            <a:off x="21161904" y="2974482"/>
            <a:ext cx="2736367" cy="291425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en-US" altLang="ko-KR" sz="3000" b="0" i="0" u="none" strike="noStrike" cap="none" spc="0" normalizeH="0" baseline="0">
                <a:ln>
                  <a:noFill/>
                </a:ln>
                <a:solidFill>
                  <a:srgbClr val="000000"/>
                </a:solidFill>
                <a:effectLst/>
                <a:uFillTx/>
                <a:latin typeface="+mn-lt"/>
                <a:ea typeface="+mn-ea"/>
                <a:cs typeface="+mn-cs"/>
                <a:sym typeface="Helvetica Light"/>
              </a:rPr>
              <a:t>'</a:t>
            </a:r>
            <a:r>
              <a:rPr kumimoji="0" lang="ko-KR" altLang="en-US" sz="3000" b="0" i="0" u="none" strike="noStrike" cap="none" spc="0" normalizeH="0" baseline="0">
                <a:ln>
                  <a:noFill/>
                </a:ln>
                <a:solidFill>
                  <a:srgbClr val="000000"/>
                </a:solidFill>
                <a:effectLst/>
                <a:uFillTx/>
                <a:latin typeface="+mn-lt"/>
                <a:ea typeface="+mn-ea"/>
                <a:cs typeface="+mn-cs"/>
                <a:sym typeface="Helvetica Light"/>
              </a:rPr>
              <a:t>내일 이건 어때요</a:t>
            </a:r>
            <a:r>
              <a:rPr kumimoji="0" lang="en-US" altLang="ko-KR" sz="3000" b="0" i="0" u="none" strike="noStrike" cap="none" spc="0" normalizeH="0" baseline="0">
                <a:ln>
                  <a:noFill/>
                </a:ln>
                <a:solidFill>
                  <a:srgbClr val="000000"/>
                </a:solidFill>
                <a:effectLst/>
                <a:uFillTx/>
                <a:latin typeface="+mn-lt"/>
                <a:ea typeface="+mn-ea"/>
                <a:cs typeface="+mn-cs"/>
                <a:sym typeface="Helvetica Light"/>
              </a:rPr>
              <a:t>?’ </a:t>
            </a:r>
            <a:r>
              <a:rPr kumimoji="0" lang="ko-KR" altLang="en-US" sz="3000" b="0" i="0" u="none" strike="noStrike" cap="none" spc="0" normalizeH="0" baseline="0">
                <a:ln>
                  <a:noFill/>
                </a:ln>
                <a:solidFill>
                  <a:srgbClr val="000000"/>
                </a:solidFill>
                <a:effectLst/>
                <a:uFillTx/>
                <a:latin typeface="+mn-lt"/>
                <a:ea typeface="+mn-ea"/>
                <a:cs typeface="+mn-cs"/>
                <a:sym typeface="Helvetica Light"/>
              </a:rPr>
              <a:t>항목에서 나온 음식</a:t>
            </a:r>
            <a:r>
              <a:rPr kumimoji="0" lang="en-US" altLang="ko-KR" sz="3000" b="0" i="0" u="none" strike="noStrike" cap="none" spc="0" normalizeH="0" baseline="0">
                <a:ln>
                  <a:noFill/>
                </a:ln>
                <a:solidFill>
                  <a:srgbClr val="000000"/>
                </a:solidFill>
                <a:effectLst/>
                <a:uFillTx/>
                <a:latin typeface="+mn-lt"/>
                <a:ea typeface="+mn-ea"/>
                <a:cs typeface="+mn-cs"/>
                <a:sym typeface="Helvetica Light"/>
              </a:rPr>
              <a:t>/</a:t>
            </a:r>
            <a:r>
              <a:rPr kumimoji="0" lang="ko-KR" altLang="en-US" sz="3000" b="0" i="0" u="none" strike="noStrike" cap="none" spc="0" normalizeH="0" baseline="0">
                <a:ln>
                  <a:noFill/>
                </a:ln>
                <a:solidFill>
                  <a:srgbClr val="000000"/>
                </a:solidFill>
                <a:effectLst/>
                <a:uFillTx/>
                <a:latin typeface="+mn-lt"/>
                <a:ea typeface="+mn-ea"/>
                <a:cs typeface="+mn-cs"/>
                <a:sym typeface="Helvetica Light"/>
              </a:rPr>
              <a:t>음식점들이 충분히 연관성 있나요</a:t>
            </a:r>
            <a:r>
              <a:rPr kumimoji="0" lang="en-US" altLang="ko-KR" sz="3000" b="0" i="0" u="none" strike="noStrike" cap="none" spc="0" normalizeH="0" baseline="0">
                <a:ln>
                  <a:noFill/>
                </a:ln>
                <a:solidFill>
                  <a:srgbClr val="000000"/>
                </a:solidFill>
                <a:effectLst/>
                <a:uFillTx/>
                <a:latin typeface="+mn-lt"/>
                <a:ea typeface="+mn-ea"/>
                <a:cs typeface="+mn-cs"/>
                <a:sym typeface="Helvetica Light"/>
              </a:rPr>
              <a:t>?</a:t>
            </a:r>
            <a:endParaRPr kumimoji="0" lang="ko-KR" altLang="en-US" sz="3000" b="0" i="0" u="none" strike="noStrike" cap="none" spc="0" normalizeH="0" baseline="0">
              <a:ln>
                <a:noFill/>
              </a:ln>
              <a:solidFill>
                <a:srgbClr val="000000"/>
              </a:solidFill>
              <a:effectLst/>
              <a:uFillTx/>
              <a:latin typeface="+mn-lt"/>
              <a:ea typeface="+mn-ea"/>
              <a:cs typeface="+mn-cs"/>
              <a:sym typeface="Helvetica Light"/>
            </a:endParaRPr>
          </a:p>
        </p:txBody>
      </p:sp>
      <p:sp>
        <p:nvSpPr>
          <p:cNvPr id="21" name="TextBox 20">
            <a:extLst>
              <a:ext uri="{FF2B5EF4-FFF2-40B4-BE49-F238E27FC236}">
                <a16:creationId xmlns:a16="http://schemas.microsoft.com/office/drawing/2014/main" id="{38EB63E8-324A-4004-A78C-3528D9AA853D}"/>
              </a:ext>
            </a:extLst>
          </p:cNvPr>
          <p:cNvSpPr txBox="1"/>
          <p:nvPr/>
        </p:nvSpPr>
        <p:spPr>
          <a:xfrm>
            <a:off x="14036160" y="2190769"/>
            <a:ext cx="2736367" cy="19909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ko-KR" altLang="en-US" sz="3000" b="0" i="0" u="none" strike="noStrike" cap="none" spc="0" normalizeH="0" baseline="0">
                <a:ln>
                  <a:noFill/>
                </a:ln>
                <a:solidFill>
                  <a:srgbClr val="000000"/>
                </a:solidFill>
                <a:effectLst/>
                <a:uFillTx/>
                <a:latin typeface="+mn-lt"/>
                <a:ea typeface="+mn-ea"/>
                <a:cs typeface="+mn-cs"/>
                <a:sym typeface="Helvetica Light"/>
              </a:rPr>
              <a:t>홈화면에서 사용자의 기호에 맞게 음식 추천이 잘 되고 있나요</a:t>
            </a:r>
            <a:r>
              <a:rPr kumimoji="0" lang="en-US" altLang="ko-KR" sz="3000" b="0" i="0" u="none" strike="noStrike" cap="none" spc="0" normalizeH="0" baseline="0">
                <a:ln>
                  <a:noFill/>
                </a:ln>
                <a:solidFill>
                  <a:srgbClr val="000000"/>
                </a:solidFill>
                <a:effectLst/>
                <a:uFillTx/>
                <a:latin typeface="+mn-lt"/>
                <a:ea typeface="+mn-ea"/>
                <a:cs typeface="+mn-cs"/>
                <a:sym typeface="Helvetica Light"/>
              </a:rPr>
              <a:t>?</a:t>
            </a:r>
            <a:endParaRPr kumimoji="0" lang="ko-KR" altLang="en-US" sz="3000" b="0" i="0" u="none" strike="noStrike" cap="none" spc="0" normalizeH="0" baseline="0">
              <a:ln>
                <a:noFill/>
              </a:ln>
              <a:solidFill>
                <a:srgbClr val="000000"/>
              </a:solidFill>
              <a:effectLst/>
              <a:uFillTx/>
              <a:latin typeface="+mn-lt"/>
              <a:ea typeface="+mn-ea"/>
              <a:cs typeface="+mn-cs"/>
              <a:sym typeface="Helvetica Light"/>
            </a:endParaRPr>
          </a:p>
        </p:txBody>
      </p:sp>
      <p:sp>
        <p:nvSpPr>
          <p:cNvPr id="22" name="TextBox 21">
            <a:extLst>
              <a:ext uri="{FF2B5EF4-FFF2-40B4-BE49-F238E27FC236}">
                <a16:creationId xmlns:a16="http://schemas.microsoft.com/office/drawing/2014/main" id="{0B0B255B-C6EB-4246-A222-CF150C3623D3}"/>
              </a:ext>
            </a:extLst>
          </p:cNvPr>
          <p:cNvSpPr txBox="1"/>
          <p:nvPr/>
        </p:nvSpPr>
        <p:spPr>
          <a:xfrm>
            <a:off x="17597797" y="1536550"/>
            <a:ext cx="2736367" cy="245259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ko-KR" altLang="en-US" sz="3000" b="0" i="0" u="none" strike="noStrike" cap="none" spc="0" normalizeH="0" baseline="0">
                <a:ln>
                  <a:noFill/>
                </a:ln>
                <a:solidFill>
                  <a:srgbClr val="000000"/>
                </a:solidFill>
                <a:effectLst/>
                <a:uFillTx/>
                <a:latin typeface="+mn-lt"/>
                <a:ea typeface="+mn-ea"/>
                <a:cs typeface="+mn-cs"/>
                <a:sym typeface="Helvetica Light"/>
              </a:rPr>
              <a:t>검색 화면에서 검색어와 충분히 연관된 결과가 잘 보여지고 있습니까</a:t>
            </a:r>
            <a:r>
              <a:rPr kumimoji="0" lang="en-US" altLang="ko-KR" sz="3000" b="0" i="0" u="none" strike="noStrike" cap="none" spc="0" normalizeH="0" baseline="0">
                <a:ln>
                  <a:noFill/>
                </a:ln>
                <a:solidFill>
                  <a:srgbClr val="000000"/>
                </a:solidFill>
                <a:effectLst/>
                <a:uFillTx/>
                <a:latin typeface="+mn-lt"/>
                <a:ea typeface="+mn-ea"/>
                <a:cs typeface="+mn-cs"/>
                <a:sym typeface="Helvetica Light"/>
              </a:rPr>
              <a:t>?</a:t>
            </a:r>
            <a:endParaRPr kumimoji="0" lang="ko-KR" altLang="en-US" sz="3000" b="0" i="0" u="none" strike="noStrike" cap="none" spc="0" normalizeH="0" baseline="0">
              <a:ln>
                <a:noFill/>
              </a:ln>
              <a:solidFill>
                <a:srgbClr val="000000"/>
              </a:solidFill>
              <a:effectLst/>
              <a:uFillTx/>
              <a:latin typeface="+mn-lt"/>
              <a:ea typeface="+mn-ea"/>
              <a:cs typeface="+mn-cs"/>
              <a:sym typeface="Helvetica Light"/>
            </a:endParaRPr>
          </a:p>
        </p:txBody>
      </p:sp>
      <p:sp>
        <p:nvSpPr>
          <p:cNvPr id="23" name="TextBox 22">
            <a:extLst>
              <a:ext uri="{FF2B5EF4-FFF2-40B4-BE49-F238E27FC236}">
                <a16:creationId xmlns:a16="http://schemas.microsoft.com/office/drawing/2014/main" id="{22A2D1CF-DDBC-4A5D-9097-C15EA5215F58}"/>
              </a:ext>
            </a:extLst>
          </p:cNvPr>
          <p:cNvSpPr txBox="1"/>
          <p:nvPr/>
        </p:nvSpPr>
        <p:spPr>
          <a:xfrm>
            <a:off x="11463733" y="8263178"/>
            <a:ext cx="4048692" cy="152926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en-US" altLang="ko-KR" sz="3000" b="0" i="0" u="none" strike="noStrike" cap="none" spc="0" normalizeH="0" baseline="0">
                <a:ln>
                  <a:noFill/>
                </a:ln>
                <a:solidFill>
                  <a:srgbClr val="000000"/>
                </a:solidFill>
                <a:effectLst/>
                <a:uFillTx/>
                <a:latin typeface="+mn-lt"/>
                <a:ea typeface="+mn-ea"/>
                <a:cs typeface="+mn-cs"/>
                <a:sym typeface="Helvetica Light"/>
              </a:rPr>
              <a:t>Best3 </a:t>
            </a:r>
            <a:r>
              <a:rPr kumimoji="0" lang="ko-KR" altLang="en-US" sz="3000" b="0" i="0" u="none" strike="noStrike" cap="none" spc="0" normalizeH="0" baseline="0">
                <a:ln>
                  <a:noFill/>
                </a:ln>
                <a:solidFill>
                  <a:srgbClr val="000000"/>
                </a:solidFill>
                <a:effectLst/>
                <a:uFillTx/>
                <a:latin typeface="+mn-lt"/>
                <a:ea typeface="+mn-ea"/>
                <a:cs typeface="+mn-cs"/>
                <a:sym typeface="Helvetica Light"/>
              </a:rPr>
              <a:t>통계에서 나온 음식점이 도움이 되었나요</a:t>
            </a:r>
            <a:r>
              <a:rPr kumimoji="0" lang="en-US" altLang="ko-KR" sz="3000" b="0" i="0" u="none" strike="noStrike" cap="none" spc="0" normalizeH="0" baseline="0">
                <a:ln>
                  <a:noFill/>
                </a:ln>
                <a:solidFill>
                  <a:srgbClr val="000000"/>
                </a:solidFill>
                <a:effectLst/>
                <a:uFillTx/>
                <a:latin typeface="+mn-lt"/>
                <a:ea typeface="+mn-ea"/>
                <a:cs typeface="+mn-cs"/>
                <a:sym typeface="Helvetica Light"/>
              </a:rPr>
              <a:t>?</a:t>
            </a:r>
            <a:endParaRPr kumimoji="0" lang="ko-KR" altLang="en-US" sz="3000" b="0" i="0" u="none" strike="noStrike" cap="none" spc="0" normalizeH="0" baseline="0">
              <a:ln>
                <a:noFill/>
              </a:ln>
              <a:solidFill>
                <a:srgbClr val="000000"/>
              </a:solidFill>
              <a:effectLst/>
              <a:uFillTx/>
              <a:latin typeface="+mn-lt"/>
              <a:ea typeface="+mn-ea"/>
              <a:cs typeface="+mn-cs"/>
              <a:sym typeface="Helvetica Light"/>
            </a:endParaRPr>
          </a:p>
        </p:txBody>
      </p:sp>
      <p:sp>
        <p:nvSpPr>
          <p:cNvPr id="24" name="TextBox 23">
            <a:extLst>
              <a:ext uri="{FF2B5EF4-FFF2-40B4-BE49-F238E27FC236}">
                <a16:creationId xmlns:a16="http://schemas.microsoft.com/office/drawing/2014/main" id="{65CC4D3F-C656-4887-8F2C-D2EE63C3877D}"/>
              </a:ext>
            </a:extLst>
          </p:cNvPr>
          <p:cNvSpPr txBox="1"/>
          <p:nvPr/>
        </p:nvSpPr>
        <p:spPr>
          <a:xfrm>
            <a:off x="16268535" y="10872551"/>
            <a:ext cx="4160183" cy="152926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ko-KR" altLang="en-US" sz="3000" b="0" i="0" u="none" strike="noStrike" cap="none" spc="0" normalizeH="0" baseline="0">
                <a:ln>
                  <a:noFill/>
                </a:ln>
                <a:solidFill>
                  <a:srgbClr val="000000"/>
                </a:solidFill>
                <a:effectLst/>
                <a:uFillTx/>
                <a:latin typeface="+mn-lt"/>
                <a:ea typeface="+mn-ea"/>
                <a:cs typeface="+mn-cs"/>
                <a:sym typeface="Helvetica Light"/>
              </a:rPr>
              <a:t>예측한 유동인구가 미래 사업을 하는데 도움이 되나요</a:t>
            </a:r>
            <a:r>
              <a:rPr kumimoji="0" lang="en-US" altLang="ko-KR" sz="3000" b="0" i="0" u="none" strike="noStrike" cap="none" spc="0" normalizeH="0" baseline="0">
                <a:ln>
                  <a:noFill/>
                </a:ln>
                <a:solidFill>
                  <a:srgbClr val="000000"/>
                </a:solidFill>
                <a:effectLst/>
                <a:uFillTx/>
                <a:latin typeface="+mn-lt"/>
                <a:ea typeface="+mn-ea"/>
                <a:cs typeface="+mn-cs"/>
                <a:sym typeface="Helvetica Light"/>
              </a:rPr>
              <a:t>?</a:t>
            </a:r>
            <a:endParaRPr kumimoji="0" lang="ko-KR" altLang="en-US" sz="3000" b="0" i="0" u="none" strike="noStrike" cap="none" spc="0" normalizeH="0" baseline="0">
              <a:ln>
                <a:noFill/>
              </a:ln>
              <a:solidFill>
                <a:srgbClr val="000000"/>
              </a:solidFill>
              <a:effectLst/>
              <a:uFillTx/>
              <a:latin typeface="+mn-lt"/>
              <a:ea typeface="+mn-ea"/>
              <a:cs typeface="+mn-cs"/>
              <a:sym typeface="Helvetica Light"/>
            </a:endParaRPr>
          </a:p>
        </p:txBody>
      </p:sp>
    </p:spTree>
    <p:extLst>
      <p:ext uri="{BB962C8B-B14F-4D97-AF65-F5344CB8AC3E}">
        <p14:creationId xmlns:p14="http://schemas.microsoft.com/office/powerpoint/2010/main" val="28033434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Shape 148"/>
          <p:cNvSpPr/>
          <p:nvPr/>
        </p:nvSpPr>
        <p:spPr>
          <a:xfrm>
            <a:off x="814612" y="3732237"/>
            <a:ext cx="10699085" cy="8895937"/>
          </a:xfrm>
          <a:prstGeom prst="rect">
            <a:avLst/>
          </a:prstGeom>
          <a:noFill/>
          <a:ln w="127000" cap="flat">
            <a:solidFill>
              <a:srgbClr val="DCDEE0">
                <a:alpha val="44000"/>
              </a:srgbClr>
            </a:solidFill>
            <a:prstDash val="solid"/>
            <a:miter lim="400000"/>
          </a:ln>
          <a:effectLst/>
        </p:spPr>
        <p:txBody>
          <a:bodyPr wrap="square" lIns="71437" tIns="71437" rIns="71437" bIns="71437" numCol="1" anchor="ctr">
            <a:noAutofit/>
          </a:bodyPr>
          <a:lstStyle/>
          <a:p>
            <a:pPr>
              <a:defRPr sz="3200"/>
            </a:pPr>
            <a:endParaRPr>
              <a:latin typeface="+mj-ea"/>
              <a:ea typeface="+mj-ea"/>
            </a:endParaRPr>
          </a:p>
        </p:txBody>
      </p:sp>
      <p:sp>
        <p:nvSpPr>
          <p:cNvPr id="149" name="Shape 149"/>
          <p:cNvSpPr/>
          <p:nvPr/>
        </p:nvSpPr>
        <p:spPr>
          <a:xfrm>
            <a:off x="460009" y="3435339"/>
            <a:ext cx="11413243" cy="9489733"/>
          </a:xfrm>
          <a:prstGeom prst="rect">
            <a:avLst/>
          </a:prstGeom>
          <a:noFill/>
          <a:ln w="25400" cap="flat">
            <a:solidFill>
              <a:srgbClr val="DCDEE0"/>
            </a:solidFill>
            <a:prstDash val="solid"/>
            <a:miter lim="400000"/>
          </a:ln>
          <a:effectLst/>
        </p:spPr>
        <p:txBody>
          <a:bodyPr wrap="square" lIns="71437" tIns="71437" rIns="71437" bIns="71437" numCol="1" anchor="ctr">
            <a:noAutofit/>
          </a:bodyPr>
          <a:lstStyle/>
          <a:p>
            <a:pPr>
              <a:defRPr sz="3200"/>
            </a:pPr>
            <a:endParaRPr>
              <a:latin typeface="+mj-ea"/>
              <a:ea typeface="+mj-ea"/>
            </a:endParaRPr>
          </a:p>
        </p:txBody>
      </p:sp>
      <p:sp>
        <p:nvSpPr>
          <p:cNvPr id="154" name="Shape 154"/>
          <p:cNvSpPr/>
          <p:nvPr/>
        </p:nvSpPr>
        <p:spPr>
          <a:xfrm>
            <a:off x="1926843" y="4202797"/>
            <a:ext cx="8400490" cy="861313"/>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71437" tIns="71437" rIns="71437" bIns="71437" numCol="1" anchor="ctr">
            <a:noAutofit/>
          </a:bodyPr>
          <a:lstStyle>
            <a:lvl1pPr>
              <a:defRPr sz="4000" b="1" cap="all" spc="680">
                <a:solidFill>
                  <a:srgbClr val="C496A2"/>
                </a:solidFill>
                <a:latin typeface="Helvetica Neue"/>
                <a:ea typeface="Helvetica Neue"/>
                <a:cs typeface="Helvetica Neue"/>
                <a:sym typeface="Helvetica Neue"/>
              </a:defRPr>
            </a:lvl1pPr>
          </a:lstStyle>
          <a:p>
            <a:r>
              <a:rPr lang="ko-KR" altLang="en-US">
                <a:latin typeface="+mj-ea"/>
                <a:ea typeface="+mj-ea"/>
              </a:rPr>
              <a:t>학생</a:t>
            </a:r>
            <a:endParaRPr>
              <a:latin typeface="+mj-ea"/>
              <a:ea typeface="+mj-ea"/>
            </a:endParaRPr>
          </a:p>
        </p:txBody>
      </p:sp>
      <p:sp>
        <p:nvSpPr>
          <p:cNvPr id="157" name="Shape 157"/>
          <p:cNvSpPr/>
          <p:nvPr/>
        </p:nvSpPr>
        <p:spPr>
          <a:xfrm>
            <a:off x="13308748" y="3732237"/>
            <a:ext cx="10254056" cy="8895937"/>
          </a:xfrm>
          <a:prstGeom prst="rect">
            <a:avLst/>
          </a:prstGeom>
          <a:noFill/>
          <a:ln w="127000" cap="flat">
            <a:solidFill>
              <a:srgbClr val="DCDEE0">
                <a:alpha val="44000"/>
              </a:srgbClr>
            </a:solidFill>
            <a:prstDash val="solid"/>
            <a:miter lim="400000"/>
          </a:ln>
          <a:effectLst/>
        </p:spPr>
        <p:txBody>
          <a:bodyPr wrap="square" lIns="71437" tIns="71437" rIns="71437" bIns="71437" numCol="1" anchor="ctr">
            <a:noAutofit/>
          </a:bodyPr>
          <a:lstStyle/>
          <a:p>
            <a:pPr>
              <a:defRPr sz="3200"/>
            </a:pPr>
            <a:endParaRPr>
              <a:latin typeface="+mj-ea"/>
              <a:ea typeface="+mj-ea"/>
            </a:endParaRPr>
          </a:p>
        </p:txBody>
      </p:sp>
      <p:sp>
        <p:nvSpPr>
          <p:cNvPr id="158" name="Shape 158"/>
          <p:cNvSpPr/>
          <p:nvPr/>
        </p:nvSpPr>
        <p:spPr>
          <a:xfrm>
            <a:off x="12985483" y="3435339"/>
            <a:ext cx="10938508" cy="9489733"/>
          </a:xfrm>
          <a:prstGeom prst="rect">
            <a:avLst/>
          </a:prstGeom>
          <a:noFill/>
          <a:ln w="25400" cap="flat">
            <a:solidFill>
              <a:srgbClr val="DCDEE0"/>
            </a:solidFill>
            <a:prstDash val="solid"/>
            <a:miter lim="400000"/>
          </a:ln>
          <a:effectLst/>
        </p:spPr>
        <p:txBody>
          <a:bodyPr wrap="square" lIns="71437" tIns="71437" rIns="71437" bIns="71437" numCol="1" anchor="ctr">
            <a:noAutofit/>
          </a:bodyPr>
          <a:lstStyle/>
          <a:p>
            <a:pPr>
              <a:defRPr sz="3200"/>
            </a:pPr>
            <a:endParaRPr>
              <a:latin typeface="+mj-ea"/>
              <a:ea typeface="+mj-ea"/>
            </a:endParaRPr>
          </a:p>
        </p:txBody>
      </p:sp>
      <p:sp>
        <p:nvSpPr>
          <p:cNvPr id="163" name="Shape 163"/>
          <p:cNvSpPr/>
          <p:nvPr/>
        </p:nvSpPr>
        <p:spPr>
          <a:xfrm>
            <a:off x="14364220" y="4253510"/>
            <a:ext cx="8400490" cy="861313"/>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71437" tIns="71437" rIns="71437" bIns="71437" numCol="1" anchor="ctr">
            <a:noAutofit/>
          </a:bodyPr>
          <a:lstStyle>
            <a:lvl1pPr>
              <a:defRPr sz="4000" b="1" cap="all" spc="680">
                <a:solidFill>
                  <a:srgbClr val="C496A2"/>
                </a:solidFill>
                <a:latin typeface="Helvetica Neue"/>
                <a:ea typeface="Helvetica Neue"/>
                <a:cs typeface="Helvetica Neue"/>
                <a:sym typeface="Helvetica Neue"/>
              </a:defRPr>
            </a:lvl1pPr>
          </a:lstStyle>
          <a:p>
            <a:r>
              <a:rPr lang="ko-KR" altLang="en-US">
                <a:latin typeface="+mj-ea"/>
                <a:ea typeface="+mj-ea"/>
              </a:rPr>
              <a:t>예비창업자 </a:t>
            </a:r>
            <a:r>
              <a:rPr lang="en-US" altLang="ko-KR">
                <a:latin typeface="+mj-ea"/>
                <a:ea typeface="+mj-ea"/>
              </a:rPr>
              <a:t>&amp; </a:t>
            </a:r>
            <a:r>
              <a:rPr lang="ko-KR" altLang="en-US">
                <a:latin typeface="+mj-ea"/>
                <a:ea typeface="+mj-ea"/>
              </a:rPr>
              <a:t>사장님</a:t>
            </a:r>
            <a:endParaRPr>
              <a:latin typeface="+mj-ea"/>
              <a:ea typeface="+mj-ea"/>
            </a:endParaRPr>
          </a:p>
        </p:txBody>
      </p:sp>
      <p:sp>
        <p:nvSpPr>
          <p:cNvPr id="166" name="Shape 166"/>
          <p:cNvSpPr/>
          <p:nvPr/>
        </p:nvSpPr>
        <p:spPr>
          <a:xfrm>
            <a:off x="-38922" y="4408"/>
            <a:ext cx="24461844" cy="2606226"/>
          </a:xfrm>
          <a:prstGeom prst="rect">
            <a:avLst/>
          </a:prstGeom>
          <a:solidFill>
            <a:srgbClr val="C496A2"/>
          </a:solidFill>
          <a:ln w="12700">
            <a:miter lim="400000"/>
          </a:ln>
        </p:spPr>
        <p:txBody>
          <a:bodyPr lIns="71437" tIns="71437" rIns="71437" bIns="71437" anchor="ctr"/>
          <a:lstStyle/>
          <a:p>
            <a:pPr>
              <a:defRPr sz="3200">
                <a:solidFill>
                  <a:srgbClr val="FFFFFF"/>
                </a:solidFill>
              </a:defRPr>
            </a:pPr>
            <a:endParaRPr/>
          </a:p>
        </p:txBody>
      </p:sp>
      <p:sp>
        <p:nvSpPr>
          <p:cNvPr id="167" name="Shape 167"/>
          <p:cNvSpPr/>
          <p:nvPr/>
        </p:nvSpPr>
        <p:spPr>
          <a:xfrm>
            <a:off x="9777879" y="619833"/>
            <a:ext cx="4828244" cy="13753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lvl1pPr>
              <a:defRPr sz="10000" cap="all" spc="1400">
                <a:solidFill>
                  <a:srgbClr val="FFFFFF"/>
                </a:solidFill>
                <a:latin typeface="Didot"/>
                <a:ea typeface="Didot"/>
                <a:cs typeface="Didot"/>
                <a:sym typeface="Didot"/>
              </a:defRPr>
            </a:lvl1pPr>
          </a:lstStyle>
          <a:p>
            <a:r>
              <a:rPr lang="ko-KR" altLang="en-US" sz="8000">
                <a:latin typeface="메이플스토리" panose="02000300000000000000" pitchFamily="2" charset="-127"/>
                <a:ea typeface="메이플스토리" panose="02000300000000000000" pitchFamily="2" charset="-127"/>
              </a:rPr>
              <a:t>결과 분석</a:t>
            </a:r>
            <a:endParaRPr sz="8000">
              <a:latin typeface="메이플스토리" panose="02000300000000000000" pitchFamily="2" charset="-127"/>
              <a:ea typeface="메이플스토리" panose="02000300000000000000" pitchFamily="2" charset="-127"/>
            </a:endParaRPr>
          </a:p>
        </p:txBody>
      </p:sp>
      <p:sp>
        <p:nvSpPr>
          <p:cNvPr id="23" name="직사각형 22">
            <a:extLst>
              <a:ext uri="{FF2B5EF4-FFF2-40B4-BE49-F238E27FC236}">
                <a16:creationId xmlns:a16="http://schemas.microsoft.com/office/drawing/2014/main" id="{3CE15BB0-C432-4C8F-B32C-C72AF5517E3C}"/>
              </a:ext>
            </a:extLst>
          </p:cNvPr>
          <p:cNvSpPr/>
          <p:nvPr/>
        </p:nvSpPr>
        <p:spPr>
          <a:xfrm>
            <a:off x="10642600" y="13202668"/>
            <a:ext cx="3114040" cy="390491"/>
          </a:xfrm>
          <a:prstGeom prst="rect">
            <a:avLst/>
          </a:prstGeom>
          <a:solidFill>
            <a:srgbClr val="C597A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1600" b="0" i="0" u="none" strike="noStrike" cap="none" spc="0" normalizeH="0" baseline="0">
              <a:ln>
                <a:noFill/>
              </a:ln>
              <a:solidFill>
                <a:srgbClr val="FFFFFF"/>
              </a:solidFill>
              <a:effectLst/>
              <a:uFillTx/>
              <a:latin typeface="+mj-ea"/>
              <a:ea typeface="+mj-ea"/>
              <a:cs typeface="+mn-cs"/>
              <a:sym typeface="Helvetica Light"/>
            </a:endParaRPr>
          </a:p>
        </p:txBody>
      </p:sp>
      <p:sp>
        <p:nvSpPr>
          <p:cNvPr id="24" name="TextBox 23">
            <a:extLst>
              <a:ext uri="{FF2B5EF4-FFF2-40B4-BE49-F238E27FC236}">
                <a16:creationId xmlns:a16="http://schemas.microsoft.com/office/drawing/2014/main" id="{205F7861-C0DD-49D2-B8D8-8C9164B0E4C9}"/>
              </a:ext>
            </a:extLst>
          </p:cNvPr>
          <p:cNvSpPr txBox="1"/>
          <p:nvPr/>
        </p:nvSpPr>
        <p:spPr>
          <a:xfrm>
            <a:off x="10605263" y="13183053"/>
            <a:ext cx="3202177"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altLang="ko-KR" sz="2400" dirty="0">
                <a:solidFill>
                  <a:schemeClr val="bg1"/>
                </a:solidFill>
                <a:latin typeface="+mj-ea"/>
                <a:ea typeface="+mj-ea"/>
              </a:rPr>
              <a:t>5. </a:t>
            </a:r>
            <a:r>
              <a:rPr lang="ko-KR" altLang="en-US" sz="2400" dirty="0">
                <a:solidFill>
                  <a:schemeClr val="bg1"/>
                </a:solidFill>
                <a:latin typeface="+mj-ea"/>
                <a:ea typeface="+mj-ea"/>
              </a:rPr>
              <a:t>유저 스터디</a:t>
            </a:r>
          </a:p>
        </p:txBody>
      </p:sp>
      <p:graphicFrame>
        <p:nvGraphicFramePr>
          <p:cNvPr id="26" name="차트 25">
            <a:extLst>
              <a:ext uri="{FF2B5EF4-FFF2-40B4-BE49-F238E27FC236}">
                <a16:creationId xmlns:a16="http://schemas.microsoft.com/office/drawing/2014/main" id="{173F1371-8CC4-4F88-8635-E98D00754A8D}"/>
              </a:ext>
            </a:extLst>
          </p:cNvPr>
          <p:cNvGraphicFramePr>
            <a:graphicFrameLocks/>
          </p:cNvGraphicFramePr>
          <p:nvPr>
            <p:extLst>
              <p:ext uri="{D42A27DB-BD31-4B8C-83A1-F6EECF244321}">
                <p14:modId xmlns:p14="http://schemas.microsoft.com/office/powerpoint/2010/main" val="1662047785"/>
              </p:ext>
            </p:extLst>
          </p:nvPr>
        </p:nvGraphicFramePr>
        <p:xfrm>
          <a:off x="1077789" y="5114822"/>
          <a:ext cx="10172727" cy="5217708"/>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7" name="표 30">
            <a:extLst>
              <a:ext uri="{FF2B5EF4-FFF2-40B4-BE49-F238E27FC236}">
                <a16:creationId xmlns:a16="http://schemas.microsoft.com/office/drawing/2014/main" id="{03B255C6-E8E8-4EF4-B5ED-9337A11BE66A}"/>
              </a:ext>
            </a:extLst>
          </p:cNvPr>
          <p:cNvGraphicFramePr>
            <a:graphicFrameLocks noGrp="1"/>
          </p:cNvGraphicFramePr>
          <p:nvPr>
            <p:extLst>
              <p:ext uri="{D42A27DB-BD31-4B8C-83A1-F6EECF244321}">
                <p14:modId xmlns:p14="http://schemas.microsoft.com/office/powerpoint/2010/main" val="2919041421"/>
              </p:ext>
            </p:extLst>
          </p:nvPr>
        </p:nvGraphicFramePr>
        <p:xfrm>
          <a:off x="1077790" y="10645651"/>
          <a:ext cx="10172728" cy="1828800"/>
        </p:xfrm>
        <a:graphic>
          <a:graphicData uri="http://schemas.openxmlformats.org/drawingml/2006/table">
            <a:tbl>
              <a:tblPr firstRow="1" bandRow="1">
                <a:tableStyleId>{5940675A-B579-460E-94D1-54222C63F5DA}</a:tableStyleId>
              </a:tblPr>
              <a:tblGrid>
                <a:gridCol w="1500376">
                  <a:extLst>
                    <a:ext uri="{9D8B030D-6E8A-4147-A177-3AD203B41FA5}">
                      <a16:colId xmlns:a16="http://schemas.microsoft.com/office/drawing/2014/main" val="958050153"/>
                    </a:ext>
                  </a:extLst>
                </a:gridCol>
                <a:gridCol w="1877555">
                  <a:extLst>
                    <a:ext uri="{9D8B030D-6E8A-4147-A177-3AD203B41FA5}">
                      <a16:colId xmlns:a16="http://schemas.microsoft.com/office/drawing/2014/main" val="3502313194"/>
                    </a:ext>
                  </a:extLst>
                </a:gridCol>
                <a:gridCol w="2160198">
                  <a:extLst>
                    <a:ext uri="{9D8B030D-6E8A-4147-A177-3AD203B41FA5}">
                      <a16:colId xmlns:a16="http://schemas.microsoft.com/office/drawing/2014/main" val="3756481986"/>
                    </a:ext>
                  </a:extLst>
                </a:gridCol>
                <a:gridCol w="1988238">
                  <a:extLst>
                    <a:ext uri="{9D8B030D-6E8A-4147-A177-3AD203B41FA5}">
                      <a16:colId xmlns:a16="http://schemas.microsoft.com/office/drawing/2014/main" val="3093018896"/>
                    </a:ext>
                  </a:extLst>
                </a:gridCol>
                <a:gridCol w="2646361">
                  <a:extLst>
                    <a:ext uri="{9D8B030D-6E8A-4147-A177-3AD203B41FA5}">
                      <a16:colId xmlns:a16="http://schemas.microsoft.com/office/drawing/2014/main" val="714738869"/>
                    </a:ext>
                  </a:extLst>
                </a:gridCol>
              </a:tblGrid>
              <a:tr h="370840">
                <a:tc>
                  <a:txBody>
                    <a:bodyPr/>
                    <a:lstStyle/>
                    <a:p>
                      <a:pPr latinLnBrk="1"/>
                      <a:endParaRPr lang="ko-KR" altLang="en-US"/>
                    </a:p>
                  </a:txBody>
                  <a:tcPr/>
                </a:tc>
                <a:tc>
                  <a:txBody>
                    <a:bodyPr/>
                    <a:lstStyle/>
                    <a:p>
                      <a:pPr latinLnBrk="1"/>
                      <a:r>
                        <a:rPr lang="ko-KR" altLang="en-US"/>
                        <a:t>홈 화면 기능</a:t>
                      </a:r>
                    </a:p>
                  </a:txBody>
                  <a:tcPr/>
                </a:tc>
                <a:tc>
                  <a:txBody>
                    <a:bodyPr/>
                    <a:lstStyle/>
                    <a:p>
                      <a:pPr latinLnBrk="1"/>
                      <a:r>
                        <a:rPr lang="ko-KR" altLang="en-US"/>
                        <a:t>검색화면 기능</a:t>
                      </a:r>
                    </a:p>
                  </a:txBody>
                  <a:tcPr/>
                </a:tc>
                <a:tc>
                  <a:txBody>
                    <a:bodyPr/>
                    <a:lstStyle/>
                    <a:p>
                      <a:pPr latinLnBrk="1"/>
                      <a:r>
                        <a:rPr lang="ko-KR" altLang="en-US"/>
                        <a:t>연관 음식 기능</a:t>
                      </a:r>
                    </a:p>
                  </a:txBody>
                  <a:tcPr/>
                </a:tc>
                <a:tc>
                  <a:txBody>
                    <a:bodyPr/>
                    <a:lstStyle/>
                    <a:p>
                      <a:pPr latinLnBrk="1"/>
                      <a:r>
                        <a:rPr lang="ko-KR" altLang="en-US"/>
                        <a:t>구 별 </a:t>
                      </a:r>
                      <a:r>
                        <a:rPr lang="en-US" altLang="ko-KR"/>
                        <a:t>best3</a:t>
                      </a:r>
                      <a:r>
                        <a:rPr lang="ko-KR" altLang="en-US"/>
                        <a:t> 기능</a:t>
                      </a:r>
                    </a:p>
                  </a:txBody>
                  <a:tcPr/>
                </a:tc>
                <a:extLst>
                  <a:ext uri="{0D108BD9-81ED-4DB2-BD59-A6C34878D82A}">
                    <a16:rowId xmlns:a16="http://schemas.microsoft.com/office/drawing/2014/main" val="2607789383"/>
                  </a:ext>
                </a:extLst>
              </a:tr>
              <a:tr h="370840">
                <a:tc>
                  <a:txBody>
                    <a:bodyPr/>
                    <a:lstStyle/>
                    <a:p>
                      <a:pPr latinLnBrk="1"/>
                      <a:r>
                        <a:rPr lang="ko-KR" altLang="en-US"/>
                        <a:t>평균</a:t>
                      </a:r>
                      <a:endParaRPr lang="en-US" altLang="ko-KR"/>
                    </a:p>
                  </a:txBody>
                  <a:tcPr/>
                </a:tc>
                <a:tc>
                  <a:txBody>
                    <a:bodyPr/>
                    <a:lstStyle/>
                    <a:p>
                      <a:pPr latinLnBrk="1"/>
                      <a:r>
                        <a:rPr lang="en-US" altLang="ko-KR"/>
                        <a:t>4.56</a:t>
                      </a:r>
                      <a:endParaRPr lang="ko-KR" altLang="en-US"/>
                    </a:p>
                  </a:txBody>
                  <a:tcPr/>
                </a:tc>
                <a:tc>
                  <a:txBody>
                    <a:bodyPr/>
                    <a:lstStyle/>
                    <a:p>
                      <a:pPr latinLnBrk="1"/>
                      <a:r>
                        <a:rPr lang="en-US" altLang="ko-KR"/>
                        <a:t>4.23</a:t>
                      </a:r>
                      <a:endParaRPr lang="ko-KR" altLang="en-US"/>
                    </a:p>
                  </a:txBody>
                  <a:tcPr/>
                </a:tc>
                <a:tc>
                  <a:txBody>
                    <a:bodyPr/>
                    <a:lstStyle/>
                    <a:p>
                      <a:pPr latinLnBrk="1"/>
                      <a:r>
                        <a:rPr lang="en-US" altLang="ko-KR" dirty="0"/>
                        <a:t>4.52</a:t>
                      </a:r>
                      <a:endParaRPr lang="ko-KR" altLang="en-US" dirty="0"/>
                    </a:p>
                  </a:txBody>
                  <a:tcPr/>
                </a:tc>
                <a:tc>
                  <a:txBody>
                    <a:bodyPr/>
                    <a:lstStyle/>
                    <a:p>
                      <a:pPr latinLnBrk="1"/>
                      <a:r>
                        <a:rPr lang="en-US" altLang="ko-KR"/>
                        <a:t>4.38</a:t>
                      </a:r>
                      <a:endParaRPr lang="ko-KR" altLang="en-US"/>
                    </a:p>
                  </a:txBody>
                  <a:tcPr/>
                </a:tc>
                <a:extLst>
                  <a:ext uri="{0D108BD9-81ED-4DB2-BD59-A6C34878D82A}">
                    <a16:rowId xmlns:a16="http://schemas.microsoft.com/office/drawing/2014/main" val="1123378505"/>
                  </a:ext>
                </a:extLst>
              </a:tr>
              <a:tr h="370840">
                <a:tc>
                  <a:txBody>
                    <a:bodyPr/>
                    <a:lstStyle/>
                    <a:p>
                      <a:pPr latinLnBrk="1"/>
                      <a:r>
                        <a:rPr lang="ko-KR" altLang="en-US"/>
                        <a:t>표준편차</a:t>
                      </a:r>
                    </a:p>
                  </a:txBody>
                  <a:tcPr/>
                </a:tc>
                <a:tc>
                  <a:txBody>
                    <a:bodyPr/>
                    <a:lstStyle/>
                    <a:p>
                      <a:pPr latinLnBrk="1"/>
                      <a:r>
                        <a:rPr lang="en-US" altLang="ko-KR"/>
                        <a:t>0.62</a:t>
                      </a:r>
                      <a:endParaRPr lang="ko-KR" altLang="en-US"/>
                    </a:p>
                  </a:txBody>
                  <a:tcPr/>
                </a:tc>
                <a:tc>
                  <a:txBody>
                    <a:bodyPr/>
                    <a:lstStyle/>
                    <a:p>
                      <a:pPr latinLnBrk="1"/>
                      <a:r>
                        <a:rPr lang="en-US" altLang="ko-KR"/>
                        <a:t>0.71</a:t>
                      </a:r>
                      <a:endParaRPr lang="ko-KR" altLang="en-US"/>
                    </a:p>
                  </a:txBody>
                  <a:tcPr/>
                </a:tc>
                <a:tc>
                  <a:txBody>
                    <a:bodyPr/>
                    <a:lstStyle/>
                    <a:p>
                      <a:pPr latinLnBrk="1"/>
                      <a:r>
                        <a:rPr lang="en-US" altLang="ko-KR"/>
                        <a:t>0.65</a:t>
                      </a:r>
                      <a:endParaRPr lang="ko-KR" altLang="en-US"/>
                    </a:p>
                  </a:txBody>
                  <a:tcPr/>
                </a:tc>
                <a:tc>
                  <a:txBody>
                    <a:bodyPr/>
                    <a:lstStyle/>
                    <a:p>
                      <a:pPr latinLnBrk="1"/>
                      <a:r>
                        <a:rPr lang="en-US" altLang="ko-KR"/>
                        <a:t>0.76</a:t>
                      </a:r>
                      <a:endParaRPr lang="ko-KR" altLang="en-US"/>
                    </a:p>
                  </a:txBody>
                  <a:tcPr/>
                </a:tc>
                <a:extLst>
                  <a:ext uri="{0D108BD9-81ED-4DB2-BD59-A6C34878D82A}">
                    <a16:rowId xmlns:a16="http://schemas.microsoft.com/office/drawing/2014/main" val="1738206903"/>
                  </a:ext>
                </a:extLst>
              </a:tr>
              <a:tr h="0">
                <a:tc>
                  <a:txBody>
                    <a:bodyPr/>
                    <a:lstStyle/>
                    <a:p>
                      <a:pPr latinLnBrk="1"/>
                      <a:r>
                        <a:rPr lang="ko-KR" altLang="en-US"/>
                        <a:t>분산</a:t>
                      </a:r>
                    </a:p>
                  </a:txBody>
                  <a:tcPr/>
                </a:tc>
                <a:tc>
                  <a:txBody>
                    <a:bodyPr/>
                    <a:lstStyle/>
                    <a:p>
                      <a:pPr latinLnBrk="1"/>
                      <a:r>
                        <a:rPr lang="en-US" altLang="ko-KR"/>
                        <a:t>0.38</a:t>
                      </a:r>
                      <a:endParaRPr lang="ko-KR" altLang="en-US"/>
                    </a:p>
                  </a:txBody>
                  <a:tcPr/>
                </a:tc>
                <a:tc>
                  <a:txBody>
                    <a:bodyPr/>
                    <a:lstStyle/>
                    <a:p>
                      <a:pPr latinLnBrk="1"/>
                      <a:r>
                        <a:rPr lang="en-US" altLang="ko-KR"/>
                        <a:t>0.50</a:t>
                      </a:r>
                      <a:endParaRPr lang="ko-KR" altLang="en-US"/>
                    </a:p>
                  </a:txBody>
                  <a:tcPr/>
                </a:tc>
                <a:tc>
                  <a:txBody>
                    <a:bodyPr/>
                    <a:lstStyle/>
                    <a:p>
                      <a:pPr latinLnBrk="1"/>
                      <a:r>
                        <a:rPr lang="en-US" altLang="ko-KR"/>
                        <a:t>0.42</a:t>
                      </a:r>
                      <a:endParaRPr lang="ko-KR" altLang="en-US"/>
                    </a:p>
                  </a:txBody>
                  <a:tcPr/>
                </a:tc>
                <a:tc>
                  <a:txBody>
                    <a:bodyPr/>
                    <a:lstStyle/>
                    <a:p>
                      <a:pPr latinLnBrk="1"/>
                      <a:r>
                        <a:rPr lang="en-US" altLang="ko-KR" dirty="0"/>
                        <a:t>0.58</a:t>
                      </a:r>
                      <a:endParaRPr lang="ko-KR" altLang="en-US" dirty="0"/>
                    </a:p>
                  </a:txBody>
                  <a:tcPr/>
                </a:tc>
                <a:extLst>
                  <a:ext uri="{0D108BD9-81ED-4DB2-BD59-A6C34878D82A}">
                    <a16:rowId xmlns:a16="http://schemas.microsoft.com/office/drawing/2014/main" val="2077057866"/>
                  </a:ext>
                </a:extLst>
              </a:tr>
            </a:tbl>
          </a:graphicData>
        </a:graphic>
      </p:graphicFrame>
      <p:graphicFrame>
        <p:nvGraphicFramePr>
          <p:cNvPr id="28" name="차트 27">
            <a:extLst>
              <a:ext uri="{FF2B5EF4-FFF2-40B4-BE49-F238E27FC236}">
                <a16:creationId xmlns:a16="http://schemas.microsoft.com/office/drawing/2014/main" id="{BD63B5AE-6548-498D-AD2C-D66123F75CE6}"/>
              </a:ext>
            </a:extLst>
          </p:cNvPr>
          <p:cNvGraphicFramePr>
            <a:graphicFrameLocks/>
          </p:cNvGraphicFramePr>
          <p:nvPr>
            <p:extLst>
              <p:ext uri="{D42A27DB-BD31-4B8C-83A1-F6EECF244321}">
                <p14:modId xmlns:p14="http://schemas.microsoft.com/office/powerpoint/2010/main" val="3460480866"/>
              </p:ext>
            </p:extLst>
          </p:nvPr>
        </p:nvGraphicFramePr>
        <p:xfrm>
          <a:off x="13807440" y="5097761"/>
          <a:ext cx="9498771" cy="5234769"/>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9" name="표 31">
            <a:extLst>
              <a:ext uri="{FF2B5EF4-FFF2-40B4-BE49-F238E27FC236}">
                <a16:creationId xmlns:a16="http://schemas.microsoft.com/office/drawing/2014/main" id="{99E12C6D-6C5F-4186-B715-5E54BD0F4CB3}"/>
              </a:ext>
            </a:extLst>
          </p:cNvPr>
          <p:cNvGraphicFramePr>
            <a:graphicFrameLocks noGrp="1"/>
          </p:cNvGraphicFramePr>
          <p:nvPr>
            <p:extLst>
              <p:ext uri="{D42A27DB-BD31-4B8C-83A1-F6EECF244321}">
                <p14:modId xmlns:p14="http://schemas.microsoft.com/office/powerpoint/2010/main" val="4226126771"/>
              </p:ext>
            </p:extLst>
          </p:nvPr>
        </p:nvGraphicFramePr>
        <p:xfrm>
          <a:off x="15949781" y="10645651"/>
          <a:ext cx="5438961" cy="1828800"/>
        </p:xfrm>
        <a:graphic>
          <a:graphicData uri="http://schemas.openxmlformats.org/drawingml/2006/table">
            <a:tbl>
              <a:tblPr firstRow="1" bandRow="1">
                <a:tableStyleId>{5940675A-B579-460E-94D1-54222C63F5DA}</a:tableStyleId>
              </a:tblPr>
              <a:tblGrid>
                <a:gridCol w="1431793">
                  <a:extLst>
                    <a:ext uri="{9D8B030D-6E8A-4147-A177-3AD203B41FA5}">
                      <a16:colId xmlns:a16="http://schemas.microsoft.com/office/drawing/2014/main" val="2376958123"/>
                    </a:ext>
                  </a:extLst>
                </a:gridCol>
                <a:gridCol w="2194181">
                  <a:extLst>
                    <a:ext uri="{9D8B030D-6E8A-4147-A177-3AD203B41FA5}">
                      <a16:colId xmlns:a16="http://schemas.microsoft.com/office/drawing/2014/main" val="3931492998"/>
                    </a:ext>
                  </a:extLst>
                </a:gridCol>
                <a:gridCol w="1812987">
                  <a:extLst>
                    <a:ext uri="{9D8B030D-6E8A-4147-A177-3AD203B41FA5}">
                      <a16:colId xmlns:a16="http://schemas.microsoft.com/office/drawing/2014/main" val="3618637367"/>
                    </a:ext>
                  </a:extLst>
                </a:gridCol>
              </a:tblGrid>
              <a:tr h="370840">
                <a:tc>
                  <a:txBody>
                    <a:bodyPr/>
                    <a:lstStyle/>
                    <a:p>
                      <a:pPr latinLnBrk="1"/>
                      <a:endParaRPr lang="ko-KR" altLang="en-US"/>
                    </a:p>
                  </a:txBody>
                  <a:tcPr/>
                </a:tc>
                <a:tc>
                  <a:txBody>
                    <a:bodyPr/>
                    <a:lstStyle/>
                    <a:p>
                      <a:pPr latinLnBrk="1"/>
                      <a:r>
                        <a:rPr lang="ko-KR" altLang="en-US"/>
                        <a:t>시장분석 기능</a:t>
                      </a:r>
                    </a:p>
                  </a:txBody>
                  <a:tcPr/>
                </a:tc>
                <a:tc>
                  <a:txBody>
                    <a:bodyPr/>
                    <a:lstStyle/>
                    <a:p>
                      <a:pPr latinLnBrk="1"/>
                      <a:r>
                        <a:rPr lang="ko-KR" altLang="en-US"/>
                        <a:t>유동인구 기능</a:t>
                      </a:r>
                    </a:p>
                  </a:txBody>
                  <a:tcPr/>
                </a:tc>
                <a:extLst>
                  <a:ext uri="{0D108BD9-81ED-4DB2-BD59-A6C34878D82A}">
                    <a16:rowId xmlns:a16="http://schemas.microsoft.com/office/drawing/2014/main" val="1045242819"/>
                  </a:ext>
                </a:extLst>
              </a:tr>
              <a:tr h="370840">
                <a:tc>
                  <a:txBody>
                    <a:bodyPr/>
                    <a:lstStyle/>
                    <a:p>
                      <a:pPr latinLnBrk="1"/>
                      <a:r>
                        <a:rPr lang="ko-KR" altLang="en-US"/>
                        <a:t>평균</a:t>
                      </a:r>
                    </a:p>
                  </a:txBody>
                  <a:tcPr/>
                </a:tc>
                <a:tc>
                  <a:txBody>
                    <a:bodyPr/>
                    <a:lstStyle/>
                    <a:p>
                      <a:pPr latinLnBrk="1"/>
                      <a:r>
                        <a:rPr lang="en-US" altLang="ko-KR"/>
                        <a:t>4.52</a:t>
                      </a:r>
                      <a:endParaRPr lang="ko-KR" altLang="en-US"/>
                    </a:p>
                  </a:txBody>
                  <a:tcPr/>
                </a:tc>
                <a:tc>
                  <a:txBody>
                    <a:bodyPr/>
                    <a:lstStyle/>
                    <a:p>
                      <a:pPr latinLnBrk="1"/>
                      <a:r>
                        <a:rPr lang="en-US" altLang="ko-KR"/>
                        <a:t>4.21</a:t>
                      </a:r>
                      <a:endParaRPr lang="ko-KR" altLang="en-US"/>
                    </a:p>
                  </a:txBody>
                  <a:tcPr/>
                </a:tc>
                <a:extLst>
                  <a:ext uri="{0D108BD9-81ED-4DB2-BD59-A6C34878D82A}">
                    <a16:rowId xmlns:a16="http://schemas.microsoft.com/office/drawing/2014/main" val="2805764549"/>
                  </a:ext>
                </a:extLst>
              </a:tr>
              <a:tr h="370840">
                <a:tc>
                  <a:txBody>
                    <a:bodyPr/>
                    <a:lstStyle/>
                    <a:p>
                      <a:pPr latinLnBrk="1"/>
                      <a:r>
                        <a:rPr lang="ko-KR" altLang="en-US"/>
                        <a:t>표준편차</a:t>
                      </a:r>
                    </a:p>
                  </a:txBody>
                  <a:tcPr/>
                </a:tc>
                <a:tc>
                  <a:txBody>
                    <a:bodyPr/>
                    <a:lstStyle/>
                    <a:p>
                      <a:pPr latinLnBrk="1"/>
                      <a:r>
                        <a:rPr lang="en-US" altLang="ko-KR"/>
                        <a:t>0.71</a:t>
                      </a:r>
                      <a:endParaRPr lang="ko-KR" altLang="en-US"/>
                    </a:p>
                  </a:txBody>
                  <a:tcPr/>
                </a:tc>
                <a:tc>
                  <a:txBody>
                    <a:bodyPr/>
                    <a:lstStyle/>
                    <a:p>
                      <a:pPr latinLnBrk="1"/>
                      <a:r>
                        <a:rPr lang="en-US" altLang="ko-KR"/>
                        <a:t>0.95</a:t>
                      </a:r>
                      <a:endParaRPr lang="ko-KR" altLang="en-US"/>
                    </a:p>
                  </a:txBody>
                  <a:tcPr/>
                </a:tc>
                <a:extLst>
                  <a:ext uri="{0D108BD9-81ED-4DB2-BD59-A6C34878D82A}">
                    <a16:rowId xmlns:a16="http://schemas.microsoft.com/office/drawing/2014/main" val="4249104878"/>
                  </a:ext>
                </a:extLst>
              </a:tr>
              <a:tr h="370840">
                <a:tc>
                  <a:txBody>
                    <a:bodyPr/>
                    <a:lstStyle/>
                    <a:p>
                      <a:pPr latinLnBrk="1"/>
                      <a:r>
                        <a:rPr lang="ko-KR" altLang="en-US"/>
                        <a:t>분산</a:t>
                      </a:r>
                    </a:p>
                  </a:txBody>
                  <a:tcPr/>
                </a:tc>
                <a:tc>
                  <a:txBody>
                    <a:bodyPr/>
                    <a:lstStyle/>
                    <a:p>
                      <a:pPr latinLnBrk="1"/>
                      <a:r>
                        <a:rPr lang="en-US" altLang="ko-KR"/>
                        <a:t>0.50</a:t>
                      </a:r>
                      <a:endParaRPr lang="ko-KR" altLang="en-US"/>
                    </a:p>
                  </a:txBody>
                  <a:tcPr/>
                </a:tc>
                <a:tc>
                  <a:txBody>
                    <a:bodyPr/>
                    <a:lstStyle/>
                    <a:p>
                      <a:pPr latinLnBrk="1"/>
                      <a:r>
                        <a:rPr lang="en-US" altLang="ko-KR" dirty="0"/>
                        <a:t>0.90</a:t>
                      </a:r>
                      <a:endParaRPr lang="ko-KR" altLang="en-US" dirty="0"/>
                    </a:p>
                  </a:txBody>
                  <a:tcPr/>
                </a:tc>
                <a:extLst>
                  <a:ext uri="{0D108BD9-81ED-4DB2-BD59-A6C34878D82A}">
                    <a16:rowId xmlns:a16="http://schemas.microsoft.com/office/drawing/2014/main" val="4165555839"/>
                  </a:ext>
                </a:extLst>
              </a:tr>
            </a:tbl>
          </a:graphicData>
        </a:graphic>
      </p:graphicFrame>
    </p:spTree>
    <p:extLst>
      <p:ext uri="{BB962C8B-B14F-4D97-AF65-F5344CB8AC3E}">
        <p14:creationId xmlns:p14="http://schemas.microsoft.com/office/powerpoint/2010/main" val="241654811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8" name="bg_silver_noise_grey.jpg"/>
          <p:cNvPicPr>
            <a:picLocks/>
          </p:cNvPicPr>
          <p:nvPr/>
        </p:nvPicPr>
        <p:blipFill>
          <a:blip r:embed="rId3"/>
          <a:srcRect l="3005" r="3005"/>
          <a:stretch>
            <a:fillRect/>
          </a:stretch>
        </p:blipFill>
        <p:spPr>
          <a:xfrm>
            <a:off x="20683434" y="6649802"/>
            <a:ext cx="3429254" cy="3648555"/>
          </a:xfrm>
          <a:prstGeom prst="rect">
            <a:avLst/>
          </a:prstGeom>
          <a:ln w="279400">
            <a:solidFill>
              <a:srgbClr val="FFFFFF"/>
            </a:solidFill>
            <a:miter lim="400000"/>
          </a:ln>
        </p:spPr>
      </p:pic>
      <p:pic>
        <p:nvPicPr>
          <p:cNvPr id="279" name="bg_silver_noise_grey.jpg"/>
          <p:cNvPicPr>
            <a:picLocks/>
          </p:cNvPicPr>
          <p:nvPr/>
        </p:nvPicPr>
        <p:blipFill>
          <a:blip r:embed="rId3"/>
          <a:srcRect l="11034" r="11034"/>
          <a:stretch>
            <a:fillRect/>
          </a:stretch>
        </p:blipFill>
        <p:spPr>
          <a:xfrm>
            <a:off x="20683433" y="2231438"/>
            <a:ext cx="3429255" cy="4400347"/>
          </a:xfrm>
          <a:prstGeom prst="rect">
            <a:avLst/>
          </a:prstGeom>
          <a:ln w="279400">
            <a:solidFill>
              <a:srgbClr val="FFFFFF"/>
            </a:solidFill>
            <a:miter lim="400000"/>
          </a:ln>
        </p:spPr>
      </p:pic>
      <p:pic>
        <p:nvPicPr>
          <p:cNvPr id="281" name="bg_silver_noise_grey.jpg"/>
          <p:cNvPicPr>
            <a:picLocks/>
          </p:cNvPicPr>
          <p:nvPr/>
        </p:nvPicPr>
        <p:blipFill>
          <a:blip r:embed="rId3"/>
          <a:srcRect t="3297" b="3297"/>
          <a:stretch>
            <a:fillRect/>
          </a:stretch>
        </p:blipFill>
        <p:spPr>
          <a:xfrm>
            <a:off x="15404344" y="5058596"/>
            <a:ext cx="5273441" cy="4925674"/>
          </a:xfrm>
          <a:prstGeom prst="rect">
            <a:avLst/>
          </a:prstGeom>
          <a:ln w="279400">
            <a:solidFill>
              <a:srgbClr val="FFFFFF"/>
            </a:solidFill>
            <a:miter lim="400000"/>
          </a:ln>
        </p:spPr>
      </p:pic>
      <p:pic>
        <p:nvPicPr>
          <p:cNvPr id="282" name="bg_silver_noise_grey.jpg"/>
          <p:cNvPicPr>
            <a:picLocks/>
          </p:cNvPicPr>
          <p:nvPr/>
        </p:nvPicPr>
        <p:blipFill>
          <a:blip r:embed="rId3"/>
          <a:srcRect t="21107" b="21107"/>
          <a:stretch>
            <a:fillRect/>
          </a:stretch>
        </p:blipFill>
        <p:spPr>
          <a:xfrm>
            <a:off x="16019470" y="10298357"/>
            <a:ext cx="4658315" cy="2677652"/>
          </a:xfrm>
          <a:prstGeom prst="rect">
            <a:avLst/>
          </a:prstGeom>
          <a:ln w="279400">
            <a:solidFill>
              <a:srgbClr val="FFFFFF"/>
            </a:solidFill>
            <a:miter lim="400000"/>
          </a:ln>
        </p:spPr>
      </p:pic>
      <p:pic>
        <p:nvPicPr>
          <p:cNvPr id="283" name="bg_silver_noise_grey.jpg"/>
          <p:cNvPicPr>
            <a:picLocks/>
          </p:cNvPicPr>
          <p:nvPr/>
        </p:nvPicPr>
        <p:blipFill>
          <a:blip r:embed="rId3"/>
          <a:srcRect t="20618" b="20618"/>
          <a:stretch>
            <a:fillRect/>
          </a:stretch>
        </p:blipFill>
        <p:spPr>
          <a:xfrm>
            <a:off x="11467528" y="7992572"/>
            <a:ext cx="3950963" cy="2003592"/>
          </a:xfrm>
          <a:prstGeom prst="rect">
            <a:avLst/>
          </a:prstGeom>
          <a:ln w="279400">
            <a:solidFill>
              <a:srgbClr val="FFFFFF"/>
            </a:solidFill>
            <a:miter lim="400000"/>
          </a:ln>
        </p:spPr>
      </p:pic>
      <p:pic>
        <p:nvPicPr>
          <p:cNvPr id="284" name="bg_silver_noise_grey.jpg"/>
          <p:cNvPicPr>
            <a:picLocks/>
          </p:cNvPicPr>
          <p:nvPr/>
        </p:nvPicPr>
        <p:blipFill>
          <a:blip r:embed="rId3"/>
          <a:srcRect l="974" r="974"/>
          <a:stretch>
            <a:fillRect/>
          </a:stretch>
        </p:blipFill>
        <p:spPr>
          <a:xfrm>
            <a:off x="12836386" y="5045063"/>
            <a:ext cx="2582104" cy="2633422"/>
          </a:xfrm>
          <a:prstGeom prst="rect">
            <a:avLst/>
          </a:prstGeom>
          <a:ln w="279400">
            <a:solidFill>
              <a:srgbClr val="FFFFFF"/>
            </a:solidFill>
            <a:miter lim="400000"/>
          </a:ln>
        </p:spPr>
      </p:pic>
      <p:pic>
        <p:nvPicPr>
          <p:cNvPr id="285" name="bg_silver_noise_grey.jpg"/>
          <p:cNvPicPr>
            <a:picLocks/>
          </p:cNvPicPr>
          <p:nvPr/>
        </p:nvPicPr>
        <p:blipFill>
          <a:blip r:embed="rId3"/>
          <a:srcRect t="585" b="585"/>
          <a:stretch>
            <a:fillRect/>
          </a:stretch>
        </p:blipFill>
        <p:spPr>
          <a:xfrm>
            <a:off x="13771738" y="1641493"/>
            <a:ext cx="3453350" cy="3089483"/>
          </a:xfrm>
          <a:prstGeom prst="rect">
            <a:avLst/>
          </a:prstGeom>
          <a:ln w="279400">
            <a:solidFill>
              <a:srgbClr val="FFFFFF"/>
            </a:solidFill>
            <a:miter lim="400000"/>
          </a:ln>
        </p:spPr>
      </p:pic>
      <p:sp>
        <p:nvSpPr>
          <p:cNvPr id="286" name="Shape 286"/>
          <p:cNvSpPr/>
          <p:nvPr/>
        </p:nvSpPr>
        <p:spPr>
          <a:xfrm>
            <a:off x="1976134" y="3283649"/>
            <a:ext cx="5319405" cy="2333972"/>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431800" tIns="431800" rIns="431800" bIns="431800" numCol="1" anchor="b">
            <a:spAutoFit/>
          </a:bodyPr>
          <a:lstStyle>
            <a:lvl1pPr algn="l">
              <a:defRPr sz="9500" b="1" spc="570">
                <a:latin typeface="Didot"/>
                <a:ea typeface="Didot"/>
                <a:cs typeface="Didot"/>
                <a:sym typeface="Didot"/>
              </a:defRPr>
            </a:lvl1pPr>
          </a:lstStyle>
          <a:p>
            <a:pPr>
              <a:defRPr b="0"/>
            </a:pPr>
            <a:r>
              <a:rPr lang="ko-KR" altLang="en-US" b="1">
                <a:latin typeface="+mj-ea"/>
                <a:ea typeface="+mj-ea"/>
              </a:rPr>
              <a:t>타서비스</a:t>
            </a:r>
            <a:endParaRPr b="1">
              <a:latin typeface="+mj-ea"/>
              <a:ea typeface="+mj-ea"/>
            </a:endParaRPr>
          </a:p>
        </p:txBody>
      </p:sp>
      <p:sp>
        <p:nvSpPr>
          <p:cNvPr id="287" name="Shape 287"/>
          <p:cNvSpPr/>
          <p:nvPr/>
        </p:nvSpPr>
        <p:spPr>
          <a:xfrm>
            <a:off x="2404865" y="5671233"/>
            <a:ext cx="7627674" cy="2381632"/>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t">
            <a:noAutofit/>
          </a:bodyPr>
          <a:lstStyle>
            <a:lvl1pPr algn="l" defTabSz="584200">
              <a:lnSpc>
                <a:spcPct val="130000"/>
              </a:lnSpc>
              <a:defRPr sz="2500" spc="150">
                <a:latin typeface="Helvetica Neue Thin"/>
                <a:ea typeface="Helvetica Neue Thin"/>
                <a:cs typeface="Helvetica Neue Thin"/>
                <a:sym typeface="Helvetica Neue Thin"/>
              </a:defRPr>
            </a:lvl1pPr>
          </a:lstStyle>
          <a:p>
            <a:r>
              <a:rPr lang="ko-KR" altLang="en-US">
                <a:latin typeface="+mj-ea"/>
                <a:ea typeface="+mj-ea"/>
              </a:rPr>
              <a:t>기존에 존재하는 유사한 서비스와 차별성이 있는지 알아보고 </a:t>
            </a:r>
            <a:r>
              <a:rPr lang="en-US" altLang="ko-KR">
                <a:latin typeface="+mj-ea"/>
                <a:ea typeface="+mj-ea"/>
              </a:rPr>
              <a:t>‘</a:t>
            </a:r>
            <a:r>
              <a:rPr lang="ko-KR" altLang="en-US">
                <a:latin typeface="+mj-ea"/>
                <a:ea typeface="+mj-ea"/>
              </a:rPr>
              <a:t>우아하게</a:t>
            </a:r>
            <a:r>
              <a:rPr lang="en-US" altLang="ko-KR">
                <a:latin typeface="+mj-ea"/>
                <a:ea typeface="+mj-ea"/>
              </a:rPr>
              <a:t>’</a:t>
            </a:r>
            <a:r>
              <a:rPr lang="ko-KR" altLang="en-US">
                <a:latin typeface="+mj-ea"/>
                <a:ea typeface="+mj-ea"/>
              </a:rPr>
              <a:t>가 더 나은 디자인을 통한 사용자 용이성과 기능 목적 달성을 위한 서비스 효율성이 뛰어나는지 확인해본다</a:t>
            </a:r>
            <a:r>
              <a:rPr lang="en-US" altLang="ko-KR">
                <a:latin typeface="+mj-ea"/>
                <a:ea typeface="+mj-ea"/>
              </a:rPr>
              <a:t>.</a:t>
            </a:r>
            <a:endParaRPr>
              <a:latin typeface="+mj-ea"/>
              <a:ea typeface="+mj-ea"/>
            </a:endParaRPr>
          </a:p>
        </p:txBody>
      </p:sp>
      <p:sp>
        <p:nvSpPr>
          <p:cNvPr id="288" name="Shape 288"/>
          <p:cNvSpPr/>
          <p:nvPr/>
        </p:nvSpPr>
        <p:spPr>
          <a:xfrm>
            <a:off x="2475063" y="8568216"/>
            <a:ext cx="4023408" cy="919188"/>
          </a:xfrm>
          <a:prstGeom prst="rect">
            <a:avLst/>
          </a:prstGeom>
          <a:solidFill>
            <a:srgbClr val="FFFFFF"/>
          </a:solidFill>
          <a:ln w="12700" cap="flat">
            <a:noFill/>
            <a:miter lim="400000"/>
          </a:ln>
          <a:effectLst>
            <a:outerShdw blurRad="355600" dist="150736" dir="3612000" rotWithShape="0">
              <a:srgbClr val="000000">
                <a:alpha val="12964"/>
              </a:srgbClr>
            </a:outerShdw>
          </a:effectLst>
          <a:extLst>
            <a:ext uri="{C572A759-6A51-4108-AA02-DFA0A04FC94B}">
              <ma14:wrappingTextBoxFlag xmlns="" xmlns:ma14="http://schemas.microsoft.com/office/mac/drawingml/2011/main" val="1"/>
            </a:ext>
          </a:extLst>
        </p:spPr>
        <p:txBody>
          <a:bodyPr wrap="square" lIns="71437" tIns="71437" rIns="71437" bIns="71437" numCol="1" anchor="ctr">
            <a:noAutofit/>
          </a:bodyPr>
          <a:lstStyle>
            <a:lvl1pPr>
              <a:defRPr sz="3200" spc="480">
                <a:solidFill>
                  <a:srgbClr val="C44D6D"/>
                </a:solidFill>
                <a:latin typeface="PT Sans"/>
                <a:ea typeface="PT Sans"/>
                <a:cs typeface="PT Sans"/>
                <a:sym typeface="PT Sans"/>
              </a:defRPr>
            </a:lvl1pPr>
          </a:lstStyle>
          <a:p>
            <a:r>
              <a:rPr>
                <a:latin typeface="+mj-ea"/>
                <a:ea typeface="+mj-ea"/>
              </a:rPr>
              <a:t>KNOW MORE</a:t>
            </a:r>
          </a:p>
        </p:txBody>
      </p:sp>
      <p:pic>
        <p:nvPicPr>
          <p:cNvPr id="280" name="bg_silver_noise_grey.jpg"/>
          <p:cNvPicPr>
            <a:picLocks/>
          </p:cNvPicPr>
          <p:nvPr/>
        </p:nvPicPr>
        <p:blipFill>
          <a:blip r:embed="rId3"/>
          <a:srcRect l="6949" r="6949"/>
          <a:stretch>
            <a:fillRect/>
          </a:stretch>
        </p:blipFill>
        <p:spPr>
          <a:xfrm>
            <a:off x="17251354" y="771436"/>
            <a:ext cx="3429255" cy="3982823"/>
          </a:xfrm>
          <a:prstGeom prst="rect">
            <a:avLst/>
          </a:prstGeom>
          <a:ln w="279400">
            <a:solidFill>
              <a:srgbClr val="FFFFFF"/>
            </a:solidFill>
            <a:miter lim="400000"/>
          </a:ln>
        </p:spPr>
      </p:pic>
      <p:sp>
        <p:nvSpPr>
          <p:cNvPr id="18" name="직사각형 17">
            <a:extLst>
              <a:ext uri="{FF2B5EF4-FFF2-40B4-BE49-F238E27FC236}">
                <a16:creationId xmlns:a16="http://schemas.microsoft.com/office/drawing/2014/main" id="{CACD3CCE-9906-4F12-85A6-F648DC6C0882}"/>
              </a:ext>
            </a:extLst>
          </p:cNvPr>
          <p:cNvSpPr/>
          <p:nvPr/>
        </p:nvSpPr>
        <p:spPr>
          <a:xfrm>
            <a:off x="10642600" y="13202668"/>
            <a:ext cx="3114040" cy="390491"/>
          </a:xfrm>
          <a:prstGeom prst="rect">
            <a:avLst/>
          </a:prstGeom>
          <a:solidFill>
            <a:srgbClr val="C597A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1600" b="0" i="0" u="none" strike="noStrike" cap="none" spc="0" normalizeH="0" baseline="0">
              <a:ln>
                <a:noFill/>
              </a:ln>
              <a:solidFill>
                <a:srgbClr val="FFFFFF"/>
              </a:solidFill>
              <a:effectLst/>
              <a:uFillTx/>
              <a:latin typeface="+mn-lt"/>
              <a:ea typeface="+mn-ea"/>
              <a:cs typeface="+mn-cs"/>
              <a:sym typeface="Helvetica Light"/>
            </a:endParaRPr>
          </a:p>
        </p:txBody>
      </p:sp>
      <p:sp>
        <p:nvSpPr>
          <p:cNvPr id="19" name="TextBox 18">
            <a:extLst>
              <a:ext uri="{FF2B5EF4-FFF2-40B4-BE49-F238E27FC236}">
                <a16:creationId xmlns:a16="http://schemas.microsoft.com/office/drawing/2014/main" id="{A424493D-30E4-49B4-9969-1897F851528E}"/>
              </a:ext>
            </a:extLst>
          </p:cNvPr>
          <p:cNvSpPr txBox="1"/>
          <p:nvPr/>
        </p:nvSpPr>
        <p:spPr>
          <a:xfrm>
            <a:off x="10605263" y="13183053"/>
            <a:ext cx="3202177"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altLang="ko-KR" sz="2400">
                <a:solidFill>
                  <a:schemeClr val="bg1"/>
                </a:solidFill>
                <a:latin typeface="+mn-ea"/>
              </a:rPr>
              <a:t>5. </a:t>
            </a:r>
            <a:r>
              <a:rPr lang="ko-KR" altLang="en-US" sz="2400">
                <a:solidFill>
                  <a:schemeClr val="bg1"/>
                </a:solidFill>
                <a:latin typeface="+mn-ea"/>
              </a:rPr>
              <a:t>유저 스터디</a:t>
            </a:r>
          </a:p>
        </p:txBody>
      </p:sp>
      <p:sp>
        <p:nvSpPr>
          <p:cNvPr id="2" name="TextBox 1">
            <a:extLst>
              <a:ext uri="{FF2B5EF4-FFF2-40B4-BE49-F238E27FC236}">
                <a16:creationId xmlns:a16="http://schemas.microsoft.com/office/drawing/2014/main" id="{3753C9C9-80A5-4866-B6E1-A67DAA088262}"/>
              </a:ext>
            </a:extLst>
          </p:cNvPr>
          <p:cNvSpPr txBox="1"/>
          <p:nvPr/>
        </p:nvSpPr>
        <p:spPr>
          <a:xfrm>
            <a:off x="16173981" y="5838348"/>
            <a:ext cx="4096711" cy="337592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ko-KR" altLang="en-US" sz="3000" b="0" i="0" u="none" strike="noStrike" cap="none" spc="0" normalizeH="0" baseline="0">
                <a:ln>
                  <a:noFill/>
                </a:ln>
                <a:solidFill>
                  <a:schemeClr val="tx1"/>
                </a:solidFill>
                <a:effectLst/>
                <a:uFillTx/>
                <a:latin typeface="+mn-lt"/>
                <a:ea typeface="+mn-ea"/>
                <a:cs typeface="+mn-cs"/>
                <a:sym typeface="Helvetica Light"/>
              </a:rPr>
              <a:t>어느 지역에서 어떤 요식업을 열어야 하는지에 대한 정보를 얻을 때</a:t>
            </a:r>
            <a:r>
              <a:rPr kumimoji="0" lang="en-US" altLang="ko-KR" sz="3000" b="0" i="0" u="none" strike="noStrike" cap="none" spc="0" normalizeH="0" baseline="0">
                <a:ln>
                  <a:noFill/>
                </a:ln>
                <a:solidFill>
                  <a:schemeClr val="tx1"/>
                </a:solidFill>
                <a:effectLst/>
                <a:uFillTx/>
                <a:latin typeface="+mn-lt"/>
                <a:ea typeface="+mn-ea"/>
                <a:cs typeface="+mn-cs"/>
                <a:sym typeface="Helvetica Light"/>
              </a:rPr>
              <a:t>, '</a:t>
            </a:r>
            <a:r>
              <a:rPr kumimoji="0" lang="ko-KR" altLang="en-US" sz="3000" b="0" i="0" u="none" strike="noStrike" cap="none" spc="0" normalizeH="0" baseline="0">
                <a:ln>
                  <a:noFill/>
                </a:ln>
                <a:solidFill>
                  <a:schemeClr val="tx1"/>
                </a:solidFill>
                <a:effectLst/>
                <a:uFillTx/>
                <a:latin typeface="+mn-lt"/>
                <a:ea typeface="+mn-ea"/>
                <a:cs typeface="+mn-cs"/>
                <a:sym typeface="Helvetica Light"/>
              </a:rPr>
              <a:t>소상공인</a:t>
            </a:r>
            <a:r>
              <a:rPr kumimoji="0" lang="en-US" altLang="ko-KR" sz="3000" b="0" i="0" u="none" strike="noStrike" cap="none" spc="0" normalizeH="0" baseline="0">
                <a:ln>
                  <a:noFill/>
                </a:ln>
                <a:solidFill>
                  <a:schemeClr val="tx1"/>
                </a:solidFill>
                <a:effectLst/>
                <a:uFillTx/>
                <a:latin typeface="+mn-lt"/>
                <a:ea typeface="+mn-ea"/>
                <a:cs typeface="+mn-cs"/>
                <a:sym typeface="Helvetica Light"/>
              </a:rPr>
              <a:t>＇</a:t>
            </a:r>
            <a:r>
              <a:rPr kumimoji="0" lang="ko-KR" altLang="en-US" sz="3000" b="0" i="0" u="none" strike="noStrike" cap="none" spc="0" normalizeH="0" baseline="0">
                <a:ln>
                  <a:noFill/>
                </a:ln>
                <a:solidFill>
                  <a:schemeClr val="tx1"/>
                </a:solidFill>
                <a:effectLst/>
                <a:uFillTx/>
                <a:latin typeface="+mn-lt"/>
                <a:ea typeface="+mn-ea"/>
                <a:cs typeface="+mn-cs"/>
                <a:sym typeface="Helvetica Light"/>
              </a:rPr>
              <a:t>어플을 사용했을 때보다 </a:t>
            </a:r>
            <a:r>
              <a:rPr kumimoji="0" lang="en-US" altLang="ko-KR" sz="3000" b="0" i="0" u="none" strike="noStrike" cap="none" spc="0" normalizeH="0" baseline="0">
                <a:ln>
                  <a:noFill/>
                </a:ln>
                <a:solidFill>
                  <a:schemeClr val="tx1"/>
                </a:solidFill>
                <a:effectLst/>
                <a:uFillTx/>
                <a:latin typeface="+mn-lt"/>
                <a:ea typeface="+mn-ea"/>
                <a:cs typeface="+mn-cs"/>
                <a:sym typeface="Helvetica Light"/>
              </a:rPr>
              <a:t>‘</a:t>
            </a:r>
            <a:r>
              <a:rPr kumimoji="0" lang="ko-KR" altLang="en-US" sz="3000" b="0" i="0" u="none" strike="noStrike" cap="none" spc="0" normalizeH="0" baseline="0">
                <a:ln>
                  <a:noFill/>
                </a:ln>
                <a:solidFill>
                  <a:schemeClr val="tx1"/>
                </a:solidFill>
                <a:effectLst/>
                <a:uFillTx/>
                <a:latin typeface="+mn-lt"/>
                <a:ea typeface="+mn-ea"/>
                <a:cs typeface="+mn-cs"/>
                <a:sym typeface="Helvetica Light"/>
              </a:rPr>
              <a:t>우아하게</a:t>
            </a:r>
            <a:r>
              <a:rPr kumimoji="0" lang="en-US" altLang="ko-KR" sz="3000" b="0" i="0" u="none" strike="noStrike" cap="none" spc="0" normalizeH="0" baseline="0">
                <a:ln>
                  <a:noFill/>
                </a:ln>
                <a:solidFill>
                  <a:schemeClr val="tx1"/>
                </a:solidFill>
                <a:effectLst/>
                <a:uFillTx/>
                <a:latin typeface="+mn-lt"/>
                <a:ea typeface="+mn-ea"/>
                <a:cs typeface="+mn-cs"/>
                <a:sym typeface="Helvetica Light"/>
              </a:rPr>
              <a:t>’</a:t>
            </a:r>
            <a:r>
              <a:rPr kumimoji="0" lang="ko-KR" altLang="en-US" sz="3000" b="0" i="0" u="none" strike="noStrike" cap="none" spc="0" normalizeH="0" baseline="0">
                <a:ln>
                  <a:noFill/>
                </a:ln>
                <a:solidFill>
                  <a:schemeClr val="tx1"/>
                </a:solidFill>
                <a:effectLst/>
                <a:uFillTx/>
                <a:latin typeface="+mn-lt"/>
                <a:ea typeface="+mn-ea"/>
                <a:cs typeface="+mn-cs"/>
                <a:sym typeface="Helvetica Light"/>
              </a:rPr>
              <a:t>를 사용했을 때</a:t>
            </a:r>
            <a:r>
              <a:rPr kumimoji="0" lang="en-US" altLang="ko-KR" sz="3000" b="0" i="0" u="none" strike="noStrike" cap="none" spc="0" normalizeH="0" baseline="0">
                <a:ln>
                  <a:noFill/>
                </a:ln>
                <a:solidFill>
                  <a:schemeClr val="tx1"/>
                </a:solidFill>
                <a:effectLst/>
                <a:uFillTx/>
                <a:latin typeface="+mn-lt"/>
                <a:ea typeface="+mn-ea"/>
                <a:cs typeface="+mn-cs"/>
                <a:sym typeface="Helvetica Light"/>
              </a:rPr>
              <a:t>,</a:t>
            </a:r>
            <a:r>
              <a:rPr kumimoji="0" lang="ko-KR" altLang="en-US" sz="3000" b="0" i="0" u="none" strike="noStrike" cap="none" spc="0" normalizeH="0" baseline="0">
                <a:ln>
                  <a:noFill/>
                </a:ln>
                <a:solidFill>
                  <a:schemeClr val="tx1"/>
                </a:solidFill>
                <a:effectLst/>
                <a:uFillTx/>
                <a:latin typeface="+mn-lt"/>
                <a:ea typeface="+mn-ea"/>
                <a:cs typeface="+mn-cs"/>
                <a:sym typeface="Helvetica Light"/>
              </a:rPr>
              <a:t> 시간이 더 단축되었나요</a:t>
            </a:r>
            <a:r>
              <a:rPr kumimoji="0" lang="en-US" altLang="ko-KR" sz="3000" b="0" i="0" u="none" strike="noStrike" cap="none" spc="0" normalizeH="0" baseline="0">
                <a:ln>
                  <a:noFill/>
                </a:ln>
                <a:solidFill>
                  <a:schemeClr val="tx1"/>
                </a:solidFill>
                <a:effectLst/>
                <a:uFillTx/>
                <a:latin typeface="+mn-lt"/>
                <a:ea typeface="+mn-ea"/>
                <a:cs typeface="+mn-cs"/>
                <a:sym typeface="Helvetica Light"/>
              </a:rPr>
              <a:t>?</a:t>
            </a:r>
            <a:endParaRPr kumimoji="0" lang="ko-KR" altLang="en-US" sz="3000" b="0" i="0" u="none" strike="noStrike" cap="none" spc="0" normalizeH="0" baseline="0">
              <a:ln>
                <a:noFill/>
              </a:ln>
              <a:solidFill>
                <a:srgbClr val="000000"/>
              </a:solidFill>
              <a:effectLst/>
              <a:uFillTx/>
              <a:latin typeface="+mn-lt"/>
              <a:ea typeface="+mn-ea"/>
              <a:cs typeface="+mn-cs"/>
              <a:sym typeface="Helvetica Light"/>
            </a:endParaRPr>
          </a:p>
        </p:txBody>
      </p:sp>
      <p:sp>
        <p:nvSpPr>
          <p:cNvPr id="20" name="TextBox 19">
            <a:extLst>
              <a:ext uri="{FF2B5EF4-FFF2-40B4-BE49-F238E27FC236}">
                <a16:creationId xmlns:a16="http://schemas.microsoft.com/office/drawing/2014/main" id="{52553FAC-C175-492B-B3D0-0227491CFF95}"/>
              </a:ext>
            </a:extLst>
          </p:cNvPr>
          <p:cNvSpPr txBox="1"/>
          <p:nvPr/>
        </p:nvSpPr>
        <p:spPr>
          <a:xfrm>
            <a:off x="20930706" y="2782479"/>
            <a:ext cx="3222096" cy="337592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ko-KR" altLang="en-US" sz="3000" b="0" i="0" u="none" strike="noStrike" cap="none" spc="0" normalizeH="0" baseline="0">
                <a:ln>
                  <a:noFill/>
                </a:ln>
                <a:solidFill>
                  <a:srgbClr val="000000"/>
                </a:solidFill>
                <a:effectLst/>
                <a:uFillTx/>
                <a:latin typeface="+mn-lt"/>
                <a:ea typeface="+mn-ea"/>
                <a:cs typeface="+mn-cs"/>
                <a:sym typeface="Helvetica Light"/>
              </a:rPr>
              <a:t>메뉴 선정 시 </a:t>
            </a:r>
            <a:r>
              <a:rPr kumimoji="0" lang="en-US" altLang="ko-KR" sz="3000" b="0" i="0" u="none" strike="noStrike" cap="none" spc="0" normalizeH="0" baseline="0">
                <a:ln>
                  <a:noFill/>
                </a:ln>
                <a:solidFill>
                  <a:srgbClr val="000000"/>
                </a:solidFill>
                <a:effectLst/>
                <a:uFillTx/>
                <a:latin typeface="+mn-lt"/>
                <a:ea typeface="+mn-ea"/>
                <a:cs typeface="+mn-cs"/>
                <a:sym typeface="Helvetica Light"/>
              </a:rPr>
              <a:t>＇</a:t>
            </a:r>
            <a:r>
              <a:rPr kumimoji="0" lang="ko-KR" altLang="en-US" sz="3000" b="0" i="0" u="none" strike="noStrike" cap="none" spc="0" normalizeH="0" baseline="0" err="1">
                <a:ln>
                  <a:noFill/>
                </a:ln>
                <a:solidFill>
                  <a:srgbClr val="000000"/>
                </a:solidFill>
                <a:effectLst/>
                <a:uFillTx/>
                <a:latin typeface="+mn-lt"/>
                <a:ea typeface="+mn-ea"/>
                <a:cs typeface="+mn-cs"/>
                <a:sym typeface="Helvetica Light"/>
              </a:rPr>
              <a:t>다이닝코드</a:t>
            </a:r>
            <a:r>
              <a:rPr kumimoji="0" lang="en-US" altLang="ko-KR" sz="3000" b="0" i="0" u="none" strike="noStrike" cap="none" spc="0" normalizeH="0" baseline="0">
                <a:ln>
                  <a:noFill/>
                </a:ln>
                <a:solidFill>
                  <a:srgbClr val="000000"/>
                </a:solidFill>
                <a:effectLst/>
                <a:uFillTx/>
                <a:latin typeface="+mn-lt"/>
                <a:ea typeface="+mn-ea"/>
                <a:cs typeface="+mn-cs"/>
                <a:sym typeface="Helvetica Light"/>
              </a:rPr>
              <a:t>‘</a:t>
            </a:r>
            <a:r>
              <a:rPr kumimoji="0" lang="ko-KR" altLang="en-US" sz="3000" b="0" i="0" u="none" strike="noStrike" cap="none" spc="0" normalizeH="0" baseline="0">
                <a:ln>
                  <a:noFill/>
                </a:ln>
                <a:solidFill>
                  <a:srgbClr val="000000"/>
                </a:solidFill>
                <a:effectLst/>
                <a:uFillTx/>
                <a:latin typeface="+mn-lt"/>
                <a:ea typeface="+mn-ea"/>
                <a:cs typeface="+mn-cs"/>
                <a:sym typeface="Helvetica Light"/>
              </a:rPr>
              <a:t>를 사용했을 때보다 </a:t>
            </a:r>
            <a:r>
              <a:rPr kumimoji="0" lang="en-US" altLang="ko-KR" sz="3000" b="0" i="0" u="none" strike="noStrike" cap="none" spc="0" normalizeH="0" baseline="0">
                <a:ln>
                  <a:noFill/>
                </a:ln>
                <a:solidFill>
                  <a:srgbClr val="000000"/>
                </a:solidFill>
                <a:effectLst/>
                <a:uFillTx/>
                <a:latin typeface="+mn-lt"/>
                <a:ea typeface="+mn-ea"/>
                <a:cs typeface="+mn-cs"/>
                <a:sym typeface="Helvetica Light"/>
              </a:rPr>
              <a:t>‘</a:t>
            </a:r>
            <a:r>
              <a:rPr kumimoji="0" lang="ko-KR" altLang="en-US" sz="3000" b="0" i="0" u="none" strike="noStrike" cap="none" spc="0" normalizeH="0" baseline="0">
                <a:ln>
                  <a:noFill/>
                </a:ln>
                <a:solidFill>
                  <a:srgbClr val="000000"/>
                </a:solidFill>
                <a:effectLst/>
                <a:uFillTx/>
                <a:latin typeface="+mn-lt"/>
                <a:ea typeface="+mn-ea"/>
                <a:cs typeface="+mn-cs"/>
                <a:sym typeface="Helvetica Light"/>
              </a:rPr>
              <a:t>우아하게</a:t>
            </a:r>
            <a:r>
              <a:rPr kumimoji="0" lang="en-US" altLang="ko-KR" sz="3000" b="0" i="0" u="none" strike="noStrike" cap="none" spc="0" normalizeH="0" baseline="0">
                <a:ln>
                  <a:noFill/>
                </a:ln>
                <a:solidFill>
                  <a:srgbClr val="000000"/>
                </a:solidFill>
                <a:effectLst/>
                <a:uFillTx/>
                <a:latin typeface="+mn-lt"/>
                <a:ea typeface="+mn-ea"/>
                <a:cs typeface="+mn-cs"/>
                <a:sym typeface="Helvetica Light"/>
              </a:rPr>
              <a:t>’</a:t>
            </a:r>
            <a:r>
              <a:rPr kumimoji="0" lang="ko-KR" altLang="en-US" sz="3000" b="0" i="0" u="none" strike="noStrike" cap="none" spc="0" normalizeH="0" baseline="0">
                <a:ln>
                  <a:noFill/>
                </a:ln>
                <a:solidFill>
                  <a:srgbClr val="000000"/>
                </a:solidFill>
                <a:effectLst/>
                <a:uFillTx/>
                <a:latin typeface="+mn-lt"/>
                <a:ea typeface="+mn-ea"/>
                <a:cs typeface="+mn-cs"/>
                <a:sym typeface="Helvetica Light"/>
              </a:rPr>
              <a:t>를 사용했을 때</a:t>
            </a:r>
            <a:r>
              <a:rPr kumimoji="0" lang="en-US" altLang="ko-KR" sz="3000" b="0" i="0" u="none" strike="noStrike" cap="none" spc="0" normalizeH="0" baseline="0">
                <a:ln>
                  <a:noFill/>
                </a:ln>
                <a:solidFill>
                  <a:srgbClr val="000000"/>
                </a:solidFill>
                <a:effectLst/>
                <a:uFillTx/>
                <a:latin typeface="+mn-lt"/>
                <a:ea typeface="+mn-ea"/>
                <a:cs typeface="+mn-cs"/>
                <a:sym typeface="Helvetica Light"/>
              </a:rPr>
              <a:t>, </a:t>
            </a:r>
            <a:r>
              <a:rPr kumimoji="0" lang="ko-KR" altLang="en-US" sz="3000" b="0" i="0" u="none" strike="noStrike" cap="none" spc="0" normalizeH="0" baseline="0">
                <a:ln>
                  <a:noFill/>
                </a:ln>
                <a:solidFill>
                  <a:srgbClr val="000000"/>
                </a:solidFill>
                <a:effectLst/>
                <a:uFillTx/>
                <a:latin typeface="+mn-lt"/>
                <a:ea typeface="+mn-ea"/>
                <a:cs typeface="+mn-cs"/>
                <a:sym typeface="Helvetica Light"/>
              </a:rPr>
              <a:t>더 보기 편한 화면 디자인을 가지고 있나요</a:t>
            </a:r>
            <a:r>
              <a:rPr kumimoji="0" lang="en-US" altLang="ko-KR" sz="3000" b="0" i="0" u="none" strike="noStrike" cap="none" spc="0" normalizeH="0" baseline="0">
                <a:ln>
                  <a:noFill/>
                </a:ln>
                <a:solidFill>
                  <a:srgbClr val="000000"/>
                </a:solidFill>
                <a:effectLst/>
                <a:uFillTx/>
                <a:latin typeface="+mn-lt"/>
                <a:ea typeface="+mn-ea"/>
                <a:cs typeface="+mn-cs"/>
                <a:sym typeface="Helvetica Light"/>
              </a:rPr>
              <a:t>?</a:t>
            </a:r>
            <a:endParaRPr kumimoji="0" lang="ko-KR" altLang="en-US" sz="3000" b="0" i="0" u="none" strike="noStrike" cap="none" spc="0" normalizeH="0" baseline="0">
              <a:ln>
                <a:noFill/>
              </a:ln>
              <a:solidFill>
                <a:srgbClr val="000000"/>
              </a:solidFill>
              <a:effectLst/>
              <a:uFillTx/>
              <a:latin typeface="+mn-lt"/>
              <a:ea typeface="+mn-ea"/>
              <a:cs typeface="+mn-cs"/>
              <a:sym typeface="Helvetica Light"/>
            </a:endParaRPr>
          </a:p>
        </p:txBody>
      </p:sp>
      <p:sp>
        <p:nvSpPr>
          <p:cNvPr id="21" name="TextBox 20">
            <a:extLst>
              <a:ext uri="{FF2B5EF4-FFF2-40B4-BE49-F238E27FC236}">
                <a16:creationId xmlns:a16="http://schemas.microsoft.com/office/drawing/2014/main" id="{38EB63E8-324A-4004-A78C-3528D9AA853D}"/>
              </a:ext>
            </a:extLst>
          </p:cNvPr>
          <p:cNvSpPr txBox="1"/>
          <p:nvPr/>
        </p:nvSpPr>
        <p:spPr>
          <a:xfrm>
            <a:off x="17239306" y="1389682"/>
            <a:ext cx="3453350" cy="291425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ko-KR" altLang="en-US" sz="3000" b="0" i="0" u="none" strike="noStrike" cap="none" spc="0" normalizeH="0" baseline="0">
                <a:ln>
                  <a:noFill/>
                </a:ln>
                <a:solidFill>
                  <a:srgbClr val="000000"/>
                </a:solidFill>
                <a:effectLst/>
                <a:uFillTx/>
                <a:latin typeface="+mn-lt"/>
                <a:ea typeface="+mn-ea"/>
                <a:cs typeface="+mn-cs"/>
                <a:sym typeface="Helvetica Light"/>
              </a:rPr>
              <a:t>메뉴 선정 시 </a:t>
            </a:r>
            <a:r>
              <a:rPr kumimoji="0" lang="en-US" altLang="ko-KR" sz="3000" b="0" i="0" u="none" strike="noStrike" cap="none" spc="0" normalizeH="0" baseline="0">
                <a:ln>
                  <a:noFill/>
                </a:ln>
                <a:solidFill>
                  <a:srgbClr val="000000"/>
                </a:solidFill>
                <a:effectLst/>
                <a:uFillTx/>
                <a:latin typeface="+mn-lt"/>
                <a:ea typeface="+mn-ea"/>
                <a:cs typeface="+mn-cs"/>
                <a:sym typeface="Helvetica Light"/>
              </a:rPr>
              <a:t>＇</a:t>
            </a:r>
            <a:r>
              <a:rPr kumimoji="0" lang="ko-KR" altLang="en-US" sz="3000" b="0" i="0" u="none" strike="noStrike" cap="none" spc="0" normalizeH="0" baseline="0" err="1">
                <a:ln>
                  <a:noFill/>
                </a:ln>
                <a:solidFill>
                  <a:srgbClr val="000000"/>
                </a:solidFill>
                <a:effectLst/>
                <a:uFillTx/>
                <a:latin typeface="+mn-lt"/>
                <a:ea typeface="+mn-ea"/>
                <a:cs typeface="+mn-cs"/>
                <a:sym typeface="Helvetica Light"/>
              </a:rPr>
              <a:t>다이닝코드</a:t>
            </a:r>
            <a:r>
              <a:rPr kumimoji="0" lang="en-US" altLang="ko-KR" sz="3000" b="0" i="0" u="none" strike="noStrike" cap="none" spc="0" normalizeH="0" baseline="0">
                <a:ln>
                  <a:noFill/>
                </a:ln>
                <a:solidFill>
                  <a:srgbClr val="000000"/>
                </a:solidFill>
                <a:effectLst/>
                <a:uFillTx/>
                <a:latin typeface="+mn-lt"/>
                <a:ea typeface="+mn-ea"/>
                <a:cs typeface="+mn-cs"/>
                <a:sym typeface="Helvetica Light"/>
              </a:rPr>
              <a:t>＇</a:t>
            </a:r>
            <a:r>
              <a:rPr kumimoji="0" lang="ko-KR" altLang="en-US" sz="3000" b="0" i="0" u="none" strike="noStrike" cap="none" spc="0" normalizeH="0" baseline="0">
                <a:ln>
                  <a:noFill/>
                </a:ln>
                <a:solidFill>
                  <a:srgbClr val="000000"/>
                </a:solidFill>
                <a:effectLst/>
                <a:uFillTx/>
                <a:latin typeface="+mn-lt"/>
                <a:ea typeface="+mn-ea"/>
                <a:cs typeface="+mn-cs"/>
                <a:sym typeface="Helvetica Light"/>
              </a:rPr>
              <a:t>를 사용했을 때보다 </a:t>
            </a:r>
            <a:r>
              <a:rPr kumimoji="0" lang="en-US" altLang="ko-KR" sz="3000" b="0" i="0" u="none" strike="noStrike" cap="none" spc="0" normalizeH="0" baseline="0">
                <a:ln>
                  <a:noFill/>
                </a:ln>
                <a:solidFill>
                  <a:srgbClr val="000000"/>
                </a:solidFill>
                <a:effectLst/>
                <a:uFillTx/>
                <a:latin typeface="+mn-lt"/>
                <a:ea typeface="+mn-ea"/>
                <a:cs typeface="+mn-cs"/>
                <a:sym typeface="Helvetica Light"/>
              </a:rPr>
              <a:t>‘</a:t>
            </a:r>
            <a:r>
              <a:rPr kumimoji="0" lang="ko-KR" altLang="en-US" sz="3000" b="0" i="0" u="none" strike="noStrike" cap="none" spc="0" normalizeH="0" baseline="0">
                <a:ln>
                  <a:noFill/>
                </a:ln>
                <a:solidFill>
                  <a:srgbClr val="000000"/>
                </a:solidFill>
                <a:effectLst/>
                <a:uFillTx/>
                <a:latin typeface="+mn-lt"/>
                <a:ea typeface="+mn-ea"/>
                <a:cs typeface="+mn-cs"/>
                <a:sym typeface="Helvetica Light"/>
              </a:rPr>
              <a:t>우아하게</a:t>
            </a:r>
            <a:r>
              <a:rPr kumimoji="0" lang="en-US" altLang="ko-KR" sz="3000" b="0" i="0" u="none" strike="noStrike" cap="none" spc="0" normalizeH="0" baseline="0">
                <a:ln>
                  <a:noFill/>
                </a:ln>
                <a:solidFill>
                  <a:srgbClr val="000000"/>
                </a:solidFill>
                <a:effectLst/>
                <a:uFillTx/>
                <a:latin typeface="+mn-lt"/>
                <a:ea typeface="+mn-ea"/>
                <a:cs typeface="+mn-cs"/>
                <a:sym typeface="Helvetica Light"/>
              </a:rPr>
              <a:t>’</a:t>
            </a:r>
            <a:r>
              <a:rPr kumimoji="0" lang="ko-KR" altLang="en-US" sz="3000" b="0" i="0" u="none" strike="noStrike" cap="none" spc="0" normalizeH="0" baseline="0">
                <a:ln>
                  <a:noFill/>
                </a:ln>
                <a:solidFill>
                  <a:srgbClr val="000000"/>
                </a:solidFill>
                <a:effectLst/>
                <a:uFillTx/>
                <a:latin typeface="+mn-lt"/>
                <a:ea typeface="+mn-ea"/>
                <a:cs typeface="+mn-cs"/>
                <a:sym typeface="Helvetica Light"/>
              </a:rPr>
              <a:t>를 사용했을 때</a:t>
            </a:r>
            <a:r>
              <a:rPr kumimoji="0" lang="en-US" altLang="ko-KR" sz="3000" b="0" i="0" u="none" strike="noStrike" cap="none" spc="0" normalizeH="0" baseline="0">
                <a:ln>
                  <a:noFill/>
                </a:ln>
                <a:solidFill>
                  <a:srgbClr val="000000"/>
                </a:solidFill>
                <a:effectLst/>
                <a:uFillTx/>
                <a:latin typeface="+mn-lt"/>
                <a:ea typeface="+mn-ea"/>
                <a:cs typeface="+mn-cs"/>
                <a:sym typeface="Helvetica Light"/>
              </a:rPr>
              <a:t>,</a:t>
            </a:r>
            <a:r>
              <a:rPr kumimoji="0" lang="ko-KR" altLang="en-US" sz="3000" b="0" i="0" u="none" strike="noStrike" cap="none" spc="0" normalizeH="0" baseline="0">
                <a:ln>
                  <a:noFill/>
                </a:ln>
                <a:solidFill>
                  <a:srgbClr val="000000"/>
                </a:solidFill>
                <a:effectLst/>
                <a:uFillTx/>
                <a:latin typeface="+mn-lt"/>
                <a:ea typeface="+mn-ea"/>
                <a:cs typeface="+mn-cs"/>
                <a:sym typeface="Helvetica Light"/>
              </a:rPr>
              <a:t> 시간이 더 단축되었나요</a:t>
            </a:r>
            <a:r>
              <a:rPr kumimoji="0" lang="en-US" altLang="ko-KR" sz="3000" b="0" i="0" u="none" strike="noStrike" cap="none" spc="0" normalizeH="0" baseline="0">
                <a:ln>
                  <a:noFill/>
                </a:ln>
                <a:solidFill>
                  <a:srgbClr val="000000"/>
                </a:solidFill>
                <a:effectLst/>
                <a:uFillTx/>
                <a:latin typeface="+mn-lt"/>
                <a:ea typeface="+mn-ea"/>
                <a:cs typeface="+mn-cs"/>
                <a:sym typeface="Helvetica Light"/>
              </a:rPr>
              <a:t>?</a:t>
            </a:r>
            <a:endParaRPr kumimoji="0" lang="ko-KR" altLang="en-US" sz="3000" b="0" i="0" u="none" strike="noStrike" cap="none" spc="0" normalizeH="0" baseline="0">
              <a:ln>
                <a:noFill/>
              </a:ln>
              <a:solidFill>
                <a:srgbClr val="000000"/>
              </a:solidFill>
              <a:effectLst/>
              <a:uFillTx/>
              <a:latin typeface="+mn-lt"/>
              <a:ea typeface="+mn-ea"/>
              <a:cs typeface="+mn-cs"/>
              <a:sym typeface="Helvetica Light"/>
            </a:endParaRPr>
          </a:p>
        </p:txBody>
      </p:sp>
      <p:sp>
        <p:nvSpPr>
          <p:cNvPr id="24" name="TextBox 23">
            <a:extLst>
              <a:ext uri="{FF2B5EF4-FFF2-40B4-BE49-F238E27FC236}">
                <a16:creationId xmlns:a16="http://schemas.microsoft.com/office/drawing/2014/main" id="{65CC4D3F-C656-4887-8F2C-D2EE63C3877D}"/>
              </a:ext>
            </a:extLst>
          </p:cNvPr>
          <p:cNvSpPr txBox="1"/>
          <p:nvPr/>
        </p:nvSpPr>
        <p:spPr>
          <a:xfrm>
            <a:off x="16268535" y="10410888"/>
            <a:ext cx="4160183" cy="245259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en-US" altLang="ko-KR" sz="3000" b="0" i="0" u="none" strike="noStrike" cap="none" spc="0" normalizeH="0" baseline="0">
                <a:ln>
                  <a:noFill/>
                </a:ln>
                <a:solidFill>
                  <a:srgbClr val="000000"/>
                </a:solidFill>
                <a:effectLst/>
                <a:uFillTx/>
                <a:latin typeface="+mn-lt"/>
                <a:ea typeface="+mn-ea"/>
                <a:cs typeface="+mn-cs"/>
                <a:sym typeface="Helvetica Light"/>
              </a:rPr>
              <a:t>'</a:t>
            </a:r>
            <a:r>
              <a:rPr kumimoji="0" lang="ko-KR" altLang="en-US" sz="3000" b="0" i="0" u="none" strike="noStrike" cap="none" spc="0" normalizeH="0" baseline="0">
                <a:ln>
                  <a:noFill/>
                </a:ln>
                <a:solidFill>
                  <a:srgbClr val="000000"/>
                </a:solidFill>
                <a:effectLst/>
                <a:uFillTx/>
                <a:latin typeface="+mn-lt"/>
                <a:ea typeface="+mn-ea"/>
                <a:cs typeface="+mn-cs"/>
                <a:sym typeface="Helvetica Light"/>
              </a:rPr>
              <a:t>소상공인</a:t>
            </a:r>
            <a:r>
              <a:rPr kumimoji="0" lang="en-US" altLang="ko-KR" sz="3000" b="0" i="0" u="none" strike="noStrike" cap="none" spc="0" normalizeH="0" baseline="0">
                <a:ln>
                  <a:noFill/>
                </a:ln>
                <a:solidFill>
                  <a:srgbClr val="000000"/>
                </a:solidFill>
                <a:effectLst/>
                <a:uFillTx/>
                <a:latin typeface="+mn-lt"/>
                <a:ea typeface="+mn-ea"/>
                <a:cs typeface="+mn-cs"/>
                <a:sym typeface="Helvetica Light"/>
              </a:rPr>
              <a:t>＇</a:t>
            </a:r>
            <a:r>
              <a:rPr kumimoji="0" lang="ko-KR" altLang="en-US" sz="3000" b="0" i="0" u="none" strike="noStrike" cap="none" spc="0" normalizeH="0" baseline="0">
                <a:ln>
                  <a:noFill/>
                </a:ln>
                <a:solidFill>
                  <a:srgbClr val="000000"/>
                </a:solidFill>
                <a:effectLst/>
                <a:uFillTx/>
                <a:latin typeface="+mn-lt"/>
                <a:ea typeface="+mn-ea"/>
                <a:cs typeface="+mn-cs"/>
                <a:sym typeface="Helvetica Light"/>
              </a:rPr>
              <a:t>어플을 사용했을 때보다 </a:t>
            </a:r>
            <a:r>
              <a:rPr kumimoji="0" lang="en-US" altLang="ko-KR" sz="3000" b="0" i="0" u="none" strike="noStrike" cap="none" spc="0" normalizeH="0" baseline="0">
                <a:ln>
                  <a:noFill/>
                </a:ln>
                <a:solidFill>
                  <a:srgbClr val="000000"/>
                </a:solidFill>
                <a:effectLst/>
                <a:uFillTx/>
                <a:latin typeface="+mn-lt"/>
                <a:ea typeface="+mn-ea"/>
                <a:cs typeface="+mn-cs"/>
                <a:sym typeface="Helvetica Light"/>
              </a:rPr>
              <a:t>‘</a:t>
            </a:r>
            <a:r>
              <a:rPr kumimoji="0" lang="ko-KR" altLang="en-US" sz="3000" b="0" i="0" u="none" strike="noStrike" cap="none" spc="0" normalizeH="0" baseline="0">
                <a:ln>
                  <a:noFill/>
                </a:ln>
                <a:solidFill>
                  <a:srgbClr val="000000"/>
                </a:solidFill>
                <a:effectLst/>
                <a:uFillTx/>
                <a:latin typeface="+mn-lt"/>
                <a:ea typeface="+mn-ea"/>
                <a:cs typeface="+mn-cs"/>
                <a:sym typeface="Helvetica Light"/>
              </a:rPr>
              <a:t>우아하게</a:t>
            </a:r>
            <a:r>
              <a:rPr kumimoji="0" lang="en-US" altLang="ko-KR" sz="3000" b="0" i="0" u="none" strike="noStrike" cap="none" spc="0" normalizeH="0" baseline="0">
                <a:ln>
                  <a:noFill/>
                </a:ln>
                <a:solidFill>
                  <a:srgbClr val="000000"/>
                </a:solidFill>
                <a:effectLst/>
                <a:uFillTx/>
                <a:latin typeface="+mn-lt"/>
                <a:ea typeface="+mn-ea"/>
                <a:cs typeface="+mn-cs"/>
                <a:sym typeface="Helvetica Light"/>
              </a:rPr>
              <a:t>’</a:t>
            </a:r>
            <a:r>
              <a:rPr kumimoji="0" lang="ko-KR" altLang="en-US" sz="3000" b="0" i="0" u="none" strike="noStrike" cap="none" spc="0" normalizeH="0" baseline="0">
                <a:ln>
                  <a:noFill/>
                </a:ln>
                <a:solidFill>
                  <a:srgbClr val="000000"/>
                </a:solidFill>
                <a:effectLst/>
                <a:uFillTx/>
                <a:latin typeface="+mn-lt"/>
                <a:ea typeface="+mn-ea"/>
                <a:cs typeface="+mn-cs"/>
                <a:sym typeface="Helvetica Light"/>
              </a:rPr>
              <a:t>를 사용했을 때</a:t>
            </a:r>
            <a:r>
              <a:rPr kumimoji="0" lang="en-US" altLang="ko-KR" sz="3000" b="0" i="0" u="none" strike="noStrike" cap="none" spc="0" normalizeH="0" baseline="0">
                <a:ln>
                  <a:noFill/>
                </a:ln>
                <a:solidFill>
                  <a:srgbClr val="000000"/>
                </a:solidFill>
                <a:effectLst/>
                <a:uFillTx/>
                <a:latin typeface="+mn-lt"/>
                <a:ea typeface="+mn-ea"/>
                <a:cs typeface="+mn-cs"/>
                <a:sym typeface="Helvetica Light"/>
              </a:rPr>
              <a:t>, </a:t>
            </a:r>
            <a:r>
              <a:rPr kumimoji="0" lang="ko-KR" altLang="en-US" sz="3000" b="0" i="0" u="none" strike="noStrike" cap="none" spc="0" normalizeH="0" baseline="0">
                <a:ln>
                  <a:noFill/>
                </a:ln>
                <a:solidFill>
                  <a:srgbClr val="000000"/>
                </a:solidFill>
                <a:effectLst/>
                <a:uFillTx/>
                <a:latin typeface="+mn-lt"/>
                <a:ea typeface="+mn-ea"/>
                <a:cs typeface="+mn-cs"/>
                <a:sym typeface="Helvetica Light"/>
              </a:rPr>
              <a:t>더 보기 편한 화면 디자인을 가지고 있나요</a:t>
            </a:r>
            <a:r>
              <a:rPr kumimoji="0" lang="en-US" altLang="ko-KR" sz="3000" b="0" i="0" u="none" strike="noStrike" cap="none" spc="0" normalizeH="0" baseline="0">
                <a:ln>
                  <a:noFill/>
                </a:ln>
                <a:solidFill>
                  <a:srgbClr val="000000"/>
                </a:solidFill>
                <a:effectLst/>
                <a:uFillTx/>
                <a:latin typeface="+mn-lt"/>
                <a:ea typeface="+mn-ea"/>
                <a:cs typeface="+mn-cs"/>
                <a:sym typeface="Helvetica Light"/>
              </a:rPr>
              <a:t>?</a:t>
            </a:r>
            <a:endParaRPr kumimoji="0" lang="ko-KR" altLang="en-US" sz="3000" b="0" i="0" u="none" strike="noStrike" cap="none" spc="0" normalizeH="0" baseline="0">
              <a:ln>
                <a:noFill/>
              </a:ln>
              <a:solidFill>
                <a:srgbClr val="000000"/>
              </a:solidFill>
              <a:effectLst/>
              <a:uFillTx/>
              <a:latin typeface="+mn-lt"/>
              <a:ea typeface="+mn-ea"/>
              <a:cs typeface="+mn-cs"/>
              <a:sym typeface="Helvetica Light"/>
            </a:endParaRPr>
          </a:p>
        </p:txBody>
      </p:sp>
    </p:spTree>
    <p:extLst>
      <p:ext uri="{BB962C8B-B14F-4D97-AF65-F5344CB8AC3E}">
        <p14:creationId xmlns:p14="http://schemas.microsoft.com/office/powerpoint/2010/main" val="280730092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bg_silver_noise_grey.jpg">
            <a:extLst>
              <a:ext uri="{FF2B5EF4-FFF2-40B4-BE49-F238E27FC236}">
                <a16:creationId xmlns:a16="http://schemas.microsoft.com/office/drawing/2014/main" id="{400EDC8C-FF0B-41E1-AFC4-51B938C29A97}"/>
              </a:ext>
            </a:extLst>
          </p:cNvPr>
          <p:cNvPicPr>
            <a:picLocks/>
          </p:cNvPicPr>
          <p:nvPr/>
        </p:nvPicPr>
        <p:blipFill>
          <a:blip r:embed="rId3">
            <a:extLst>
              <a:ext uri="{28A0092B-C50C-407E-A947-70E740481C1C}">
                <a14:useLocalDpi xmlns:a14="http://schemas.microsoft.com/office/drawing/2010/main" val="0"/>
              </a:ext>
            </a:extLst>
          </a:blip>
          <a:srcRect l="2397" r="2397"/>
          <a:stretch/>
        </p:blipFill>
        <p:spPr>
          <a:xfrm>
            <a:off x="16372810" y="3466691"/>
            <a:ext cx="5559312" cy="5913529"/>
          </a:xfrm>
          <a:prstGeom prst="rect">
            <a:avLst/>
          </a:prstGeom>
          <a:ln w="12700" cap="flat">
            <a:noFill/>
            <a:miter lim="400000"/>
          </a:ln>
          <a:effectLst>
            <a:outerShdw blurRad="355600" dist="134315" dir="2700000" rotWithShape="0">
              <a:srgbClr val="000000">
                <a:alpha val="50000"/>
              </a:srgbClr>
            </a:outerShdw>
          </a:effectLst>
        </p:spPr>
      </p:pic>
      <p:sp>
        <p:nvSpPr>
          <p:cNvPr id="3" name="직사각형 2">
            <a:extLst>
              <a:ext uri="{FF2B5EF4-FFF2-40B4-BE49-F238E27FC236}">
                <a16:creationId xmlns:a16="http://schemas.microsoft.com/office/drawing/2014/main" id="{BA7FAB74-8F2A-4423-9A3A-C9C6449B9AD6}"/>
              </a:ext>
            </a:extLst>
          </p:cNvPr>
          <p:cNvSpPr/>
          <p:nvPr/>
        </p:nvSpPr>
        <p:spPr>
          <a:xfrm>
            <a:off x="9013349" y="3444289"/>
            <a:ext cx="5545761" cy="5545761"/>
          </a:xfrm>
          <a:prstGeom prst="rect">
            <a:avLst/>
          </a:prstGeom>
          <a:solidFill>
            <a:schemeClr val="bg1"/>
          </a:solidFill>
          <a:ln w="12700" cap="flat">
            <a:noFill/>
            <a:miter lim="400000"/>
          </a:ln>
          <a:effectLst>
            <a:outerShdw blurRad="292100" dist="139700" dir="2700000" algn="tl" rotWithShape="0">
              <a:prstClr val="black">
                <a:alpha val="65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3200" b="0" i="0" u="none" strike="noStrike" cap="none" spc="0" normalizeH="0" baseline="0">
              <a:ln>
                <a:noFill/>
              </a:ln>
              <a:solidFill>
                <a:srgbClr val="FFFFFF"/>
              </a:solidFill>
              <a:effectLst/>
              <a:uFillTx/>
              <a:latin typeface="+mn-lt"/>
              <a:ea typeface="+mn-ea"/>
              <a:cs typeface="+mn-cs"/>
              <a:sym typeface="Helvetica Light"/>
            </a:endParaRPr>
          </a:p>
        </p:txBody>
      </p:sp>
      <p:pic>
        <p:nvPicPr>
          <p:cNvPr id="1028" name="Picture 4" descr="네이버 데이터랩">
            <a:extLst>
              <a:ext uri="{FF2B5EF4-FFF2-40B4-BE49-F238E27FC236}">
                <a16:creationId xmlns:a16="http://schemas.microsoft.com/office/drawing/2014/main" id="{1F2AC0F2-7D75-4E3D-8303-A6C74E004AF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42847" y="3466691"/>
            <a:ext cx="5560821" cy="556082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grpSp>
        <p:nvGrpSpPr>
          <p:cNvPr id="108" name="Group 108"/>
          <p:cNvGrpSpPr/>
          <p:nvPr/>
        </p:nvGrpSpPr>
        <p:grpSpPr>
          <a:xfrm>
            <a:off x="9786150" y="8682265"/>
            <a:ext cx="5545761" cy="3813644"/>
            <a:chOff x="734059" y="5215573"/>
            <a:chExt cx="5545760" cy="3813643"/>
          </a:xfrm>
        </p:grpSpPr>
        <p:sp>
          <p:nvSpPr>
            <p:cNvPr id="104" name="Shape 104"/>
            <p:cNvSpPr/>
            <p:nvPr/>
          </p:nvSpPr>
          <p:spPr>
            <a:xfrm>
              <a:off x="734059" y="5215573"/>
              <a:ext cx="5545760" cy="3813643"/>
            </a:xfrm>
            <a:prstGeom prst="rect">
              <a:avLst/>
            </a:prstGeom>
            <a:solidFill>
              <a:srgbClr val="1B1B1B"/>
            </a:solidFill>
            <a:ln w="12700" cap="flat">
              <a:noFill/>
              <a:miter lim="400000"/>
            </a:ln>
            <a:effectLst>
              <a:outerShdw blurRad="355600" dist="134315" dir="2700000" rotWithShape="0">
                <a:srgbClr val="000000">
                  <a:alpha val="50000"/>
                </a:srgbClr>
              </a:outerShdw>
            </a:effectLst>
          </p:spPr>
          <p:txBody>
            <a:bodyPr wrap="square" lIns="71437" tIns="71437" rIns="71437" bIns="71437" numCol="1" anchor="ctr">
              <a:noAutofit/>
            </a:bodyPr>
            <a:lstStyle/>
            <a:p>
              <a:pPr>
                <a:defRPr sz="3200">
                  <a:solidFill>
                    <a:srgbClr val="FFFFFF"/>
                  </a:solidFill>
                </a:defRPr>
              </a:pPr>
              <a:endParaRPr lang="ko-KR" altLang="en-US">
                <a:latin typeface="+mn-ea"/>
              </a:endParaRPr>
            </a:p>
          </p:txBody>
        </p:sp>
        <p:sp>
          <p:nvSpPr>
            <p:cNvPr id="105" name="Shape 105"/>
            <p:cNvSpPr/>
            <p:nvPr/>
          </p:nvSpPr>
          <p:spPr>
            <a:xfrm>
              <a:off x="778442" y="5560820"/>
              <a:ext cx="5457005" cy="79060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71437" tIns="71437" rIns="71437" bIns="71437" numCol="1" anchor="ctr">
              <a:spAutoFit/>
            </a:bodyPr>
            <a:lstStyle>
              <a:lvl1pPr>
                <a:defRPr sz="4200" cap="all" spc="294">
                  <a:solidFill>
                    <a:srgbClr val="FFD2D8"/>
                  </a:solidFill>
                  <a:latin typeface="Bodoni SvtyTwo ITC TT-Book"/>
                  <a:ea typeface="Bodoni SvtyTwo ITC TT-Book"/>
                  <a:cs typeface="Bodoni SvtyTwo ITC TT-Book"/>
                  <a:sym typeface="Bodoni SvtyTwo ITC TT-Book"/>
                </a:defRPr>
              </a:lvl1pPr>
            </a:lstStyle>
            <a:p>
              <a:r>
                <a:rPr lang="ko-KR" altLang="en-US">
                  <a:latin typeface="+mn-ea"/>
                  <a:ea typeface="+mn-ea"/>
                </a:rPr>
                <a:t>서울시 유동인구 데이터</a:t>
              </a:r>
              <a:endParaRPr lang="en-US" altLang="ko-KR">
                <a:latin typeface="+mn-ea"/>
                <a:ea typeface="+mn-ea"/>
              </a:endParaRPr>
            </a:p>
          </p:txBody>
        </p:sp>
        <p:sp>
          <p:nvSpPr>
            <p:cNvPr id="106" name="Shape 106"/>
            <p:cNvSpPr/>
            <p:nvPr/>
          </p:nvSpPr>
          <p:spPr>
            <a:xfrm>
              <a:off x="2244740" y="6373822"/>
              <a:ext cx="2524408" cy="575156"/>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71437" tIns="71437" rIns="71437" bIns="71437" numCol="1" anchor="ctr">
              <a:spAutoFit/>
            </a:bodyPr>
            <a:lstStyle>
              <a:lvl1pPr>
                <a:defRPr sz="2800" cap="all" spc="420">
                  <a:solidFill>
                    <a:srgbClr val="FFFFFF"/>
                  </a:solidFill>
                  <a:latin typeface="HelveticaNeueCyr"/>
                  <a:ea typeface="HelveticaNeueCyr"/>
                  <a:cs typeface="HelveticaNeueCyr"/>
                  <a:sym typeface="HelveticaNeueCyr"/>
                </a:defRPr>
              </a:lvl1pPr>
            </a:lstStyle>
            <a:p>
              <a:r>
                <a:rPr lang="en-US" altLang="ko-KR">
                  <a:latin typeface="+mn-ea"/>
                  <a:ea typeface="+mn-ea"/>
                </a:rPr>
                <a:t>SKT </a:t>
              </a:r>
              <a:r>
                <a:rPr lang="ko-KR" altLang="en-US">
                  <a:latin typeface="+mn-ea"/>
                  <a:ea typeface="+mn-ea"/>
                </a:rPr>
                <a:t>유동인구</a:t>
              </a:r>
            </a:p>
          </p:txBody>
        </p:sp>
        <p:sp>
          <p:nvSpPr>
            <p:cNvPr id="107" name="Shape 107"/>
            <p:cNvSpPr/>
            <p:nvPr/>
          </p:nvSpPr>
          <p:spPr>
            <a:xfrm>
              <a:off x="1267454" y="7150768"/>
              <a:ext cx="4478970" cy="73007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71437" tIns="71437" rIns="71437" bIns="71437" numCol="1" anchor="t">
              <a:spAutoFit/>
            </a:bodyPr>
            <a:lstStyle>
              <a:lvl1pPr>
                <a:lnSpc>
                  <a:spcPct val="90000"/>
                </a:lnSpc>
                <a:defRPr sz="2100" i="1" spc="188">
                  <a:solidFill>
                    <a:srgbClr val="FFFFFF"/>
                  </a:solidFill>
                  <a:latin typeface="Helvetica Neue Thin"/>
                  <a:ea typeface="Helvetica Neue Thin"/>
                  <a:cs typeface="Helvetica Neue Thin"/>
                  <a:sym typeface="Helvetica Neue Thin"/>
                </a:defRPr>
              </a:lvl1pPr>
            </a:lstStyle>
            <a:p>
              <a:r>
                <a:rPr lang="ko-KR" altLang="en-US">
                  <a:latin typeface="+mn-ea"/>
                  <a:ea typeface="+mn-ea"/>
                </a:rPr>
                <a:t>서울시 전체에서의 유동인구를 년</a:t>
              </a:r>
              <a:r>
                <a:rPr lang="en-US" altLang="ko-KR">
                  <a:latin typeface="+mn-ea"/>
                  <a:ea typeface="+mn-ea"/>
                </a:rPr>
                <a:t>, </a:t>
              </a:r>
              <a:r>
                <a:rPr lang="ko-KR" altLang="en-US">
                  <a:latin typeface="+mn-ea"/>
                  <a:ea typeface="+mn-ea"/>
                </a:rPr>
                <a:t>월</a:t>
              </a:r>
              <a:r>
                <a:rPr lang="en-US" altLang="ko-KR">
                  <a:latin typeface="+mn-ea"/>
                  <a:ea typeface="+mn-ea"/>
                </a:rPr>
                <a:t>, </a:t>
              </a:r>
              <a:r>
                <a:rPr lang="ko-KR" altLang="en-US">
                  <a:latin typeface="+mn-ea"/>
                  <a:ea typeface="+mn-ea"/>
                </a:rPr>
                <a:t>일</a:t>
              </a:r>
              <a:r>
                <a:rPr lang="en-US" altLang="ko-KR">
                  <a:latin typeface="+mn-ea"/>
                  <a:ea typeface="+mn-ea"/>
                </a:rPr>
                <a:t>, </a:t>
              </a:r>
              <a:r>
                <a:rPr lang="ko-KR" altLang="en-US">
                  <a:latin typeface="+mn-ea"/>
                  <a:ea typeface="+mn-ea"/>
                </a:rPr>
                <a:t>장소에 따라서 기록한 데이터</a:t>
              </a:r>
              <a:endParaRPr>
                <a:latin typeface="+mn-ea"/>
                <a:ea typeface="+mn-ea"/>
              </a:endParaRPr>
            </a:p>
          </p:txBody>
        </p:sp>
      </p:grpSp>
      <p:grpSp>
        <p:nvGrpSpPr>
          <p:cNvPr id="117" name="Group 117"/>
          <p:cNvGrpSpPr/>
          <p:nvPr/>
        </p:nvGrpSpPr>
        <p:grpSpPr>
          <a:xfrm>
            <a:off x="6437517" y="224626"/>
            <a:ext cx="10988835" cy="1990929"/>
            <a:chOff x="-1363695" y="22884"/>
            <a:chExt cx="10988835" cy="1990927"/>
          </a:xfrm>
        </p:grpSpPr>
        <p:sp>
          <p:nvSpPr>
            <p:cNvPr id="115" name="Shape 115"/>
            <p:cNvSpPr/>
            <p:nvPr/>
          </p:nvSpPr>
          <p:spPr>
            <a:xfrm>
              <a:off x="-1363695" y="251941"/>
              <a:ext cx="6011260" cy="168315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71437" tIns="71437" rIns="71437" bIns="71437" numCol="1" anchor="ctr">
              <a:spAutoFit/>
            </a:bodyPr>
            <a:lstStyle>
              <a:lvl1pPr algn="r">
                <a:defRPr sz="10000" i="1">
                  <a:solidFill>
                    <a:srgbClr val="1B1B1B"/>
                  </a:solidFill>
                  <a:latin typeface="Didot"/>
                  <a:ea typeface="Didot"/>
                  <a:cs typeface="Didot"/>
                  <a:sym typeface="Didot"/>
                </a:defRPr>
              </a:lvl1pPr>
            </a:lstStyle>
            <a:p>
              <a:r>
                <a:rPr lang="ko-KR" altLang="en-US" i="0">
                  <a:latin typeface="+mj-ea"/>
                  <a:ea typeface="+mj-ea"/>
                </a:rPr>
                <a:t>데이터 수집</a:t>
              </a:r>
              <a:endParaRPr i="0">
                <a:latin typeface="+mj-ea"/>
                <a:ea typeface="+mj-ea"/>
              </a:endParaRPr>
            </a:p>
          </p:txBody>
        </p:sp>
        <p:sp>
          <p:nvSpPr>
            <p:cNvPr id="116" name="Shape 116"/>
            <p:cNvSpPr/>
            <p:nvPr/>
          </p:nvSpPr>
          <p:spPr>
            <a:xfrm>
              <a:off x="4971303" y="22884"/>
              <a:ext cx="4653837" cy="199092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71437" tIns="71437" rIns="71437" bIns="71437" numCol="1" anchor="ctr">
              <a:spAutoFit/>
            </a:bodyPr>
            <a:lstStyle>
              <a:lvl1pPr algn="l">
                <a:defRPr sz="12000" spc="1080">
                  <a:solidFill>
                    <a:srgbClr val="C3798F"/>
                  </a:solidFill>
                  <a:latin typeface="Didot"/>
                  <a:ea typeface="Didot"/>
                  <a:cs typeface="Didot"/>
                  <a:sym typeface="Didot"/>
                </a:defRPr>
              </a:lvl1pPr>
            </a:lstStyle>
            <a:p>
              <a:r>
                <a:rPr lang="ko-KR" altLang="en-US">
                  <a:latin typeface="메이플스토리" panose="02000300000000000000" pitchFamily="2" charset="-127"/>
                  <a:ea typeface="메이플스토리" panose="02000300000000000000" pitchFamily="2" charset="-127"/>
                </a:rPr>
                <a:t>사장님</a:t>
              </a:r>
              <a:endParaRPr>
                <a:latin typeface="메이플스토리" panose="02000300000000000000" pitchFamily="2" charset="-127"/>
                <a:ea typeface="메이플스토리" panose="02000300000000000000" pitchFamily="2" charset="-127"/>
              </a:endParaRPr>
            </a:p>
          </p:txBody>
        </p:sp>
      </p:grpSp>
      <p:grpSp>
        <p:nvGrpSpPr>
          <p:cNvPr id="123" name="Group 123"/>
          <p:cNvGrpSpPr/>
          <p:nvPr/>
        </p:nvGrpSpPr>
        <p:grpSpPr>
          <a:xfrm>
            <a:off x="2482016" y="8682265"/>
            <a:ext cx="5545761" cy="3813644"/>
            <a:chOff x="734059" y="5215573"/>
            <a:chExt cx="5545760" cy="3813643"/>
          </a:xfrm>
        </p:grpSpPr>
        <p:sp>
          <p:nvSpPr>
            <p:cNvPr id="119" name="Shape 119"/>
            <p:cNvSpPr/>
            <p:nvPr/>
          </p:nvSpPr>
          <p:spPr>
            <a:xfrm>
              <a:off x="734059" y="5215573"/>
              <a:ext cx="5545760" cy="3813643"/>
            </a:xfrm>
            <a:prstGeom prst="rect">
              <a:avLst/>
            </a:prstGeom>
            <a:solidFill>
              <a:srgbClr val="1B1B1B"/>
            </a:solidFill>
            <a:ln w="12700" cap="flat">
              <a:noFill/>
              <a:miter lim="400000"/>
            </a:ln>
            <a:effectLst>
              <a:outerShdw blurRad="355600" dist="134315" dir="2700000" rotWithShape="0">
                <a:srgbClr val="000000">
                  <a:alpha val="50000"/>
                </a:srgbClr>
              </a:outerShdw>
            </a:effectLst>
          </p:spPr>
          <p:txBody>
            <a:bodyPr wrap="square" lIns="71437" tIns="71437" rIns="71437" bIns="71437" numCol="1" anchor="ctr">
              <a:noAutofit/>
            </a:bodyPr>
            <a:lstStyle/>
            <a:p>
              <a:pPr>
                <a:defRPr sz="3200">
                  <a:solidFill>
                    <a:srgbClr val="FFFFFF"/>
                  </a:solidFill>
                </a:defRPr>
              </a:pPr>
              <a:endParaRPr>
                <a:latin typeface="+mn-ea"/>
              </a:endParaRPr>
            </a:p>
          </p:txBody>
        </p:sp>
        <p:sp>
          <p:nvSpPr>
            <p:cNvPr id="120" name="Shape 120"/>
            <p:cNvSpPr/>
            <p:nvPr/>
          </p:nvSpPr>
          <p:spPr>
            <a:xfrm>
              <a:off x="1346355" y="5560820"/>
              <a:ext cx="4321181" cy="79060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71437" tIns="71437" rIns="71437" bIns="71437" numCol="1" anchor="ctr">
              <a:spAutoFit/>
            </a:bodyPr>
            <a:lstStyle>
              <a:lvl1pPr>
                <a:defRPr sz="4200" cap="all" spc="294">
                  <a:solidFill>
                    <a:srgbClr val="FFD2D8"/>
                  </a:solidFill>
                  <a:latin typeface="Bodoni SvtyTwo ITC TT-Book"/>
                  <a:ea typeface="Bodoni SvtyTwo ITC TT-Book"/>
                  <a:cs typeface="Bodoni SvtyTwo ITC TT-Book"/>
                  <a:sym typeface="Bodoni SvtyTwo ITC TT-Book"/>
                </a:defRPr>
              </a:lvl1pPr>
            </a:lstStyle>
            <a:p>
              <a:r>
                <a:rPr lang="ko-KR" altLang="en-US">
                  <a:latin typeface="+mn-ea"/>
                  <a:ea typeface="+mn-ea"/>
                </a:rPr>
                <a:t>지역별 음식관심도</a:t>
              </a:r>
              <a:endParaRPr lang="en-US" altLang="ko-KR">
                <a:latin typeface="+mn-ea"/>
                <a:ea typeface="+mn-ea"/>
              </a:endParaRPr>
            </a:p>
          </p:txBody>
        </p:sp>
        <p:sp>
          <p:nvSpPr>
            <p:cNvPr id="121" name="Shape 121"/>
            <p:cNvSpPr/>
            <p:nvPr/>
          </p:nvSpPr>
          <p:spPr>
            <a:xfrm>
              <a:off x="1610752" y="6373822"/>
              <a:ext cx="3792382" cy="575156"/>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71437" tIns="71437" rIns="71437" bIns="71437" numCol="1" anchor="ctr">
              <a:spAutoFit/>
            </a:bodyPr>
            <a:lstStyle>
              <a:lvl1pPr>
                <a:defRPr sz="2800" cap="all" spc="420">
                  <a:solidFill>
                    <a:srgbClr val="FFFFFF"/>
                  </a:solidFill>
                  <a:latin typeface="HelveticaNeueCyr"/>
                  <a:ea typeface="HelveticaNeueCyr"/>
                  <a:cs typeface="HelveticaNeueCyr"/>
                  <a:sym typeface="HelveticaNeueCyr"/>
                </a:defRPr>
              </a:lvl1pPr>
            </a:lstStyle>
            <a:p>
              <a:r>
                <a:rPr lang="ko-KR" altLang="en-US">
                  <a:latin typeface="+mn-ea"/>
                  <a:ea typeface="+mn-ea"/>
                </a:rPr>
                <a:t>네이버 </a:t>
              </a:r>
              <a:r>
                <a:rPr lang="en-US" altLang="ko-KR">
                  <a:latin typeface="+mn-ea"/>
                  <a:ea typeface="+mn-ea"/>
                </a:rPr>
                <a:t>Data Labs</a:t>
              </a:r>
            </a:p>
          </p:txBody>
        </p:sp>
        <p:sp>
          <p:nvSpPr>
            <p:cNvPr id="122" name="Shape 122"/>
            <p:cNvSpPr/>
            <p:nvPr/>
          </p:nvSpPr>
          <p:spPr>
            <a:xfrm>
              <a:off x="1267454" y="7150768"/>
              <a:ext cx="4478970" cy="73007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71437" tIns="71437" rIns="71437" bIns="71437" numCol="1" anchor="t">
              <a:spAutoFit/>
            </a:bodyPr>
            <a:lstStyle>
              <a:lvl1pPr>
                <a:lnSpc>
                  <a:spcPct val="90000"/>
                </a:lnSpc>
                <a:defRPr sz="2100" i="1" spc="188">
                  <a:solidFill>
                    <a:srgbClr val="FFFFFF"/>
                  </a:solidFill>
                  <a:latin typeface="Helvetica Neue Thin"/>
                  <a:ea typeface="Helvetica Neue Thin"/>
                  <a:cs typeface="Helvetica Neue Thin"/>
                  <a:sym typeface="Helvetica Neue Thin"/>
                </a:defRPr>
              </a:lvl1pPr>
            </a:lstStyle>
            <a:p>
              <a:r>
                <a:rPr lang="ko-KR" altLang="en-US">
                  <a:latin typeface="+mn-ea"/>
                  <a:ea typeface="+mn-ea"/>
                </a:rPr>
                <a:t>서울시의 각 구</a:t>
              </a:r>
              <a:r>
                <a:rPr lang="en-US" altLang="ko-KR">
                  <a:latin typeface="+mn-ea"/>
                  <a:ea typeface="+mn-ea"/>
                </a:rPr>
                <a:t>, </a:t>
              </a:r>
              <a:r>
                <a:rPr lang="ko-KR" altLang="en-US">
                  <a:latin typeface="+mn-ea"/>
                  <a:ea typeface="+mn-ea"/>
                </a:rPr>
                <a:t>동마다 음식에 대한 관심도를 나타낸 데이터</a:t>
              </a:r>
              <a:endParaRPr>
                <a:latin typeface="+mn-ea"/>
                <a:ea typeface="+mn-ea"/>
              </a:endParaRPr>
            </a:p>
          </p:txBody>
        </p:sp>
      </p:grpSp>
      <p:sp>
        <p:nvSpPr>
          <p:cNvPr id="2" name="AutoShape 6" descr="T datahub">
            <a:extLst>
              <a:ext uri="{FF2B5EF4-FFF2-40B4-BE49-F238E27FC236}">
                <a16:creationId xmlns:a16="http://schemas.microsoft.com/office/drawing/2014/main" id="{3CB17C95-20D4-426C-9499-DC54DDE0D572}"/>
              </a:ext>
            </a:extLst>
          </p:cNvPr>
          <p:cNvSpPr>
            <a:spLocks noChangeAspect="1" noChangeArrowheads="1"/>
          </p:cNvSpPr>
          <p:nvPr/>
        </p:nvSpPr>
        <p:spPr bwMode="auto">
          <a:xfrm>
            <a:off x="12039600" y="6705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pic>
        <p:nvPicPr>
          <p:cNvPr id="1034" name="Picture 10">
            <a:extLst>
              <a:ext uri="{FF2B5EF4-FFF2-40B4-BE49-F238E27FC236}">
                <a16:creationId xmlns:a16="http://schemas.microsoft.com/office/drawing/2014/main" id="{E562A411-91D8-4DFA-9FEF-CA6A04A72F3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43715" y="5257173"/>
            <a:ext cx="5475056" cy="1990929"/>
          </a:xfrm>
          <a:prstGeom prst="rect">
            <a:avLst/>
          </a:prstGeom>
          <a:noFill/>
          <a:extLst>
            <a:ext uri="{909E8E84-426E-40DD-AFC4-6F175D3DCCD1}">
              <a14:hiddenFill xmlns:a14="http://schemas.microsoft.com/office/drawing/2010/main">
                <a:solidFill>
                  <a:srgbClr val="FFFFFF"/>
                </a:solidFill>
              </a14:hiddenFill>
            </a:ext>
          </a:extLst>
        </p:spPr>
      </p:pic>
      <p:grpSp>
        <p:nvGrpSpPr>
          <p:cNvPr id="34" name="Group 108">
            <a:extLst>
              <a:ext uri="{FF2B5EF4-FFF2-40B4-BE49-F238E27FC236}">
                <a16:creationId xmlns:a16="http://schemas.microsoft.com/office/drawing/2014/main" id="{4DBD6B9B-4145-4AC3-B6A0-711F1296B6D7}"/>
              </a:ext>
            </a:extLst>
          </p:cNvPr>
          <p:cNvGrpSpPr/>
          <p:nvPr/>
        </p:nvGrpSpPr>
        <p:grpSpPr>
          <a:xfrm>
            <a:off x="17145611" y="8710639"/>
            <a:ext cx="5545761" cy="3813644"/>
            <a:chOff x="734059" y="5215573"/>
            <a:chExt cx="5545760" cy="3813643"/>
          </a:xfrm>
        </p:grpSpPr>
        <p:sp>
          <p:nvSpPr>
            <p:cNvPr id="35" name="Shape 104">
              <a:extLst>
                <a:ext uri="{FF2B5EF4-FFF2-40B4-BE49-F238E27FC236}">
                  <a16:creationId xmlns:a16="http://schemas.microsoft.com/office/drawing/2014/main" id="{C5D847A2-81FD-4A5E-96F7-7FBEC28CE108}"/>
                </a:ext>
              </a:extLst>
            </p:cNvPr>
            <p:cNvSpPr/>
            <p:nvPr/>
          </p:nvSpPr>
          <p:spPr>
            <a:xfrm>
              <a:off x="734059" y="5215573"/>
              <a:ext cx="5545760" cy="3813643"/>
            </a:xfrm>
            <a:prstGeom prst="rect">
              <a:avLst/>
            </a:prstGeom>
            <a:solidFill>
              <a:srgbClr val="1B1B1B"/>
            </a:solidFill>
            <a:ln w="12700" cap="flat">
              <a:noFill/>
              <a:miter lim="400000"/>
            </a:ln>
            <a:effectLst>
              <a:outerShdw blurRad="355600" dist="134315" dir="2700000" rotWithShape="0">
                <a:srgbClr val="000000">
                  <a:alpha val="50000"/>
                </a:srgbClr>
              </a:outerShdw>
            </a:effectLst>
          </p:spPr>
          <p:txBody>
            <a:bodyPr wrap="square" lIns="71437" tIns="71437" rIns="71437" bIns="71437" numCol="1" anchor="ctr">
              <a:noAutofit/>
            </a:bodyPr>
            <a:lstStyle/>
            <a:p>
              <a:pPr>
                <a:defRPr sz="3200">
                  <a:solidFill>
                    <a:srgbClr val="FFFFFF"/>
                  </a:solidFill>
                </a:defRPr>
              </a:pPr>
              <a:endParaRPr lang="ko-KR" altLang="en-US">
                <a:latin typeface="+mn-ea"/>
              </a:endParaRPr>
            </a:p>
          </p:txBody>
        </p:sp>
        <p:sp>
          <p:nvSpPr>
            <p:cNvPr id="37" name="Shape 105">
              <a:extLst>
                <a:ext uri="{FF2B5EF4-FFF2-40B4-BE49-F238E27FC236}">
                  <a16:creationId xmlns:a16="http://schemas.microsoft.com/office/drawing/2014/main" id="{1528231A-2272-453C-B3CD-EFD58B9E9BC1}"/>
                </a:ext>
              </a:extLst>
            </p:cNvPr>
            <p:cNvSpPr/>
            <p:nvPr/>
          </p:nvSpPr>
          <p:spPr>
            <a:xfrm>
              <a:off x="1477000" y="5560820"/>
              <a:ext cx="4059892" cy="79060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71437" tIns="71437" rIns="71437" bIns="71437" numCol="1" anchor="ctr">
              <a:spAutoFit/>
            </a:bodyPr>
            <a:lstStyle>
              <a:lvl1pPr>
                <a:defRPr sz="4200" cap="all" spc="294">
                  <a:solidFill>
                    <a:srgbClr val="FFD2D8"/>
                  </a:solidFill>
                  <a:latin typeface="Bodoni SvtyTwo ITC TT-Book"/>
                  <a:ea typeface="Bodoni SvtyTwo ITC TT-Book"/>
                  <a:cs typeface="Bodoni SvtyTwo ITC TT-Book"/>
                  <a:sym typeface="Bodoni SvtyTwo ITC TT-Book"/>
                </a:defRPr>
              </a:lvl1pPr>
            </a:lstStyle>
            <a:p>
              <a:r>
                <a:rPr lang="ko-KR" altLang="en-US">
                  <a:latin typeface="+mn-ea"/>
                  <a:ea typeface="+mn-ea"/>
                </a:rPr>
                <a:t>시장 동향 데이터</a:t>
              </a:r>
              <a:endParaRPr lang="en-US" altLang="ko-KR">
                <a:latin typeface="+mn-ea"/>
                <a:ea typeface="+mn-ea"/>
              </a:endParaRPr>
            </a:p>
          </p:txBody>
        </p:sp>
        <p:sp>
          <p:nvSpPr>
            <p:cNvPr id="38" name="Shape 106">
              <a:extLst>
                <a:ext uri="{FF2B5EF4-FFF2-40B4-BE49-F238E27FC236}">
                  <a16:creationId xmlns:a16="http://schemas.microsoft.com/office/drawing/2014/main" id="{7312DFC1-C052-4254-AE4F-49730DC8507F}"/>
                </a:ext>
              </a:extLst>
            </p:cNvPr>
            <p:cNvSpPr/>
            <p:nvPr/>
          </p:nvSpPr>
          <p:spPr>
            <a:xfrm>
              <a:off x="1774902" y="6373822"/>
              <a:ext cx="3464088" cy="575156"/>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71437" tIns="71437" rIns="71437" bIns="71437" numCol="1" anchor="ctr">
              <a:spAutoFit/>
            </a:bodyPr>
            <a:lstStyle>
              <a:lvl1pPr>
                <a:defRPr sz="2800" cap="all" spc="420">
                  <a:solidFill>
                    <a:srgbClr val="FFFFFF"/>
                  </a:solidFill>
                  <a:latin typeface="HelveticaNeueCyr"/>
                  <a:ea typeface="HelveticaNeueCyr"/>
                  <a:cs typeface="HelveticaNeueCyr"/>
                  <a:sym typeface="HelveticaNeueCyr"/>
                </a:defRPr>
              </a:lvl1pPr>
            </a:lstStyle>
            <a:p>
              <a:r>
                <a:rPr lang="ko-KR" altLang="en-US">
                  <a:latin typeface="+mn-ea"/>
                  <a:ea typeface="+mn-ea"/>
                </a:rPr>
                <a:t>인스타그램 데이터</a:t>
              </a:r>
              <a:r>
                <a:rPr lang="en-US" altLang="ko-KR">
                  <a:latin typeface="+mn-ea"/>
                  <a:ea typeface="+mn-ea"/>
                </a:rPr>
                <a:t>3</a:t>
              </a:r>
              <a:endParaRPr lang="ko-KR" altLang="en-US">
                <a:latin typeface="+mn-ea"/>
                <a:ea typeface="+mn-ea"/>
              </a:endParaRPr>
            </a:p>
          </p:txBody>
        </p:sp>
        <p:sp>
          <p:nvSpPr>
            <p:cNvPr id="39" name="Shape 107">
              <a:extLst>
                <a:ext uri="{FF2B5EF4-FFF2-40B4-BE49-F238E27FC236}">
                  <a16:creationId xmlns:a16="http://schemas.microsoft.com/office/drawing/2014/main" id="{CF1216BE-CB36-4530-BB36-3BC6832C4382}"/>
                </a:ext>
              </a:extLst>
            </p:cNvPr>
            <p:cNvSpPr/>
            <p:nvPr/>
          </p:nvSpPr>
          <p:spPr>
            <a:xfrm>
              <a:off x="1267454" y="7150768"/>
              <a:ext cx="4478970" cy="73007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71437" tIns="71437" rIns="71437" bIns="71437" numCol="1" anchor="t">
              <a:spAutoFit/>
            </a:bodyPr>
            <a:lstStyle>
              <a:lvl1pPr>
                <a:lnSpc>
                  <a:spcPct val="90000"/>
                </a:lnSpc>
                <a:defRPr sz="2100" i="1" spc="188">
                  <a:solidFill>
                    <a:srgbClr val="FFFFFF"/>
                  </a:solidFill>
                  <a:latin typeface="Helvetica Neue Thin"/>
                  <a:ea typeface="Helvetica Neue Thin"/>
                  <a:cs typeface="Helvetica Neue Thin"/>
                  <a:sym typeface="Helvetica Neue Thin"/>
                </a:defRPr>
              </a:lvl1pPr>
            </a:lstStyle>
            <a:p>
              <a:r>
                <a:rPr lang="ko-KR" altLang="en-US" err="1">
                  <a:latin typeface="+mn-ea"/>
                  <a:ea typeface="+mn-ea"/>
                </a:rPr>
                <a:t>인스타그램에서</a:t>
              </a:r>
              <a:r>
                <a:rPr lang="ko-KR" altLang="en-US">
                  <a:latin typeface="+mn-ea"/>
                  <a:ea typeface="+mn-ea"/>
                </a:rPr>
                <a:t> 각 구마다 해당 음식 종류에 대한 관심도를 분석한 데이터</a:t>
              </a:r>
              <a:endParaRPr>
                <a:latin typeface="+mn-ea"/>
                <a:ea typeface="+mn-ea"/>
              </a:endParaRPr>
            </a:p>
          </p:txBody>
        </p:sp>
      </p:grpSp>
      <p:sp>
        <p:nvSpPr>
          <p:cNvPr id="26" name="직사각형 25">
            <a:extLst>
              <a:ext uri="{FF2B5EF4-FFF2-40B4-BE49-F238E27FC236}">
                <a16:creationId xmlns:a16="http://schemas.microsoft.com/office/drawing/2014/main" id="{C481F043-FC86-4C2F-B8A4-B53B59126A93}"/>
              </a:ext>
            </a:extLst>
          </p:cNvPr>
          <p:cNvSpPr/>
          <p:nvPr/>
        </p:nvSpPr>
        <p:spPr>
          <a:xfrm>
            <a:off x="10642600" y="13202668"/>
            <a:ext cx="3114040" cy="390491"/>
          </a:xfrm>
          <a:prstGeom prst="rect">
            <a:avLst/>
          </a:prstGeom>
          <a:solidFill>
            <a:srgbClr val="C597A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1600" b="0" i="0" u="none" strike="noStrike" cap="none" spc="0" normalizeH="0" baseline="0">
              <a:ln>
                <a:noFill/>
              </a:ln>
              <a:solidFill>
                <a:srgbClr val="FFFFFF"/>
              </a:solidFill>
              <a:effectLst/>
              <a:uFillTx/>
              <a:latin typeface="+mn-lt"/>
              <a:ea typeface="+mn-ea"/>
              <a:cs typeface="+mn-cs"/>
              <a:sym typeface="Helvetica Light"/>
            </a:endParaRPr>
          </a:p>
        </p:txBody>
      </p:sp>
      <p:sp>
        <p:nvSpPr>
          <p:cNvPr id="27" name="TextBox 26">
            <a:extLst>
              <a:ext uri="{FF2B5EF4-FFF2-40B4-BE49-F238E27FC236}">
                <a16:creationId xmlns:a16="http://schemas.microsoft.com/office/drawing/2014/main" id="{92A32979-FB62-4DFB-BBB1-2FC6BA5E9A77}"/>
              </a:ext>
            </a:extLst>
          </p:cNvPr>
          <p:cNvSpPr txBox="1"/>
          <p:nvPr/>
        </p:nvSpPr>
        <p:spPr>
          <a:xfrm>
            <a:off x="10605263" y="13183053"/>
            <a:ext cx="3202177"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altLang="ko-KR" sz="2400">
                <a:solidFill>
                  <a:schemeClr val="bg1"/>
                </a:solidFill>
                <a:latin typeface="+mn-ea"/>
              </a:rPr>
              <a:t>2. </a:t>
            </a:r>
            <a:r>
              <a:rPr lang="ko-KR" altLang="en-US" sz="2400">
                <a:solidFill>
                  <a:schemeClr val="bg1"/>
                </a:solidFill>
                <a:latin typeface="+mn-ea"/>
              </a:rPr>
              <a:t>데이터 수집 및 </a:t>
            </a:r>
            <a:r>
              <a:rPr lang="ko-KR" altLang="en-US" sz="2400" err="1">
                <a:solidFill>
                  <a:schemeClr val="bg1"/>
                </a:solidFill>
                <a:latin typeface="+mn-ea"/>
              </a:rPr>
              <a:t>전처리</a:t>
            </a:r>
            <a:endParaRPr lang="ko-KR" altLang="en-US" sz="2400">
              <a:solidFill>
                <a:schemeClr val="bg1"/>
              </a:solidFill>
              <a:latin typeface="+mn-ea"/>
            </a:endParaRPr>
          </a:p>
        </p:txBody>
      </p:sp>
    </p:spTree>
    <p:extLst>
      <p:ext uri="{BB962C8B-B14F-4D97-AF65-F5344CB8AC3E}">
        <p14:creationId xmlns:p14="http://schemas.microsoft.com/office/powerpoint/2010/main" val="3260525702"/>
      </p:ext>
    </p:extLst>
  </p:cSld>
  <p:clrMapOvr>
    <a:masterClrMapping/>
  </p:clrMapOvr>
  <mc:AlternateContent xmlns:mc="http://schemas.openxmlformats.org/markup-compatibility/2006" xmlns:p14="http://schemas.microsoft.com/office/powerpoint/2010/main">
    <mc:Choice Requires="p14">
      <p:transition spd="slow" p14:dur="2000">
        <p:push dir="r"/>
      </p:transition>
    </mc:Choice>
    <mc:Fallback xmlns="">
      <p:transition spd="slow">
        <p:push dir="r"/>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Shape 147"/>
          <p:cNvSpPr/>
          <p:nvPr/>
        </p:nvSpPr>
        <p:spPr>
          <a:xfrm>
            <a:off x="-38922" y="1835039"/>
            <a:ext cx="24461844" cy="11069133"/>
          </a:xfrm>
          <a:prstGeom prst="rect">
            <a:avLst/>
          </a:prstGeom>
          <a:solidFill>
            <a:srgbClr val="FFFFFF"/>
          </a:solidFill>
          <a:ln w="12700">
            <a:miter lim="400000"/>
          </a:ln>
        </p:spPr>
        <p:txBody>
          <a:bodyPr lIns="71437" tIns="71437" rIns="71437" bIns="71437" anchor="ctr"/>
          <a:lstStyle/>
          <a:p>
            <a:pPr>
              <a:defRPr sz="3200">
                <a:solidFill>
                  <a:srgbClr val="FFFFFF"/>
                </a:solidFill>
              </a:defRPr>
            </a:pPr>
            <a:endParaRPr/>
          </a:p>
        </p:txBody>
      </p:sp>
      <p:sp>
        <p:nvSpPr>
          <p:cNvPr id="154" name="Shape 154"/>
          <p:cNvSpPr/>
          <p:nvPr/>
        </p:nvSpPr>
        <p:spPr>
          <a:xfrm>
            <a:off x="1963909" y="4232610"/>
            <a:ext cx="8400490" cy="861313"/>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71437" tIns="71437" rIns="71437" bIns="71437" numCol="1" anchor="ctr">
            <a:noAutofit/>
          </a:bodyPr>
          <a:lstStyle>
            <a:lvl1pPr>
              <a:defRPr sz="4000" b="1" cap="all" spc="680">
                <a:solidFill>
                  <a:srgbClr val="C496A2"/>
                </a:solidFill>
                <a:latin typeface="Helvetica Neue"/>
                <a:ea typeface="Helvetica Neue"/>
                <a:cs typeface="Helvetica Neue"/>
                <a:sym typeface="Helvetica Neue"/>
              </a:defRPr>
            </a:lvl1pPr>
          </a:lstStyle>
          <a:p>
            <a:r>
              <a:rPr lang="ko-KR" altLang="en-US">
                <a:latin typeface="+mj-ea"/>
                <a:ea typeface="+mj-ea"/>
              </a:rPr>
              <a:t>학생</a:t>
            </a:r>
            <a:endParaRPr>
              <a:latin typeface="+mj-ea"/>
              <a:ea typeface="+mj-ea"/>
            </a:endParaRPr>
          </a:p>
        </p:txBody>
      </p:sp>
      <p:sp>
        <p:nvSpPr>
          <p:cNvPr id="163" name="Shape 163"/>
          <p:cNvSpPr/>
          <p:nvPr/>
        </p:nvSpPr>
        <p:spPr>
          <a:xfrm>
            <a:off x="14477468" y="4253510"/>
            <a:ext cx="8400490" cy="861313"/>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71437" tIns="71437" rIns="71437" bIns="71437" numCol="1" anchor="ctr">
            <a:noAutofit/>
          </a:bodyPr>
          <a:lstStyle>
            <a:lvl1pPr>
              <a:defRPr sz="4000" b="1" cap="all" spc="680">
                <a:solidFill>
                  <a:srgbClr val="C496A2"/>
                </a:solidFill>
                <a:latin typeface="Helvetica Neue"/>
                <a:ea typeface="Helvetica Neue"/>
                <a:cs typeface="Helvetica Neue"/>
                <a:sym typeface="Helvetica Neue"/>
              </a:defRPr>
            </a:lvl1pPr>
          </a:lstStyle>
          <a:p>
            <a:r>
              <a:rPr lang="ko-KR" altLang="en-US">
                <a:latin typeface="+mj-ea"/>
                <a:ea typeface="+mj-ea"/>
              </a:rPr>
              <a:t>예비창업자 </a:t>
            </a:r>
            <a:r>
              <a:rPr lang="en-US" altLang="ko-KR">
                <a:latin typeface="+mj-ea"/>
                <a:ea typeface="+mj-ea"/>
              </a:rPr>
              <a:t>&amp; </a:t>
            </a:r>
            <a:r>
              <a:rPr lang="ko-KR" altLang="en-US">
                <a:latin typeface="+mj-ea"/>
                <a:ea typeface="+mj-ea"/>
              </a:rPr>
              <a:t>사장님</a:t>
            </a:r>
            <a:endParaRPr>
              <a:latin typeface="+mj-ea"/>
              <a:ea typeface="+mj-ea"/>
            </a:endParaRPr>
          </a:p>
        </p:txBody>
      </p:sp>
      <p:sp>
        <p:nvSpPr>
          <p:cNvPr id="166" name="Shape 166"/>
          <p:cNvSpPr/>
          <p:nvPr/>
        </p:nvSpPr>
        <p:spPr>
          <a:xfrm>
            <a:off x="-38922" y="4408"/>
            <a:ext cx="24461844" cy="2606226"/>
          </a:xfrm>
          <a:prstGeom prst="rect">
            <a:avLst/>
          </a:prstGeom>
          <a:solidFill>
            <a:srgbClr val="C496A2"/>
          </a:solidFill>
          <a:ln w="12700">
            <a:miter lim="400000"/>
          </a:ln>
        </p:spPr>
        <p:txBody>
          <a:bodyPr lIns="71437" tIns="71437" rIns="71437" bIns="71437" anchor="ctr"/>
          <a:lstStyle/>
          <a:p>
            <a:pPr>
              <a:defRPr sz="3200">
                <a:solidFill>
                  <a:srgbClr val="FFFFFF"/>
                </a:solidFill>
              </a:defRPr>
            </a:pPr>
            <a:endParaRPr/>
          </a:p>
        </p:txBody>
      </p:sp>
      <p:sp>
        <p:nvSpPr>
          <p:cNvPr id="167" name="Shape 167"/>
          <p:cNvSpPr/>
          <p:nvPr/>
        </p:nvSpPr>
        <p:spPr>
          <a:xfrm>
            <a:off x="9777879" y="619833"/>
            <a:ext cx="4828244" cy="13753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lvl1pPr>
              <a:defRPr sz="10000" cap="all" spc="1400">
                <a:solidFill>
                  <a:srgbClr val="FFFFFF"/>
                </a:solidFill>
                <a:latin typeface="Didot"/>
                <a:ea typeface="Didot"/>
                <a:cs typeface="Didot"/>
                <a:sym typeface="Didot"/>
              </a:defRPr>
            </a:lvl1pPr>
          </a:lstStyle>
          <a:p>
            <a:r>
              <a:rPr lang="ko-KR" altLang="en-US" sz="8000">
                <a:latin typeface="메이플스토리" panose="02000300000000000000" pitchFamily="2" charset="-127"/>
                <a:ea typeface="메이플스토리" panose="02000300000000000000" pitchFamily="2" charset="-127"/>
              </a:rPr>
              <a:t>결과 분석</a:t>
            </a:r>
            <a:endParaRPr sz="8000">
              <a:latin typeface="메이플스토리" panose="02000300000000000000" pitchFamily="2" charset="-127"/>
              <a:ea typeface="메이플스토리" panose="02000300000000000000" pitchFamily="2" charset="-127"/>
            </a:endParaRPr>
          </a:p>
        </p:txBody>
      </p:sp>
      <p:sp>
        <p:nvSpPr>
          <p:cNvPr id="23" name="직사각형 22">
            <a:extLst>
              <a:ext uri="{FF2B5EF4-FFF2-40B4-BE49-F238E27FC236}">
                <a16:creationId xmlns:a16="http://schemas.microsoft.com/office/drawing/2014/main" id="{3CE15BB0-C432-4C8F-B32C-C72AF5517E3C}"/>
              </a:ext>
            </a:extLst>
          </p:cNvPr>
          <p:cNvSpPr/>
          <p:nvPr/>
        </p:nvSpPr>
        <p:spPr>
          <a:xfrm>
            <a:off x="10642600" y="13202668"/>
            <a:ext cx="3114040" cy="390491"/>
          </a:xfrm>
          <a:prstGeom prst="rect">
            <a:avLst/>
          </a:prstGeom>
          <a:solidFill>
            <a:srgbClr val="C597A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1600" b="0" i="0" u="none" strike="noStrike" cap="none" spc="0" normalizeH="0" baseline="0">
              <a:ln>
                <a:noFill/>
              </a:ln>
              <a:solidFill>
                <a:srgbClr val="FFFFFF"/>
              </a:solidFill>
              <a:effectLst/>
              <a:uFillTx/>
              <a:latin typeface="+mj-ea"/>
              <a:ea typeface="+mj-ea"/>
              <a:cs typeface="+mn-cs"/>
              <a:sym typeface="Helvetica Light"/>
            </a:endParaRPr>
          </a:p>
        </p:txBody>
      </p:sp>
      <p:sp>
        <p:nvSpPr>
          <p:cNvPr id="24" name="TextBox 23">
            <a:extLst>
              <a:ext uri="{FF2B5EF4-FFF2-40B4-BE49-F238E27FC236}">
                <a16:creationId xmlns:a16="http://schemas.microsoft.com/office/drawing/2014/main" id="{205F7861-C0DD-49D2-B8D8-8C9164B0E4C9}"/>
              </a:ext>
            </a:extLst>
          </p:cNvPr>
          <p:cNvSpPr txBox="1"/>
          <p:nvPr/>
        </p:nvSpPr>
        <p:spPr>
          <a:xfrm>
            <a:off x="10605263" y="13183053"/>
            <a:ext cx="3202177"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altLang="ko-KR" sz="2400">
                <a:solidFill>
                  <a:schemeClr val="bg1"/>
                </a:solidFill>
                <a:latin typeface="+mj-ea"/>
                <a:ea typeface="+mj-ea"/>
              </a:rPr>
              <a:t>5. </a:t>
            </a:r>
            <a:r>
              <a:rPr lang="ko-KR" altLang="en-US" sz="2400">
                <a:solidFill>
                  <a:schemeClr val="bg1"/>
                </a:solidFill>
                <a:latin typeface="+mj-ea"/>
                <a:ea typeface="+mj-ea"/>
              </a:rPr>
              <a:t>유저 스터디</a:t>
            </a:r>
          </a:p>
        </p:txBody>
      </p:sp>
      <p:graphicFrame>
        <p:nvGraphicFramePr>
          <p:cNvPr id="27" name="표 30">
            <a:extLst>
              <a:ext uri="{FF2B5EF4-FFF2-40B4-BE49-F238E27FC236}">
                <a16:creationId xmlns:a16="http://schemas.microsoft.com/office/drawing/2014/main" id="{03B255C6-E8E8-4EF4-B5ED-9337A11BE66A}"/>
              </a:ext>
            </a:extLst>
          </p:cNvPr>
          <p:cNvGraphicFramePr>
            <a:graphicFrameLocks noGrp="1"/>
          </p:cNvGraphicFramePr>
          <p:nvPr>
            <p:extLst>
              <p:ext uri="{D42A27DB-BD31-4B8C-83A1-F6EECF244321}">
                <p14:modId xmlns:p14="http://schemas.microsoft.com/office/powerpoint/2010/main" val="3841114730"/>
              </p:ext>
            </p:extLst>
          </p:nvPr>
        </p:nvGraphicFramePr>
        <p:xfrm>
          <a:off x="3395089" y="10637279"/>
          <a:ext cx="5538129" cy="1828800"/>
        </p:xfrm>
        <a:graphic>
          <a:graphicData uri="http://schemas.openxmlformats.org/drawingml/2006/table">
            <a:tbl>
              <a:tblPr firstRow="1" bandRow="1">
                <a:tableStyleId>{5940675A-B579-460E-94D1-54222C63F5DA}</a:tableStyleId>
              </a:tblPr>
              <a:tblGrid>
                <a:gridCol w="1500376">
                  <a:extLst>
                    <a:ext uri="{9D8B030D-6E8A-4147-A177-3AD203B41FA5}">
                      <a16:colId xmlns:a16="http://schemas.microsoft.com/office/drawing/2014/main" val="958050153"/>
                    </a:ext>
                  </a:extLst>
                </a:gridCol>
                <a:gridCol w="1877555">
                  <a:extLst>
                    <a:ext uri="{9D8B030D-6E8A-4147-A177-3AD203B41FA5}">
                      <a16:colId xmlns:a16="http://schemas.microsoft.com/office/drawing/2014/main" val="3502313194"/>
                    </a:ext>
                  </a:extLst>
                </a:gridCol>
                <a:gridCol w="2160198">
                  <a:extLst>
                    <a:ext uri="{9D8B030D-6E8A-4147-A177-3AD203B41FA5}">
                      <a16:colId xmlns:a16="http://schemas.microsoft.com/office/drawing/2014/main" val="3756481986"/>
                    </a:ext>
                  </a:extLst>
                </a:gridCol>
              </a:tblGrid>
              <a:tr h="370840">
                <a:tc>
                  <a:txBody>
                    <a:bodyPr/>
                    <a:lstStyle/>
                    <a:p>
                      <a:pPr latinLnBrk="1"/>
                      <a:endParaRPr lang="ko-KR" altLang="en-US"/>
                    </a:p>
                  </a:txBody>
                  <a:tcPr/>
                </a:tc>
                <a:tc>
                  <a:txBody>
                    <a:bodyPr/>
                    <a:lstStyle/>
                    <a:p>
                      <a:pPr latinLnBrk="1"/>
                      <a:r>
                        <a:rPr lang="en-US" altLang="ko-KR"/>
                        <a:t>UI</a:t>
                      </a:r>
                      <a:r>
                        <a:rPr lang="ko-KR" altLang="en-US"/>
                        <a:t> 비교</a:t>
                      </a:r>
                    </a:p>
                  </a:txBody>
                  <a:tcPr/>
                </a:tc>
                <a:tc>
                  <a:txBody>
                    <a:bodyPr/>
                    <a:lstStyle/>
                    <a:p>
                      <a:pPr latinLnBrk="1"/>
                      <a:r>
                        <a:rPr lang="ko-KR" altLang="en-US"/>
                        <a:t>시간 단축</a:t>
                      </a:r>
                    </a:p>
                  </a:txBody>
                  <a:tcPr/>
                </a:tc>
                <a:extLst>
                  <a:ext uri="{0D108BD9-81ED-4DB2-BD59-A6C34878D82A}">
                    <a16:rowId xmlns:a16="http://schemas.microsoft.com/office/drawing/2014/main" val="2607789383"/>
                  </a:ext>
                </a:extLst>
              </a:tr>
              <a:tr h="370840">
                <a:tc>
                  <a:txBody>
                    <a:bodyPr/>
                    <a:lstStyle/>
                    <a:p>
                      <a:pPr latinLnBrk="1"/>
                      <a:r>
                        <a:rPr lang="ko-KR" altLang="en-US"/>
                        <a:t>평균</a:t>
                      </a:r>
                      <a:endParaRPr lang="en-US" altLang="ko-KR"/>
                    </a:p>
                  </a:txBody>
                  <a:tcPr/>
                </a:tc>
                <a:tc>
                  <a:txBody>
                    <a:bodyPr/>
                    <a:lstStyle/>
                    <a:p>
                      <a:pPr latinLnBrk="1"/>
                      <a:r>
                        <a:rPr lang="en-US" altLang="ko-KR"/>
                        <a:t>4.48</a:t>
                      </a:r>
                      <a:endParaRPr lang="ko-KR" altLang="en-US"/>
                    </a:p>
                  </a:txBody>
                  <a:tcPr/>
                </a:tc>
                <a:tc>
                  <a:txBody>
                    <a:bodyPr/>
                    <a:lstStyle/>
                    <a:p>
                      <a:pPr latinLnBrk="1"/>
                      <a:r>
                        <a:rPr lang="en-US" altLang="ko-KR"/>
                        <a:t>4.42</a:t>
                      </a:r>
                      <a:endParaRPr lang="ko-KR" altLang="en-US"/>
                    </a:p>
                  </a:txBody>
                  <a:tcPr/>
                </a:tc>
                <a:extLst>
                  <a:ext uri="{0D108BD9-81ED-4DB2-BD59-A6C34878D82A}">
                    <a16:rowId xmlns:a16="http://schemas.microsoft.com/office/drawing/2014/main" val="1123378505"/>
                  </a:ext>
                </a:extLst>
              </a:tr>
              <a:tr h="370840">
                <a:tc>
                  <a:txBody>
                    <a:bodyPr/>
                    <a:lstStyle/>
                    <a:p>
                      <a:pPr latinLnBrk="1"/>
                      <a:r>
                        <a:rPr lang="ko-KR" altLang="en-US"/>
                        <a:t>표준편차</a:t>
                      </a:r>
                    </a:p>
                  </a:txBody>
                  <a:tcPr/>
                </a:tc>
                <a:tc>
                  <a:txBody>
                    <a:bodyPr/>
                    <a:lstStyle/>
                    <a:p>
                      <a:pPr latinLnBrk="1"/>
                      <a:r>
                        <a:rPr lang="en-US" altLang="ko-KR" dirty="0"/>
                        <a:t>0.71</a:t>
                      </a:r>
                      <a:endParaRPr lang="ko-KR" altLang="en-US" dirty="0"/>
                    </a:p>
                  </a:txBody>
                  <a:tcPr/>
                </a:tc>
                <a:tc>
                  <a:txBody>
                    <a:bodyPr/>
                    <a:lstStyle/>
                    <a:p>
                      <a:pPr latinLnBrk="1"/>
                      <a:r>
                        <a:rPr lang="en-US" altLang="ko-KR"/>
                        <a:t>0.71</a:t>
                      </a:r>
                      <a:endParaRPr lang="ko-KR" altLang="en-US"/>
                    </a:p>
                  </a:txBody>
                  <a:tcPr/>
                </a:tc>
                <a:extLst>
                  <a:ext uri="{0D108BD9-81ED-4DB2-BD59-A6C34878D82A}">
                    <a16:rowId xmlns:a16="http://schemas.microsoft.com/office/drawing/2014/main" val="1738206903"/>
                  </a:ext>
                </a:extLst>
              </a:tr>
              <a:tr h="0">
                <a:tc>
                  <a:txBody>
                    <a:bodyPr/>
                    <a:lstStyle/>
                    <a:p>
                      <a:pPr latinLnBrk="1"/>
                      <a:r>
                        <a:rPr lang="ko-KR" altLang="en-US"/>
                        <a:t>분산</a:t>
                      </a:r>
                    </a:p>
                  </a:txBody>
                  <a:tcPr/>
                </a:tc>
                <a:tc>
                  <a:txBody>
                    <a:bodyPr/>
                    <a:lstStyle/>
                    <a:p>
                      <a:pPr latinLnBrk="1"/>
                      <a:r>
                        <a:rPr lang="en-US" altLang="ko-KR"/>
                        <a:t>0.51</a:t>
                      </a:r>
                      <a:endParaRPr lang="ko-KR" altLang="en-US"/>
                    </a:p>
                  </a:txBody>
                  <a:tcPr/>
                </a:tc>
                <a:tc>
                  <a:txBody>
                    <a:bodyPr/>
                    <a:lstStyle/>
                    <a:p>
                      <a:pPr latinLnBrk="1"/>
                      <a:r>
                        <a:rPr lang="en-US" altLang="ko-KR" dirty="0"/>
                        <a:t>0.50</a:t>
                      </a:r>
                      <a:endParaRPr lang="ko-KR" altLang="en-US" dirty="0"/>
                    </a:p>
                  </a:txBody>
                  <a:tcPr/>
                </a:tc>
                <a:extLst>
                  <a:ext uri="{0D108BD9-81ED-4DB2-BD59-A6C34878D82A}">
                    <a16:rowId xmlns:a16="http://schemas.microsoft.com/office/drawing/2014/main" val="2077057866"/>
                  </a:ext>
                </a:extLst>
              </a:tr>
            </a:tbl>
          </a:graphicData>
        </a:graphic>
      </p:graphicFrame>
      <p:graphicFrame>
        <p:nvGraphicFramePr>
          <p:cNvPr id="29" name="표 31">
            <a:extLst>
              <a:ext uri="{FF2B5EF4-FFF2-40B4-BE49-F238E27FC236}">
                <a16:creationId xmlns:a16="http://schemas.microsoft.com/office/drawing/2014/main" id="{99E12C6D-6C5F-4186-B715-5E54BD0F4CB3}"/>
              </a:ext>
            </a:extLst>
          </p:cNvPr>
          <p:cNvGraphicFramePr>
            <a:graphicFrameLocks noGrp="1"/>
          </p:cNvGraphicFramePr>
          <p:nvPr>
            <p:extLst>
              <p:ext uri="{D42A27DB-BD31-4B8C-83A1-F6EECF244321}">
                <p14:modId xmlns:p14="http://schemas.microsoft.com/office/powerpoint/2010/main" val="4239641658"/>
              </p:ext>
            </p:extLst>
          </p:nvPr>
        </p:nvGraphicFramePr>
        <p:xfrm>
          <a:off x="15958232" y="10637279"/>
          <a:ext cx="5438961" cy="1828800"/>
        </p:xfrm>
        <a:graphic>
          <a:graphicData uri="http://schemas.openxmlformats.org/drawingml/2006/table">
            <a:tbl>
              <a:tblPr firstRow="1" bandRow="1">
                <a:tableStyleId>{5940675A-B579-460E-94D1-54222C63F5DA}</a:tableStyleId>
              </a:tblPr>
              <a:tblGrid>
                <a:gridCol w="1431793">
                  <a:extLst>
                    <a:ext uri="{9D8B030D-6E8A-4147-A177-3AD203B41FA5}">
                      <a16:colId xmlns:a16="http://schemas.microsoft.com/office/drawing/2014/main" val="2376958123"/>
                    </a:ext>
                  </a:extLst>
                </a:gridCol>
                <a:gridCol w="2194181">
                  <a:extLst>
                    <a:ext uri="{9D8B030D-6E8A-4147-A177-3AD203B41FA5}">
                      <a16:colId xmlns:a16="http://schemas.microsoft.com/office/drawing/2014/main" val="3931492998"/>
                    </a:ext>
                  </a:extLst>
                </a:gridCol>
                <a:gridCol w="1812987">
                  <a:extLst>
                    <a:ext uri="{9D8B030D-6E8A-4147-A177-3AD203B41FA5}">
                      <a16:colId xmlns:a16="http://schemas.microsoft.com/office/drawing/2014/main" val="3618637367"/>
                    </a:ext>
                  </a:extLst>
                </a:gridCol>
              </a:tblGrid>
              <a:tr h="370840">
                <a:tc>
                  <a:txBody>
                    <a:bodyPr/>
                    <a:lstStyle/>
                    <a:p>
                      <a:pPr latinLnBrk="1"/>
                      <a:endParaRPr lang="ko-KR" altLang="en-US"/>
                    </a:p>
                  </a:txBody>
                  <a:tcPr/>
                </a:tc>
                <a:tc>
                  <a:txBody>
                    <a:bodyPr/>
                    <a:lstStyle/>
                    <a:p>
                      <a:pPr latinLnBrk="1"/>
                      <a:r>
                        <a:rPr lang="ko-KR" altLang="en-US"/>
                        <a:t>시간단축</a:t>
                      </a:r>
                    </a:p>
                  </a:txBody>
                  <a:tcPr/>
                </a:tc>
                <a:tc>
                  <a:txBody>
                    <a:bodyPr/>
                    <a:lstStyle/>
                    <a:p>
                      <a:pPr latinLnBrk="1"/>
                      <a:r>
                        <a:rPr lang="en-US" altLang="ko-KR"/>
                        <a:t>UI</a:t>
                      </a:r>
                      <a:endParaRPr lang="ko-KR" altLang="en-US"/>
                    </a:p>
                  </a:txBody>
                  <a:tcPr/>
                </a:tc>
                <a:extLst>
                  <a:ext uri="{0D108BD9-81ED-4DB2-BD59-A6C34878D82A}">
                    <a16:rowId xmlns:a16="http://schemas.microsoft.com/office/drawing/2014/main" val="1045242819"/>
                  </a:ext>
                </a:extLst>
              </a:tr>
              <a:tr h="370840">
                <a:tc>
                  <a:txBody>
                    <a:bodyPr/>
                    <a:lstStyle/>
                    <a:p>
                      <a:pPr latinLnBrk="1"/>
                      <a:r>
                        <a:rPr lang="ko-KR" altLang="en-US"/>
                        <a:t>평균</a:t>
                      </a:r>
                    </a:p>
                  </a:txBody>
                  <a:tcPr/>
                </a:tc>
                <a:tc>
                  <a:txBody>
                    <a:bodyPr/>
                    <a:lstStyle/>
                    <a:p>
                      <a:pPr latinLnBrk="1"/>
                      <a:r>
                        <a:rPr lang="en-US" altLang="ko-KR"/>
                        <a:t>4.48</a:t>
                      </a:r>
                      <a:endParaRPr lang="ko-KR" altLang="en-US"/>
                    </a:p>
                  </a:txBody>
                  <a:tcPr/>
                </a:tc>
                <a:tc>
                  <a:txBody>
                    <a:bodyPr/>
                    <a:lstStyle/>
                    <a:p>
                      <a:pPr latinLnBrk="1"/>
                      <a:r>
                        <a:rPr lang="en-US" altLang="ko-KR" dirty="0"/>
                        <a:t>4.48</a:t>
                      </a:r>
                      <a:endParaRPr lang="ko-KR" altLang="en-US" dirty="0"/>
                    </a:p>
                  </a:txBody>
                  <a:tcPr/>
                </a:tc>
                <a:extLst>
                  <a:ext uri="{0D108BD9-81ED-4DB2-BD59-A6C34878D82A}">
                    <a16:rowId xmlns:a16="http://schemas.microsoft.com/office/drawing/2014/main" val="2805764549"/>
                  </a:ext>
                </a:extLst>
              </a:tr>
              <a:tr h="370840">
                <a:tc>
                  <a:txBody>
                    <a:bodyPr/>
                    <a:lstStyle/>
                    <a:p>
                      <a:pPr latinLnBrk="1"/>
                      <a:r>
                        <a:rPr lang="ko-KR" altLang="en-US"/>
                        <a:t>표준편차</a:t>
                      </a:r>
                    </a:p>
                  </a:txBody>
                  <a:tcPr/>
                </a:tc>
                <a:tc>
                  <a:txBody>
                    <a:bodyPr/>
                    <a:lstStyle/>
                    <a:p>
                      <a:pPr latinLnBrk="1"/>
                      <a:r>
                        <a:rPr lang="en-US" altLang="ko-KR"/>
                        <a:t>0.67</a:t>
                      </a:r>
                      <a:endParaRPr lang="ko-KR" altLang="en-US"/>
                    </a:p>
                  </a:txBody>
                  <a:tcPr/>
                </a:tc>
                <a:tc>
                  <a:txBody>
                    <a:bodyPr/>
                    <a:lstStyle/>
                    <a:p>
                      <a:pPr latinLnBrk="1"/>
                      <a:r>
                        <a:rPr lang="en-US" altLang="ko-KR"/>
                        <a:t>0.77</a:t>
                      </a:r>
                      <a:endParaRPr lang="ko-KR" altLang="en-US"/>
                    </a:p>
                  </a:txBody>
                  <a:tcPr/>
                </a:tc>
                <a:extLst>
                  <a:ext uri="{0D108BD9-81ED-4DB2-BD59-A6C34878D82A}">
                    <a16:rowId xmlns:a16="http://schemas.microsoft.com/office/drawing/2014/main" val="4249104878"/>
                  </a:ext>
                </a:extLst>
              </a:tr>
              <a:tr h="370840">
                <a:tc>
                  <a:txBody>
                    <a:bodyPr/>
                    <a:lstStyle/>
                    <a:p>
                      <a:pPr latinLnBrk="1"/>
                      <a:r>
                        <a:rPr lang="ko-KR" altLang="en-US"/>
                        <a:t>분산</a:t>
                      </a:r>
                    </a:p>
                  </a:txBody>
                  <a:tcPr/>
                </a:tc>
                <a:tc>
                  <a:txBody>
                    <a:bodyPr/>
                    <a:lstStyle/>
                    <a:p>
                      <a:pPr latinLnBrk="1"/>
                      <a:r>
                        <a:rPr lang="en-US" altLang="ko-KR"/>
                        <a:t>0.45</a:t>
                      </a:r>
                      <a:endParaRPr lang="ko-KR" altLang="en-US"/>
                    </a:p>
                  </a:txBody>
                  <a:tcPr/>
                </a:tc>
                <a:tc>
                  <a:txBody>
                    <a:bodyPr/>
                    <a:lstStyle/>
                    <a:p>
                      <a:pPr latinLnBrk="1"/>
                      <a:r>
                        <a:rPr lang="en-US" altLang="ko-KR" dirty="0"/>
                        <a:t>0.60</a:t>
                      </a:r>
                      <a:endParaRPr lang="ko-KR" altLang="en-US" dirty="0"/>
                    </a:p>
                  </a:txBody>
                  <a:tcPr/>
                </a:tc>
                <a:extLst>
                  <a:ext uri="{0D108BD9-81ED-4DB2-BD59-A6C34878D82A}">
                    <a16:rowId xmlns:a16="http://schemas.microsoft.com/office/drawing/2014/main" val="4165555839"/>
                  </a:ext>
                </a:extLst>
              </a:tr>
            </a:tbl>
          </a:graphicData>
        </a:graphic>
      </p:graphicFrame>
      <p:graphicFrame>
        <p:nvGraphicFramePr>
          <p:cNvPr id="19" name="차트 18">
            <a:extLst>
              <a:ext uri="{FF2B5EF4-FFF2-40B4-BE49-F238E27FC236}">
                <a16:creationId xmlns:a16="http://schemas.microsoft.com/office/drawing/2014/main" id="{20FED185-9B59-4714-9FFE-6E931DA87483}"/>
              </a:ext>
            </a:extLst>
          </p:cNvPr>
          <p:cNvGraphicFramePr>
            <a:graphicFrameLocks/>
          </p:cNvGraphicFramePr>
          <p:nvPr>
            <p:extLst>
              <p:ext uri="{D42A27DB-BD31-4B8C-83A1-F6EECF244321}">
                <p14:modId xmlns:p14="http://schemas.microsoft.com/office/powerpoint/2010/main" val="2409602200"/>
              </p:ext>
            </p:extLst>
          </p:nvPr>
        </p:nvGraphicFramePr>
        <p:xfrm>
          <a:off x="13504985" y="5161992"/>
          <a:ext cx="9894275" cy="5313192"/>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1" name="차트 20">
            <a:extLst>
              <a:ext uri="{FF2B5EF4-FFF2-40B4-BE49-F238E27FC236}">
                <a16:creationId xmlns:a16="http://schemas.microsoft.com/office/drawing/2014/main" id="{171BCC8B-242C-4E83-A7F5-80134841AF66}"/>
              </a:ext>
            </a:extLst>
          </p:cNvPr>
          <p:cNvGraphicFramePr>
            <a:graphicFrameLocks/>
          </p:cNvGraphicFramePr>
          <p:nvPr>
            <p:extLst>
              <p:ext uri="{D42A27DB-BD31-4B8C-83A1-F6EECF244321}">
                <p14:modId xmlns:p14="http://schemas.microsoft.com/office/powerpoint/2010/main" val="1671794342"/>
              </p:ext>
            </p:extLst>
          </p:nvPr>
        </p:nvGraphicFramePr>
        <p:xfrm>
          <a:off x="984739" y="5114822"/>
          <a:ext cx="10340884" cy="5360362"/>
        </p:xfrm>
        <a:graphic>
          <a:graphicData uri="http://schemas.openxmlformats.org/drawingml/2006/chart">
            <c:chart xmlns:c="http://schemas.openxmlformats.org/drawingml/2006/chart" xmlns:r="http://schemas.openxmlformats.org/officeDocument/2006/relationships" r:id="rId3"/>
          </a:graphicData>
        </a:graphic>
      </p:graphicFrame>
      <p:sp>
        <p:nvSpPr>
          <p:cNvPr id="25" name="Shape 148">
            <a:extLst>
              <a:ext uri="{FF2B5EF4-FFF2-40B4-BE49-F238E27FC236}">
                <a16:creationId xmlns:a16="http://schemas.microsoft.com/office/drawing/2014/main" id="{10631CAE-FDC5-4FB9-92B8-D17437ABD010}"/>
              </a:ext>
            </a:extLst>
          </p:cNvPr>
          <p:cNvSpPr/>
          <p:nvPr/>
        </p:nvSpPr>
        <p:spPr>
          <a:xfrm>
            <a:off x="814612" y="3732237"/>
            <a:ext cx="10699085" cy="8895937"/>
          </a:xfrm>
          <a:prstGeom prst="rect">
            <a:avLst/>
          </a:prstGeom>
          <a:noFill/>
          <a:ln w="127000" cap="flat">
            <a:solidFill>
              <a:srgbClr val="DCDEE0">
                <a:alpha val="44000"/>
              </a:srgbClr>
            </a:solidFill>
            <a:prstDash val="solid"/>
            <a:miter lim="400000"/>
          </a:ln>
          <a:effectLst/>
        </p:spPr>
        <p:txBody>
          <a:bodyPr wrap="square" lIns="71437" tIns="71437" rIns="71437" bIns="71437" numCol="1" anchor="ctr">
            <a:noAutofit/>
          </a:bodyPr>
          <a:lstStyle/>
          <a:p>
            <a:pPr>
              <a:defRPr sz="3200"/>
            </a:pPr>
            <a:endParaRPr>
              <a:latin typeface="+mj-ea"/>
              <a:ea typeface="+mj-ea"/>
            </a:endParaRPr>
          </a:p>
        </p:txBody>
      </p:sp>
      <p:sp>
        <p:nvSpPr>
          <p:cNvPr id="30" name="Shape 149">
            <a:extLst>
              <a:ext uri="{FF2B5EF4-FFF2-40B4-BE49-F238E27FC236}">
                <a16:creationId xmlns:a16="http://schemas.microsoft.com/office/drawing/2014/main" id="{DEF52834-94DF-46C5-883F-0A8ACB3BF7CD}"/>
              </a:ext>
            </a:extLst>
          </p:cNvPr>
          <p:cNvSpPr/>
          <p:nvPr/>
        </p:nvSpPr>
        <p:spPr>
          <a:xfrm>
            <a:off x="460009" y="3435339"/>
            <a:ext cx="11413243" cy="9489733"/>
          </a:xfrm>
          <a:prstGeom prst="rect">
            <a:avLst/>
          </a:prstGeom>
          <a:noFill/>
          <a:ln w="25400" cap="flat">
            <a:solidFill>
              <a:srgbClr val="DCDEE0"/>
            </a:solidFill>
            <a:prstDash val="solid"/>
            <a:miter lim="400000"/>
          </a:ln>
          <a:effectLst/>
        </p:spPr>
        <p:txBody>
          <a:bodyPr wrap="square" lIns="71437" tIns="71437" rIns="71437" bIns="71437" numCol="1" anchor="ctr">
            <a:noAutofit/>
          </a:bodyPr>
          <a:lstStyle/>
          <a:p>
            <a:pPr>
              <a:defRPr sz="3200"/>
            </a:pPr>
            <a:endParaRPr>
              <a:latin typeface="+mj-ea"/>
              <a:ea typeface="+mj-ea"/>
            </a:endParaRPr>
          </a:p>
        </p:txBody>
      </p:sp>
      <p:sp>
        <p:nvSpPr>
          <p:cNvPr id="31" name="Shape 157">
            <a:extLst>
              <a:ext uri="{FF2B5EF4-FFF2-40B4-BE49-F238E27FC236}">
                <a16:creationId xmlns:a16="http://schemas.microsoft.com/office/drawing/2014/main" id="{EF0F1111-A23B-4361-ADCB-5A6810618419}"/>
              </a:ext>
            </a:extLst>
          </p:cNvPr>
          <p:cNvSpPr/>
          <p:nvPr/>
        </p:nvSpPr>
        <p:spPr>
          <a:xfrm>
            <a:off x="13308748" y="3732237"/>
            <a:ext cx="10254056" cy="8895937"/>
          </a:xfrm>
          <a:prstGeom prst="rect">
            <a:avLst/>
          </a:prstGeom>
          <a:noFill/>
          <a:ln w="127000" cap="flat">
            <a:solidFill>
              <a:srgbClr val="DCDEE0">
                <a:alpha val="44000"/>
              </a:srgbClr>
            </a:solidFill>
            <a:prstDash val="solid"/>
            <a:miter lim="400000"/>
          </a:ln>
          <a:effectLst/>
        </p:spPr>
        <p:txBody>
          <a:bodyPr wrap="square" lIns="71437" tIns="71437" rIns="71437" bIns="71437" numCol="1" anchor="ctr">
            <a:noAutofit/>
          </a:bodyPr>
          <a:lstStyle/>
          <a:p>
            <a:pPr>
              <a:defRPr sz="3200"/>
            </a:pPr>
            <a:endParaRPr>
              <a:latin typeface="+mj-ea"/>
              <a:ea typeface="+mj-ea"/>
            </a:endParaRPr>
          </a:p>
        </p:txBody>
      </p:sp>
      <p:sp>
        <p:nvSpPr>
          <p:cNvPr id="32" name="Shape 158">
            <a:extLst>
              <a:ext uri="{FF2B5EF4-FFF2-40B4-BE49-F238E27FC236}">
                <a16:creationId xmlns:a16="http://schemas.microsoft.com/office/drawing/2014/main" id="{2B806E4E-4E17-4A77-BDA9-1F7719C83030}"/>
              </a:ext>
            </a:extLst>
          </p:cNvPr>
          <p:cNvSpPr/>
          <p:nvPr/>
        </p:nvSpPr>
        <p:spPr>
          <a:xfrm>
            <a:off x="12985483" y="3435339"/>
            <a:ext cx="10938508" cy="9489733"/>
          </a:xfrm>
          <a:prstGeom prst="rect">
            <a:avLst/>
          </a:prstGeom>
          <a:noFill/>
          <a:ln w="25400" cap="flat">
            <a:solidFill>
              <a:srgbClr val="DCDEE0"/>
            </a:solidFill>
            <a:prstDash val="solid"/>
            <a:miter lim="400000"/>
          </a:ln>
          <a:effectLst/>
        </p:spPr>
        <p:txBody>
          <a:bodyPr wrap="square" lIns="71437" tIns="71437" rIns="71437" bIns="71437" numCol="1" anchor="ctr">
            <a:noAutofit/>
          </a:bodyPr>
          <a:lstStyle/>
          <a:p>
            <a:pPr>
              <a:defRPr sz="3200"/>
            </a:pPr>
            <a:endParaRPr>
              <a:latin typeface="+mj-ea"/>
              <a:ea typeface="+mj-ea"/>
            </a:endParaRPr>
          </a:p>
        </p:txBody>
      </p:sp>
    </p:spTree>
    <p:extLst>
      <p:ext uri="{BB962C8B-B14F-4D97-AF65-F5344CB8AC3E}">
        <p14:creationId xmlns:p14="http://schemas.microsoft.com/office/powerpoint/2010/main" val="49369961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8" name="bg_silver_noise_grey.jpg"/>
          <p:cNvPicPr>
            <a:picLocks/>
          </p:cNvPicPr>
          <p:nvPr/>
        </p:nvPicPr>
        <p:blipFill>
          <a:blip r:embed="rId3"/>
          <a:srcRect l="3005" r="3005"/>
          <a:stretch>
            <a:fillRect/>
          </a:stretch>
        </p:blipFill>
        <p:spPr>
          <a:xfrm>
            <a:off x="20683434" y="6649802"/>
            <a:ext cx="3429254" cy="3648555"/>
          </a:xfrm>
          <a:prstGeom prst="rect">
            <a:avLst/>
          </a:prstGeom>
          <a:ln w="279400">
            <a:solidFill>
              <a:srgbClr val="FFFFFF"/>
            </a:solidFill>
            <a:miter lim="400000"/>
          </a:ln>
        </p:spPr>
      </p:pic>
      <p:pic>
        <p:nvPicPr>
          <p:cNvPr id="279" name="bg_silver_noise_grey.jpg"/>
          <p:cNvPicPr>
            <a:picLocks/>
          </p:cNvPicPr>
          <p:nvPr/>
        </p:nvPicPr>
        <p:blipFill>
          <a:blip r:embed="rId3"/>
          <a:srcRect l="11034" r="11034"/>
          <a:stretch>
            <a:fillRect/>
          </a:stretch>
        </p:blipFill>
        <p:spPr>
          <a:xfrm>
            <a:off x="20683433" y="2231438"/>
            <a:ext cx="3429255" cy="4400347"/>
          </a:xfrm>
          <a:prstGeom prst="rect">
            <a:avLst/>
          </a:prstGeom>
          <a:ln w="279400">
            <a:solidFill>
              <a:srgbClr val="FFFFFF"/>
            </a:solidFill>
            <a:miter lim="400000"/>
          </a:ln>
        </p:spPr>
      </p:pic>
      <p:pic>
        <p:nvPicPr>
          <p:cNvPr id="281" name="bg_silver_noise_grey.jpg"/>
          <p:cNvPicPr>
            <a:picLocks/>
          </p:cNvPicPr>
          <p:nvPr/>
        </p:nvPicPr>
        <p:blipFill>
          <a:blip r:embed="rId3"/>
          <a:srcRect t="3297" b="3297"/>
          <a:stretch>
            <a:fillRect/>
          </a:stretch>
        </p:blipFill>
        <p:spPr>
          <a:xfrm>
            <a:off x="15404344" y="5058596"/>
            <a:ext cx="5273441" cy="4925674"/>
          </a:xfrm>
          <a:prstGeom prst="rect">
            <a:avLst/>
          </a:prstGeom>
          <a:ln w="279400">
            <a:solidFill>
              <a:srgbClr val="FFFFFF"/>
            </a:solidFill>
            <a:miter lim="400000"/>
          </a:ln>
        </p:spPr>
      </p:pic>
      <p:pic>
        <p:nvPicPr>
          <p:cNvPr id="282" name="bg_silver_noise_grey.jpg"/>
          <p:cNvPicPr>
            <a:picLocks/>
          </p:cNvPicPr>
          <p:nvPr/>
        </p:nvPicPr>
        <p:blipFill>
          <a:blip r:embed="rId3"/>
          <a:srcRect t="21107" b="21107"/>
          <a:stretch>
            <a:fillRect/>
          </a:stretch>
        </p:blipFill>
        <p:spPr>
          <a:xfrm>
            <a:off x="16019470" y="10298357"/>
            <a:ext cx="4658315" cy="2677652"/>
          </a:xfrm>
          <a:prstGeom prst="rect">
            <a:avLst/>
          </a:prstGeom>
          <a:ln w="279400">
            <a:solidFill>
              <a:srgbClr val="FFFFFF"/>
            </a:solidFill>
            <a:miter lim="400000"/>
          </a:ln>
        </p:spPr>
      </p:pic>
      <p:pic>
        <p:nvPicPr>
          <p:cNvPr id="283" name="bg_silver_noise_grey.jpg"/>
          <p:cNvPicPr>
            <a:picLocks/>
          </p:cNvPicPr>
          <p:nvPr/>
        </p:nvPicPr>
        <p:blipFill>
          <a:blip r:embed="rId3"/>
          <a:srcRect t="20618" b="20618"/>
          <a:stretch>
            <a:fillRect/>
          </a:stretch>
        </p:blipFill>
        <p:spPr>
          <a:xfrm>
            <a:off x="11467528" y="7992572"/>
            <a:ext cx="3950963" cy="2003592"/>
          </a:xfrm>
          <a:prstGeom prst="rect">
            <a:avLst/>
          </a:prstGeom>
          <a:ln w="279400">
            <a:solidFill>
              <a:srgbClr val="FFFFFF"/>
            </a:solidFill>
            <a:miter lim="400000"/>
          </a:ln>
        </p:spPr>
      </p:pic>
      <p:pic>
        <p:nvPicPr>
          <p:cNvPr id="284" name="bg_silver_noise_grey.jpg"/>
          <p:cNvPicPr>
            <a:picLocks/>
          </p:cNvPicPr>
          <p:nvPr/>
        </p:nvPicPr>
        <p:blipFill>
          <a:blip r:embed="rId3"/>
          <a:srcRect l="974" r="974"/>
          <a:stretch>
            <a:fillRect/>
          </a:stretch>
        </p:blipFill>
        <p:spPr>
          <a:xfrm>
            <a:off x="12836386" y="5045063"/>
            <a:ext cx="2582104" cy="2633422"/>
          </a:xfrm>
          <a:prstGeom prst="rect">
            <a:avLst/>
          </a:prstGeom>
          <a:ln w="279400">
            <a:solidFill>
              <a:srgbClr val="FFFFFF"/>
            </a:solidFill>
            <a:miter lim="400000"/>
          </a:ln>
        </p:spPr>
      </p:pic>
      <p:pic>
        <p:nvPicPr>
          <p:cNvPr id="285" name="bg_silver_noise_grey.jpg"/>
          <p:cNvPicPr>
            <a:picLocks/>
          </p:cNvPicPr>
          <p:nvPr/>
        </p:nvPicPr>
        <p:blipFill>
          <a:blip r:embed="rId3"/>
          <a:srcRect t="585" b="585"/>
          <a:stretch>
            <a:fillRect/>
          </a:stretch>
        </p:blipFill>
        <p:spPr>
          <a:xfrm>
            <a:off x="13771738" y="1641493"/>
            <a:ext cx="3453350" cy="3089483"/>
          </a:xfrm>
          <a:prstGeom prst="rect">
            <a:avLst/>
          </a:prstGeom>
          <a:ln w="279400">
            <a:solidFill>
              <a:srgbClr val="FFFFFF"/>
            </a:solidFill>
            <a:miter lim="400000"/>
          </a:ln>
        </p:spPr>
      </p:pic>
      <p:sp>
        <p:nvSpPr>
          <p:cNvPr id="286" name="Shape 286"/>
          <p:cNvSpPr/>
          <p:nvPr/>
        </p:nvSpPr>
        <p:spPr>
          <a:xfrm>
            <a:off x="1976134" y="3283649"/>
            <a:ext cx="7939994" cy="2333972"/>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431800" tIns="431800" rIns="431800" bIns="431800" numCol="1" anchor="b">
            <a:spAutoFit/>
          </a:bodyPr>
          <a:lstStyle>
            <a:lvl1pPr algn="l">
              <a:defRPr sz="9500" b="1" spc="570">
                <a:latin typeface="Didot"/>
                <a:ea typeface="Didot"/>
                <a:cs typeface="Didot"/>
                <a:sym typeface="Didot"/>
              </a:defRPr>
            </a:lvl1pPr>
          </a:lstStyle>
          <a:p>
            <a:pPr>
              <a:defRPr b="0"/>
            </a:pPr>
            <a:r>
              <a:rPr lang="ko-KR" altLang="en-US" b="1">
                <a:latin typeface="+mj-ea"/>
                <a:ea typeface="+mj-ea"/>
              </a:rPr>
              <a:t>서비스 만족도</a:t>
            </a:r>
            <a:endParaRPr b="1">
              <a:latin typeface="+mj-ea"/>
              <a:ea typeface="+mj-ea"/>
            </a:endParaRPr>
          </a:p>
        </p:txBody>
      </p:sp>
      <p:sp>
        <p:nvSpPr>
          <p:cNvPr id="287" name="Shape 287"/>
          <p:cNvSpPr/>
          <p:nvPr/>
        </p:nvSpPr>
        <p:spPr>
          <a:xfrm>
            <a:off x="2404865" y="5671233"/>
            <a:ext cx="7627674" cy="2381632"/>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t">
            <a:noAutofit/>
          </a:bodyPr>
          <a:lstStyle>
            <a:lvl1pPr algn="l" defTabSz="584200">
              <a:lnSpc>
                <a:spcPct val="130000"/>
              </a:lnSpc>
              <a:defRPr sz="2500" spc="150">
                <a:latin typeface="Helvetica Neue Thin"/>
                <a:ea typeface="Helvetica Neue Thin"/>
                <a:cs typeface="Helvetica Neue Thin"/>
                <a:sym typeface="Helvetica Neue Thin"/>
              </a:defRPr>
            </a:lvl1pPr>
          </a:lstStyle>
          <a:p>
            <a:r>
              <a:rPr lang="ko-KR" altLang="en-US">
                <a:latin typeface="+mj-ea"/>
                <a:ea typeface="+mj-ea"/>
              </a:rPr>
              <a:t>서비스를 이용하는데 있어 사용자에게 도움이 되어 앱의 목적을 달성했는지 여부와 실제 일상생활에서 </a:t>
            </a:r>
            <a:r>
              <a:rPr lang="en-US" altLang="ko-KR">
                <a:latin typeface="+mj-ea"/>
                <a:ea typeface="+mj-ea"/>
              </a:rPr>
              <a:t>‘</a:t>
            </a:r>
            <a:r>
              <a:rPr lang="ko-KR" altLang="en-US">
                <a:latin typeface="+mj-ea"/>
                <a:ea typeface="+mj-ea"/>
              </a:rPr>
              <a:t>우아하게</a:t>
            </a:r>
            <a:r>
              <a:rPr lang="en-US" altLang="ko-KR">
                <a:latin typeface="+mj-ea"/>
                <a:ea typeface="+mj-ea"/>
              </a:rPr>
              <a:t>’</a:t>
            </a:r>
            <a:r>
              <a:rPr lang="ko-KR" altLang="en-US">
                <a:latin typeface="+mj-ea"/>
                <a:ea typeface="+mj-ea"/>
              </a:rPr>
              <a:t> 사용 의사를 물어봄으로써 전체 서비스에 대한 만족도를 조사한다</a:t>
            </a:r>
            <a:r>
              <a:rPr lang="en-US" altLang="ko-KR">
                <a:latin typeface="+mj-ea"/>
                <a:ea typeface="+mj-ea"/>
              </a:rPr>
              <a:t>.</a:t>
            </a:r>
            <a:endParaRPr>
              <a:latin typeface="+mj-ea"/>
              <a:ea typeface="+mj-ea"/>
            </a:endParaRPr>
          </a:p>
        </p:txBody>
      </p:sp>
      <p:sp>
        <p:nvSpPr>
          <p:cNvPr id="288" name="Shape 288"/>
          <p:cNvSpPr/>
          <p:nvPr/>
        </p:nvSpPr>
        <p:spPr>
          <a:xfrm>
            <a:off x="2475063" y="8568216"/>
            <a:ext cx="4023408" cy="919188"/>
          </a:xfrm>
          <a:prstGeom prst="rect">
            <a:avLst/>
          </a:prstGeom>
          <a:solidFill>
            <a:srgbClr val="FFFFFF"/>
          </a:solidFill>
          <a:ln w="12700" cap="flat">
            <a:noFill/>
            <a:miter lim="400000"/>
          </a:ln>
          <a:effectLst>
            <a:outerShdw blurRad="355600" dist="150736" dir="3612000" rotWithShape="0">
              <a:srgbClr val="000000">
                <a:alpha val="12964"/>
              </a:srgbClr>
            </a:outerShdw>
          </a:effectLst>
          <a:extLst>
            <a:ext uri="{C572A759-6A51-4108-AA02-DFA0A04FC94B}">
              <ma14:wrappingTextBoxFlag xmlns="" xmlns:ma14="http://schemas.microsoft.com/office/mac/drawingml/2011/main" val="1"/>
            </a:ext>
          </a:extLst>
        </p:spPr>
        <p:txBody>
          <a:bodyPr wrap="square" lIns="71437" tIns="71437" rIns="71437" bIns="71437" numCol="1" anchor="ctr">
            <a:noAutofit/>
          </a:bodyPr>
          <a:lstStyle>
            <a:lvl1pPr>
              <a:defRPr sz="3200" spc="480">
                <a:solidFill>
                  <a:srgbClr val="C44D6D"/>
                </a:solidFill>
                <a:latin typeface="PT Sans"/>
                <a:ea typeface="PT Sans"/>
                <a:cs typeface="PT Sans"/>
                <a:sym typeface="PT Sans"/>
              </a:defRPr>
            </a:lvl1pPr>
          </a:lstStyle>
          <a:p>
            <a:r>
              <a:rPr>
                <a:latin typeface="+mj-ea"/>
                <a:ea typeface="+mj-ea"/>
              </a:rPr>
              <a:t>KNOW MORE</a:t>
            </a:r>
          </a:p>
        </p:txBody>
      </p:sp>
      <p:pic>
        <p:nvPicPr>
          <p:cNvPr id="280" name="bg_silver_noise_grey.jpg"/>
          <p:cNvPicPr>
            <a:picLocks/>
          </p:cNvPicPr>
          <p:nvPr/>
        </p:nvPicPr>
        <p:blipFill>
          <a:blip r:embed="rId3"/>
          <a:srcRect l="6949" r="6949"/>
          <a:stretch>
            <a:fillRect/>
          </a:stretch>
        </p:blipFill>
        <p:spPr>
          <a:xfrm>
            <a:off x="17251354" y="771436"/>
            <a:ext cx="3429255" cy="3982823"/>
          </a:xfrm>
          <a:prstGeom prst="rect">
            <a:avLst/>
          </a:prstGeom>
          <a:ln w="279400">
            <a:solidFill>
              <a:srgbClr val="FFFFFF"/>
            </a:solidFill>
            <a:miter lim="400000"/>
          </a:ln>
        </p:spPr>
      </p:pic>
      <p:sp>
        <p:nvSpPr>
          <p:cNvPr id="18" name="직사각형 17">
            <a:extLst>
              <a:ext uri="{FF2B5EF4-FFF2-40B4-BE49-F238E27FC236}">
                <a16:creationId xmlns:a16="http://schemas.microsoft.com/office/drawing/2014/main" id="{CACD3CCE-9906-4F12-85A6-F648DC6C0882}"/>
              </a:ext>
            </a:extLst>
          </p:cNvPr>
          <p:cNvSpPr/>
          <p:nvPr/>
        </p:nvSpPr>
        <p:spPr>
          <a:xfrm>
            <a:off x="10642600" y="13202668"/>
            <a:ext cx="3114040" cy="390491"/>
          </a:xfrm>
          <a:prstGeom prst="rect">
            <a:avLst/>
          </a:prstGeom>
          <a:solidFill>
            <a:srgbClr val="C597A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1600" b="0" i="0" u="none" strike="noStrike" cap="none" spc="0" normalizeH="0" baseline="0">
              <a:ln>
                <a:noFill/>
              </a:ln>
              <a:solidFill>
                <a:srgbClr val="FFFFFF"/>
              </a:solidFill>
              <a:effectLst/>
              <a:uFillTx/>
              <a:latin typeface="+mn-lt"/>
              <a:ea typeface="+mn-ea"/>
              <a:cs typeface="+mn-cs"/>
              <a:sym typeface="Helvetica Light"/>
            </a:endParaRPr>
          </a:p>
        </p:txBody>
      </p:sp>
      <p:sp>
        <p:nvSpPr>
          <p:cNvPr id="19" name="TextBox 18">
            <a:extLst>
              <a:ext uri="{FF2B5EF4-FFF2-40B4-BE49-F238E27FC236}">
                <a16:creationId xmlns:a16="http://schemas.microsoft.com/office/drawing/2014/main" id="{A424493D-30E4-49B4-9969-1897F851528E}"/>
              </a:ext>
            </a:extLst>
          </p:cNvPr>
          <p:cNvSpPr txBox="1"/>
          <p:nvPr/>
        </p:nvSpPr>
        <p:spPr>
          <a:xfrm>
            <a:off x="10605263" y="13183053"/>
            <a:ext cx="3202177"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altLang="ko-KR" sz="2400">
                <a:solidFill>
                  <a:schemeClr val="bg1"/>
                </a:solidFill>
                <a:latin typeface="+mn-ea"/>
              </a:rPr>
              <a:t>5. </a:t>
            </a:r>
            <a:r>
              <a:rPr lang="ko-KR" altLang="en-US" sz="2400">
                <a:solidFill>
                  <a:schemeClr val="bg1"/>
                </a:solidFill>
                <a:latin typeface="+mn-ea"/>
              </a:rPr>
              <a:t>유저 스터디</a:t>
            </a:r>
          </a:p>
        </p:txBody>
      </p:sp>
      <p:sp>
        <p:nvSpPr>
          <p:cNvPr id="2" name="TextBox 1">
            <a:extLst>
              <a:ext uri="{FF2B5EF4-FFF2-40B4-BE49-F238E27FC236}">
                <a16:creationId xmlns:a16="http://schemas.microsoft.com/office/drawing/2014/main" id="{3753C9C9-80A5-4866-B6E1-A67DAA088262}"/>
              </a:ext>
            </a:extLst>
          </p:cNvPr>
          <p:cNvSpPr txBox="1"/>
          <p:nvPr/>
        </p:nvSpPr>
        <p:spPr>
          <a:xfrm>
            <a:off x="16173981" y="6761678"/>
            <a:ext cx="4096711" cy="152926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ko-KR" altLang="en-US" sz="3000" b="0" i="0" u="none" strike="noStrike" cap="none" spc="0" normalizeH="0" baseline="0" dirty="0">
                <a:ln>
                  <a:noFill/>
                </a:ln>
                <a:solidFill>
                  <a:schemeClr val="tx1"/>
                </a:solidFill>
                <a:effectLst/>
                <a:uFillTx/>
                <a:latin typeface="+mn-lt"/>
                <a:ea typeface="+mn-ea"/>
                <a:cs typeface="+mn-cs"/>
                <a:sym typeface="Helvetica Light"/>
              </a:rPr>
              <a:t>시장 분석을 하거나 사업을 준비하는데 본 서비스가 도움이 되었나요</a:t>
            </a:r>
            <a:r>
              <a:rPr kumimoji="0" lang="en-US" altLang="ko-KR" sz="3000" b="0" i="0" u="none" strike="noStrike" cap="none" spc="0" normalizeH="0" baseline="0" dirty="0">
                <a:ln>
                  <a:noFill/>
                </a:ln>
                <a:solidFill>
                  <a:schemeClr val="tx1"/>
                </a:solidFill>
                <a:effectLst/>
                <a:uFillTx/>
                <a:latin typeface="+mn-lt"/>
                <a:ea typeface="+mn-ea"/>
                <a:cs typeface="+mn-cs"/>
                <a:sym typeface="Helvetica Light"/>
              </a:rPr>
              <a:t>?</a:t>
            </a:r>
            <a:endParaRPr kumimoji="0" lang="ko-KR" altLang="en-US" sz="3000" b="0" i="0" u="none" strike="noStrike" cap="none" spc="0" normalizeH="0" baseline="0" dirty="0">
              <a:ln>
                <a:noFill/>
              </a:ln>
              <a:solidFill>
                <a:srgbClr val="000000"/>
              </a:solidFill>
              <a:effectLst/>
              <a:uFillTx/>
              <a:latin typeface="+mn-lt"/>
              <a:ea typeface="+mn-ea"/>
              <a:cs typeface="+mn-cs"/>
              <a:sym typeface="Helvetica Light"/>
            </a:endParaRPr>
          </a:p>
        </p:txBody>
      </p:sp>
      <p:sp>
        <p:nvSpPr>
          <p:cNvPr id="20" name="TextBox 19">
            <a:extLst>
              <a:ext uri="{FF2B5EF4-FFF2-40B4-BE49-F238E27FC236}">
                <a16:creationId xmlns:a16="http://schemas.microsoft.com/office/drawing/2014/main" id="{52553FAC-C175-492B-B3D0-0227491CFF95}"/>
              </a:ext>
            </a:extLst>
          </p:cNvPr>
          <p:cNvSpPr txBox="1"/>
          <p:nvPr/>
        </p:nvSpPr>
        <p:spPr>
          <a:xfrm>
            <a:off x="20930706" y="3474977"/>
            <a:ext cx="3222096" cy="19909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ko-KR" altLang="en-US" sz="3000" b="0" i="0" u="none" strike="noStrike" cap="none" spc="0" normalizeH="0" baseline="0">
                <a:ln>
                  <a:noFill/>
                </a:ln>
                <a:solidFill>
                  <a:srgbClr val="000000"/>
                </a:solidFill>
                <a:effectLst/>
                <a:uFillTx/>
                <a:latin typeface="+mn-lt"/>
                <a:ea typeface="+mn-ea"/>
                <a:cs typeface="+mn-cs"/>
                <a:sym typeface="Helvetica Light"/>
              </a:rPr>
              <a:t>음식 메뉴를 정하는데 본 서비스가 도움이 되었나요</a:t>
            </a:r>
            <a:r>
              <a:rPr kumimoji="0" lang="en-US" altLang="ko-KR" sz="3000" b="0" i="0" u="none" strike="noStrike" cap="none" spc="0" normalizeH="0" baseline="0">
                <a:ln>
                  <a:noFill/>
                </a:ln>
                <a:solidFill>
                  <a:srgbClr val="000000"/>
                </a:solidFill>
                <a:effectLst/>
                <a:uFillTx/>
                <a:latin typeface="+mn-lt"/>
                <a:ea typeface="+mn-ea"/>
                <a:cs typeface="+mn-cs"/>
                <a:sym typeface="Helvetica Light"/>
              </a:rPr>
              <a:t>?</a:t>
            </a:r>
            <a:endParaRPr kumimoji="0" lang="ko-KR" altLang="en-US" sz="3000" b="0" i="0" u="none" strike="noStrike" cap="none" spc="0" normalizeH="0" baseline="0">
              <a:ln>
                <a:noFill/>
              </a:ln>
              <a:solidFill>
                <a:srgbClr val="000000"/>
              </a:solidFill>
              <a:effectLst/>
              <a:uFillTx/>
              <a:latin typeface="+mn-lt"/>
              <a:ea typeface="+mn-ea"/>
              <a:cs typeface="+mn-cs"/>
              <a:sym typeface="Helvetica Light"/>
            </a:endParaRPr>
          </a:p>
        </p:txBody>
      </p:sp>
      <p:sp>
        <p:nvSpPr>
          <p:cNvPr id="24" name="TextBox 23">
            <a:extLst>
              <a:ext uri="{FF2B5EF4-FFF2-40B4-BE49-F238E27FC236}">
                <a16:creationId xmlns:a16="http://schemas.microsoft.com/office/drawing/2014/main" id="{65CC4D3F-C656-4887-8F2C-D2EE63C3877D}"/>
              </a:ext>
            </a:extLst>
          </p:cNvPr>
          <p:cNvSpPr txBox="1"/>
          <p:nvPr/>
        </p:nvSpPr>
        <p:spPr>
          <a:xfrm>
            <a:off x="16268535" y="11103385"/>
            <a:ext cx="4160183" cy="106759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ko-KR" altLang="en-US" sz="3000" b="0" i="0" u="none" strike="noStrike" cap="none" spc="0" normalizeH="0" baseline="0">
                <a:ln>
                  <a:noFill/>
                </a:ln>
                <a:solidFill>
                  <a:srgbClr val="000000"/>
                </a:solidFill>
                <a:effectLst/>
                <a:uFillTx/>
                <a:latin typeface="+mn-lt"/>
                <a:ea typeface="+mn-ea"/>
                <a:cs typeface="+mn-cs"/>
                <a:sym typeface="Helvetica Light"/>
              </a:rPr>
              <a:t>실제 서비스를 런칭한다면 사용하실 의향이 있나요</a:t>
            </a:r>
            <a:r>
              <a:rPr kumimoji="0" lang="en-US" altLang="ko-KR" sz="3000" b="0" i="0" u="none" strike="noStrike" cap="none" spc="0" normalizeH="0" baseline="0">
                <a:ln>
                  <a:noFill/>
                </a:ln>
                <a:solidFill>
                  <a:srgbClr val="000000"/>
                </a:solidFill>
                <a:effectLst/>
                <a:uFillTx/>
                <a:latin typeface="+mn-lt"/>
                <a:ea typeface="+mn-ea"/>
                <a:cs typeface="+mn-cs"/>
                <a:sym typeface="Helvetica Light"/>
              </a:rPr>
              <a:t>?</a:t>
            </a:r>
            <a:endParaRPr kumimoji="0" lang="ko-KR" altLang="en-US" sz="3000" b="0" i="0" u="none" strike="noStrike" cap="none" spc="0" normalizeH="0" baseline="0">
              <a:ln>
                <a:noFill/>
              </a:ln>
              <a:solidFill>
                <a:srgbClr val="000000"/>
              </a:solidFill>
              <a:effectLst/>
              <a:uFillTx/>
              <a:latin typeface="+mn-lt"/>
              <a:ea typeface="+mn-ea"/>
              <a:cs typeface="+mn-cs"/>
              <a:sym typeface="Helvetica Light"/>
            </a:endParaRPr>
          </a:p>
        </p:txBody>
      </p:sp>
    </p:spTree>
    <p:extLst>
      <p:ext uri="{BB962C8B-B14F-4D97-AF65-F5344CB8AC3E}">
        <p14:creationId xmlns:p14="http://schemas.microsoft.com/office/powerpoint/2010/main" val="233314403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Shape 147"/>
          <p:cNvSpPr/>
          <p:nvPr/>
        </p:nvSpPr>
        <p:spPr>
          <a:xfrm>
            <a:off x="-38922" y="1835039"/>
            <a:ext cx="24461844" cy="11069133"/>
          </a:xfrm>
          <a:prstGeom prst="rect">
            <a:avLst/>
          </a:prstGeom>
          <a:solidFill>
            <a:srgbClr val="FFFFFF"/>
          </a:solidFill>
          <a:ln w="12700">
            <a:miter lim="400000"/>
          </a:ln>
        </p:spPr>
        <p:txBody>
          <a:bodyPr lIns="71437" tIns="71437" rIns="71437" bIns="71437" anchor="ctr"/>
          <a:lstStyle/>
          <a:p>
            <a:pPr>
              <a:defRPr sz="3200">
                <a:solidFill>
                  <a:srgbClr val="FFFFFF"/>
                </a:solidFill>
              </a:defRPr>
            </a:pPr>
            <a:endParaRPr/>
          </a:p>
        </p:txBody>
      </p:sp>
      <p:sp>
        <p:nvSpPr>
          <p:cNvPr id="148" name="Shape 148"/>
          <p:cNvSpPr/>
          <p:nvPr/>
        </p:nvSpPr>
        <p:spPr>
          <a:xfrm>
            <a:off x="3418827" y="3732237"/>
            <a:ext cx="17546343" cy="8895937"/>
          </a:xfrm>
          <a:prstGeom prst="rect">
            <a:avLst/>
          </a:prstGeom>
          <a:noFill/>
          <a:ln w="127000" cap="flat">
            <a:solidFill>
              <a:srgbClr val="DCDEE0">
                <a:alpha val="44000"/>
              </a:srgbClr>
            </a:solidFill>
            <a:prstDash val="solid"/>
            <a:miter lim="400000"/>
          </a:ln>
          <a:effectLst/>
        </p:spPr>
        <p:txBody>
          <a:bodyPr wrap="square" lIns="71437" tIns="71437" rIns="71437" bIns="71437" numCol="1" anchor="ctr">
            <a:noAutofit/>
          </a:bodyPr>
          <a:lstStyle/>
          <a:p>
            <a:pPr>
              <a:defRPr sz="3200"/>
            </a:pPr>
            <a:endParaRPr>
              <a:latin typeface="+mj-ea"/>
              <a:ea typeface="+mj-ea"/>
            </a:endParaRPr>
          </a:p>
        </p:txBody>
      </p:sp>
      <p:sp>
        <p:nvSpPr>
          <p:cNvPr id="149" name="Shape 149"/>
          <p:cNvSpPr/>
          <p:nvPr/>
        </p:nvSpPr>
        <p:spPr>
          <a:xfrm>
            <a:off x="3165183" y="3435339"/>
            <a:ext cx="18053634" cy="9489733"/>
          </a:xfrm>
          <a:prstGeom prst="rect">
            <a:avLst/>
          </a:prstGeom>
          <a:noFill/>
          <a:ln w="25400" cap="flat">
            <a:solidFill>
              <a:srgbClr val="DCDEE0"/>
            </a:solidFill>
            <a:prstDash val="solid"/>
            <a:miter lim="400000"/>
          </a:ln>
          <a:effectLst/>
        </p:spPr>
        <p:txBody>
          <a:bodyPr wrap="square" lIns="71437" tIns="71437" rIns="71437" bIns="71437" numCol="1" anchor="ctr">
            <a:noAutofit/>
          </a:bodyPr>
          <a:lstStyle/>
          <a:p>
            <a:pPr>
              <a:defRPr sz="3200"/>
            </a:pPr>
            <a:endParaRPr>
              <a:latin typeface="+mj-ea"/>
              <a:ea typeface="+mj-ea"/>
            </a:endParaRPr>
          </a:p>
        </p:txBody>
      </p:sp>
      <p:sp>
        <p:nvSpPr>
          <p:cNvPr id="154" name="Shape 154"/>
          <p:cNvSpPr/>
          <p:nvPr/>
        </p:nvSpPr>
        <p:spPr>
          <a:xfrm>
            <a:off x="3018549" y="4202797"/>
            <a:ext cx="18200267" cy="861313"/>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71437" tIns="71437" rIns="71437" bIns="71437" numCol="1" anchor="ctr">
            <a:noAutofit/>
          </a:bodyPr>
          <a:lstStyle>
            <a:lvl1pPr>
              <a:defRPr sz="4000" b="1" cap="all" spc="680">
                <a:solidFill>
                  <a:srgbClr val="C496A2"/>
                </a:solidFill>
                <a:latin typeface="Helvetica Neue"/>
                <a:ea typeface="Helvetica Neue"/>
                <a:cs typeface="Helvetica Neue"/>
                <a:sym typeface="Helvetica Neue"/>
              </a:defRPr>
            </a:lvl1pPr>
          </a:lstStyle>
          <a:p>
            <a:r>
              <a:rPr lang="ko-KR" altLang="en-US">
                <a:latin typeface="+mj-ea"/>
                <a:ea typeface="+mj-ea"/>
              </a:rPr>
              <a:t>학생 </a:t>
            </a:r>
            <a:r>
              <a:rPr lang="en-US" altLang="ko-KR">
                <a:latin typeface="+mj-ea"/>
                <a:ea typeface="+mj-ea"/>
              </a:rPr>
              <a:t>&amp; </a:t>
            </a:r>
            <a:r>
              <a:rPr lang="ko-KR" altLang="en-US">
                <a:latin typeface="+mj-ea"/>
                <a:ea typeface="+mj-ea"/>
              </a:rPr>
              <a:t>예비창업자 </a:t>
            </a:r>
            <a:r>
              <a:rPr lang="en-US" altLang="ko-KR">
                <a:latin typeface="+mj-ea"/>
                <a:ea typeface="+mj-ea"/>
              </a:rPr>
              <a:t>&amp; </a:t>
            </a:r>
            <a:r>
              <a:rPr lang="ko-KR" altLang="en-US">
                <a:latin typeface="+mj-ea"/>
                <a:ea typeface="+mj-ea"/>
              </a:rPr>
              <a:t>사장님</a:t>
            </a:r>
            <a:endParaRPr>
              <a:latin typeface="+mj-ea"/>
              <a:ea typeface="+mj-ea"/>
            </a:endParaRPr>
          </a:p>
        </p:txBody>
      </p:sp>
      <p:sp>
        <p:nvSpPr>
          <p:cNvPr id="166" name="Shape 166"/>
          <p:cNvSpPr/>
          <p:nvPr/>
        </p:nvSpPr>
        <p:spPr>
          <a:xfrm>
            <a:off x="-38922" y="4408"/>
            <a:ext cx="24461844" cy="2606226"/>
          </a:xfrm>
          <a:prstGeom prst="rect">
            <a:avLst/>
          </a:prstGeom>
          <a:solidFill>
            <a:srgbClr val="C496A2"/>
          </a:solidFill>
          <a:ln w="12700">
            <a:miter lim="400000"/>
          </a:ln>
        </p:spPr>
        <p:txBody>
          <a:bodyPr lIns="71437" tIns="71437" rIns="71437" bIns="71437" anchor="ctr"/>
          <a:lstStyle/>
          <a:p>
            <a:pPr>
              <a:defRPr sz="3200">
                <a:solidFill>
                  <a:srgbClr val="FFFFFF"/>
                </a:solidFill>
              </a:defRPr>
            </a:pPr>
            <a:endParaRPr/>
          </a:p>
        </p:txBody>
      </p:sp>
      <p:sp>
        <p:nvSpPr>
          <p:cNvPr id="167" name="Shape 167"/>
          <p:cNvSpPr/>
          <p:nvPr/>
        </p:nvSpPr>
        <p:spPr>
          <a:xfrm>
            <a:off x="9777879" y="619833"/>
            <a:ext cx="4828244" cy="13753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lvl1pPr>
              <a:defRPr sz="10000" cap="all" spc="1400">
                <a:solidFill>
                  <a:srgbClr val="FFFFFF"/>
                </a:solidFill>
                <a:latin typeface="Didot"/>
                <a:ea typeface="Didot"/>
                <a:cs typeface="Didot"/>
                <a:sym typeface="Didot"/>
              </a:defRPr>
            </a:lvl1pPr>
          </a:lstStyle>
          <a:p>
            <a:r>
              <a:rPr lang="ko-KR" altLang="en-US" sz="8000">
                <a:latin typeface="메이플스토리" panose="02000300000000000000" pitchFamily="2" charset="-127"/>
                <a:ea typeface="메이플스토리" panose="02000300000000000000" pitchFamily="2" charset="-127"/>
              </a:rPr>
              <a:t>결과 분석</a:t>
            </a:r>
            <a:endParaRPr sz="8000">
              <a:latin typeface="메이플스토리" panose="02000300000000000000" pitchFamily="2" charset="-127"/>
              <a:ea typeface="메이플스토리" panose="02000300000000000000" pitchFamily="2" charset="-127"/>
            </a:endParaRPr>
          </a:p>
        </p:txBody>
      </p:sp>
      <p:sp>
        <p:nvSpPr>
          <p:cNvPr id="23" name="직사각형 22">
            <a:extLst>
              <a:ext uri="{FF2B5EF4-FFF2-40B4-BE49-F238E27FC236}">
                <a16:creationId xmlns:a16="http://schemas.microsoft.com/office/drawing/2014/main" id="{3CE15BB0-C432-4C8F-B32C-C72AF5517E3C}"/>
              </a:ext>
            </a:extLst>
          </p:cNvPr>
          <p:cNvSpPr/>
          <p:nvPr/>
        </p:nvSpPr>
        <p:spPr>
          <a:xfrm>
            <a:off x="10642600" y="13202668"/>
            <a:ext cx="3114040" cy="390491"/>
          </a:xfrm>
          <a:prstGeom prst="rect">
            <a:avLst/>
          </a:prstGeom>
          <a:solidFill>
            <a:srgbClr val="C597A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1600" b="0" i="0" u="none" strike="noStrike" cap="none" spc="0" normalizeH="0" baseline="0">
              <a:ln>
                <a:noFill/>
              </a:ln>
              <a:solidFill>
                <a:srgbClr val="FFFFFF"/>
              </a:solidFill>
              <a:effectLst/>
              <a:uFillTx/>
              <a:latin typeface="+mj-ea"/>
              <a:ea typeface="+mj-ea"/>
              <a:cs typeface="+mn-cs"/>
              <a:sym typeface="Helvetica Light"/>
            </a:endParaRPr>
          </a:p>
        </p:txBody>
      </p:sp>
      <p:sp>
        <p:nvSpPr>
          <p:cNvPr id="24" name="TextBox 23">
            <a:extLst>
              <a:ext uri="{FF2B5EF4-FFF2-40B4-BE49-F238E27FC236}">
                <a16:creationId xmlns:a16="http://schemas.microsoft.com/office/drawing/2014/main" id="{205F7861-C0DD-49D2-B8D8-8C9164B0E4C9}"/>
              </a:ext>
            </a:extLst>
          </p:cNvPr>
          <p:cNvSpPr txBox="1"/>
          <p:nvPr/>
        </p:nvSpPr>
        <p:spPr>
          <a:xfrm>
            <a:off x="10605263" y="13183053"/>
            <a:ext cx="3202177"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altLang="ko-KR" sz="2400">
                <a:solidFill>
                  <a:schemeClr val="bg1"/>
                </a:solidFill>
                <a:latin typeface="+mj-ea"/>
                <a:ea typeface="+mj-ea"/>
              </a:rPr>
              <a:t>5. </a:t>
            </a:r>
            <a:r>
              <a:rPr lang="ko-KR" altLang="en-US" sz="2400">
                <a:solidFill>
                  <a:schemeClr val="bg1"/>
                </a:solidFill>
                <a:latin typeface="+mj-ea"/>
                <a:ea typeface="+mj-ea"/>
              </a:rPr>
              <a:t>유저 스터디</a:t>
            </a:r>
          </a:p>
        </p:txBody>
      </p:sp>
      <p:graphicFrame>
        <p:nvGraphicFramePr>
          <p:cNvPr id="29" name="표 31">
            <a:extLst>
              <a:ext uri="{FF2B5EF4-FFF2-40B4-BE49-F238E27FC236}">
                <a16:creationId xmlns:a16="http://schemas.microsoft.com/office/drawing/2014/main" id="{99E12C6D-6C5F-4186-B715-5E54BD0F4CB3}"/>
              </a:ext>
            </a:extLst>
          </p:cNvPr>
          <p:cNvGraphicFramePr>
            <a:graphicFrameLocks noGrp="1"/>
          </p:cNvGraphicFramePr>
          <p:nvPr>
            <p:extLst>
              <p:ext uri="{D42A27DB-BD31-4B8C-83A1-F6EECF244321}">
                <p14:modId xmlns:p14="http://schemas.microsoft.com/office/powerpoint/2010/main" val="2363687522"/>
              </p:ext>
            </p:extLst>
          </p:nvPr>
        </p:nvGraphicFramePr>
        <p:xfrm>
          <a:off x="7568765" y="10449661"/>
          <a:ext cx="9246466" cy="1828800"/>
        </p:xfrm>
        <a:graphic>
          <a:graphicData uri="http://schemas.openxmlformats.org/drawingml/2006/table">
            <a:tbl>
              <a:tblPr firstRow="1" bandRow="1">
                <a:tableStyleId>{5940675A-B579-460E-94D1-54222C63F5DA}</a:tableStyleId>
              </a:tblPr>
              <a:tblGrid>
                <a:gridCol w="1267878">
                  <a:extLst>
                    <a:ext uri="{9D8B030D-6E8A-4147-A177-3AD203B41FA5}">
                      <a16:colId xmlns:a16="http://schemas.microsoft.com/office/drawing/2014/main" val="2376958123"/>
                    </a:ext>
                  </a:extLst>
                </a:gridCol>
                <a:gridCol w="2671482">
                  <a:extLst>
                    <a:ext uri="{9D8B030D-6E8A-4147-A177-3AD203B41FA5}">
                      <a16:colId xmlns:a16="http://schemas.microsoft.com/office/drawing/2014/main" val="3931492998"/>
                    </a:ext>
                  </a:extLst>
                </a:gridCol>
                <a:gridCol w="2868706">
                  <a:extLst>
                    <a:ext uri="{9D8B030D-6E8A-4147-A177-3AD203B41FA5}">
                      <a16:colId xmlns:a16="http://schemas.microsoft.com/office/drawing/2014/main" val="3618637367"/>
                    </a:ext>
                  </a:extLst>
                </a:gridCol>
                <a:gridCol w="2438400">
                  <a:extLst>
                    <a:ext uri="{9D8B030D-6E8A-4147-A177-3AD203B41FA5}">
                      <a16:colId xmlns:a16="http://schemas.microsoft.com/office/drawing/2014/main" val="2572008066"/>
                    </a:ext>
                  </a:extLst>
                </a:gridCol>
              </a:tblGrid>
              <a:tr h="370840">
                <a:tc>
                  <a:txBody>
                    <a:bodyPr/>
                    <a:lstStyle/>
                    <a:p>
                      <a:pPr latinLnBrk="1"/>
                      <a:endParaRPr lang="ko-KR" altLang="en-US"/>
                    </a:p>
                  </a:txBody>
                  <a:tcPr/>
                </a:tc>
                <a:tc>
                  <a:txBody>
                    <a:bodyPr/>
                    <a:lstStyle/>
                    <a:p>
                      <a:pPr latinLnBrk="1"/>
                      <a:r>
                        <a:rPr lang="ko-KR" altLang="en-US" dirty="0"/>
                        <a:t>시장분석 만족도</a:t>
                      </a:r>
                    </a:p>
                  </a:txBody>
                  <a:tcPr/>
                </a:tc>
                <a:tc>
                  <a:txBody>
                    <a:bodyPr/>
                    <a:lstStyle/>
                    <a:p>
                      <a:pPr latinLnBrk="1"/>
                      <a:r>
                        <a:rPr lang="ko-KR" altLang="en-US"/>
                        <a:t>메뉴 선정 만족도</a:t>
                      </a:r>
                    </a:p>
                  </a:txBody>
                  <a:tcPr/>
                </a:tc>
                <a:tc>
                  <a:txBody>
                    <a:bodyPr/>
                    <a:lstStyle/>
                    <a:p>
                      <a:pPr latinLnBrk="1"/>
                      <a:r>
                        <a:rPr lang="ko-KR" altLang="en-US"/>
                        <a:t>서비스 사용 의향</a:t>
                      </a:r>
                    </a:p>
                  </a:txBody>
                  <a:tcPr/>
                </a:tc>
                <a:extLst>
                  <a:ext uri="{0D108BD9-81ED-4DB2-BD59-A6C34878D82A}">
                    <a16:rowId xmlns:a16="http://schemas.microsoft.com/office/drawing/2014/main" val="1045242819"/>
                  </a:ext>
                </a:extLst>
              </a:tr>
              <a:tr h="370840">
                <a:tc>
                  <a:txBody>
                    <a:bodyPr/>
                    <a:lstStyle/>
                    <a:p>
                      <a:pPr latinLnBrk="1"/>
                      <a:r>
                        <a:rPr lang="ko-KR" altLang="en-US"/>
                        <a:t>평균</a:t>
                      </a:r>
                    </a:p>
                  </a:txBody>
                  <a:tcPr/>
                </a:tc>
                <a:tc>
                  <a:txBody>
                    <a:bodyPr/>
                    <a:lstStyle/>
                    <a:p>
                      <a:pPr latinLnBrk="1"/>
                      <a:r>
                        <a:rPr lang="en-US" altLang="ko-KR"/>
                        <a:t>4.42</a:t>
                      </a:r>
                      <a:endParaRPr lang="ko-KR" altLang="en-US"/>
                    </a:p>
                  </a:txBody>
                  <a:tcPr/>
                </a:tc>
                <a:tc>
                  <a:txBody>
                    <a:bodyPr/>
                    <a:lstStyle/>
                    <a:p>
                      <a:pPr latinLnBrk="1"/>
                      <a:r>
                        <a:rPr lang="en-US" altLang="ko-KR"/>
                        <a:t>4.50</a:t>
                      </a:r>
                      <a:endParaRPr lang="ko-KR" altLang="en-US"/>
                    </a:p>
                  </a:txBody>
                  <a:tcPr/>
                </a:tc>
                <a:tc>
                  <a:txBody>
                    <a:bodyPr/>
                    <a:lstStyle/>
                    <a:p>
                      <a:pPr latinLnBrk="1"/>
                      <a:r>
                        <a:rPr lang="en-US" altLang="ko-KR"/>
                        <a:t>4.42</a:t>
                      </a:r>
                      <a:endParaRPr lang="ko-KR" altLang="en-US"/>
                    </a:p>
                  </a:txBody>
                  <a:tcPr/>
                </a:tc>
                <a:extLst>
                  <a:ext uri="{0D108BD9-81ED-4DB2-BD59-A6C34878D82A}">
                    <a16:rowId xmlns:a16="http://schemas.microsoft.com/office/drawing/2014/main" val="2805764549"/>
                  </a:ext>
                </a:extLst>
              </a:tr>
              <a:tr h="370840">
                <a:tc>
                  <a:txBody>
                    <a:bodyPr/>
                    <a:lstStyle/>
                    <a:p>
                      <a:pPr latinLnBrk="1"/>
                      <a:r>
                        <a:rPr lang="ko-KR" altLang="en-US"/>
                        <a:t>표준편차</a:t>
                      </a:r>
                    </a:p>
                  </a:txBody>
                  <a:tcPr/>
                </a:tc>
                <a:tc>
                  <a:txBody>
                    <a:bodyPr/>
                    <a:lstStyle/>
                    <a:p>
                      <a:pPr latinLnBrk="1"/>
                      <a:r>
                        <a:rPr lang="en-US" altLang="ko-KR"/>
                        <a:t>0.79</a:t>
                      </a:r>
                      <a:endParaRPr lang="ko-KR" altLang="en-US"/>
                    </a:p>
                  </a:txBody>
                  <a:tcPr/>
                </a:tc>
                <a:tc>
                  <a:txBody>
                    <a:bodyPr/>
                    <a:lstStyle/>
                    <a:p>
                      <a:pPr latinLnBrk="1"/>
                      <a:r>
                        <a:rPr lang="en-US" altLang="ko-KR"/>
                        <a:t>0.65</a:t>
                      </a:r>
                      <a:endParaRPr lang="ko-KR" altLang="en-US"/>
                    </a:p>
                  </a:txBody>
                  <a:tcPr/>
                </a:tc>
                <a:tc>
                  <a:txBody>
                    <a:bodyPr/>
                    <a:lstStyle/>
                    <a:p>
                      <a:pPr latinLnBrk="1"/>
                      <a:r>
                        <a:rPr lang="en-US" altLang="ko-KR"/>
                        <a:t>0.71</a:t>
                      </a:r>
                      <a:endParaRPr lang="ko-KR" altLang="en-US"/>
                    </a:p>
                  </a:txBody>
                  <a:tcPr/>
                </a:tc>
                <a:extLst>
                  <a:ext uri="{0D108BD9-81ED-4DB2-BD59-A6C34878D82A}">
                    <a16:rowId xmlns:a16="http://schemas.microsoft.com/office/drawing/2014/main" val="4249104878"/>
                  </a:ext>
                </a:extLst>
              </a:tr>
              <a:tr h="370840">
                <a:tc>
                  <a:txBody>
                    <a:bodyPr/>
                    <a:lstStyle/>
                    <a:p>
                      <a:pPr latinLnBrk="1"/>
                      <a:r>
                        <a:rPr lang="ko-KR" altLang="en-US"/>
                        <a:t>분산</a:t>
                      </a:r>
                    </a:p>
                  </a:txBody>
                  <a:tcPr/>
                </a:tc>
                <a:tc>
                  <a:txBody>
                    <a:bodyPr/>
                    <a:lstStyle/>
                    <a:p>
                      <a:pPr latinLnBrk="1"/>
                      <a:r>
                        <a:rPr lang="en-US" altLang="ko-KR"/>
                        <a:t>0.63</a:t>
                      </a:r>
                      <a:endParaRPr lang="ko-KR" altLang="en-US"/>
                    </a:p>
                  </a:txBody>
                  <a:tcPr/>
                </a:tc>
                <a:tc>
                  <a:txBody>
                    <a:bodyPr/>
                    <a:lstStyle/>
                    <a:p>
                      <a:pPr latinLnBrk="1"/>
                      <a:r>
                        <a:rPr lang="en-US" altLang="ko-KR"/>
                        <a:t>0.43</a:t>
                      </a:r>
                      <a:endParaRPr lang="ko-KR" altLang="en-US"/>
                    </a:p>
                  </a:txBody>
                  <a:tcPr/>
                </a:tc>
                <a:tc>
                  <a:txBody>
                    <a:bodyPr/>
                    <a:lstStyle/>
                    <a:p>
                      <a:pPr latinLnBrk="1"/>
                      <a:r>
                        <a:rPr lang="en-US" altLang="ko-KR" dirty="0"/>
                        <a:t>0.50</a:t>
                      </a:r>
                      <a:endParaRPr lang="ko-KR" altLang="en-US" dirty="0"/>
                    </a:p>
                  </a:txBody>
                  <a:tcPr/>
                </a:tc>
                <a:extLst>
                  <a:ext uri="{0D108BD9-81ED-4DB2-BD59-A6C34878D82A}">
                    <a16:rowId xmlns:a16="http://schemas.microsoft.com/office/drawing/2014/main" val="4165555839"/>
                  </a:ext>
                </a:extLst>
              </a:tr>
            </a:tbl>
          </a:graphicData>
        </a:graphic>
      </p:graphicFrame>
      <p:graphicFrame>
        <p:nvGraphicFramePr>
          <p:cNvPr id="15" name="차트 14">
            <a:extLst>
              <a:ext uri="{FF2B5EF4-FFF2-40B4-BE49-F238E27FC236}">
                <a16:creationId xmlns:a16="http://schemas.microsoft.com/office/drawing/2014/main" id="{8BC83523-8E9F-4C05-95B7-BD255034E9CF}"/>
              </a:ext>
            </a:extLst>
          </p:cNvPr>
          <p:cNvGraphicFramePr>
            <a:graphicFrameLocks/>
          </p:cNvGraphicFramePr>
          <p:nvPr>
            <p:extLst>
              <p:ext uri="{D42A27DB-BD31-4B8C-83A1-F6EECF244321}">
                <p14:modId xmlns:p14="http://schemas.microsoft.com/office/powerpoint/2010/main" val="3087520108"/>
              </p:ext>
            </p:extLst>
          </p:nvPr>
        </p:nvGraphicFramePr>
        <p:xfrm>
          <a:off x="5971592" y="5064110"/>
          <a:ext cx="12241763" cy="5035838"/>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01704740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8" name="bg_silver_noise_grey.jpg"/>
          <p:cNvPicPr>
            <a:picLocks/>
          </p:cNvPicPr>
          <p:nvPr/>
        </p:nvPicPr>
        <p:blipFill>
          <a:blip r:embed="rId3"/>
          <a:srcRect l="3005" r="3005"/>
          <a:stretch>
            <a:fillRect/>
          </a:stretch>
        </p:blipFill>
        <p:spPr>
          <a:xfrm>
            <a:off x="20683434" y="6649802"/>
            <a:ext cx="3429254" cy="3648555"/>
          </a:xfrm>
          <a:prstGeom prst="rect">
            <a:avLst/>
          </a:prstGeom>
          <a:ln w="279400">
            <a:solidFill>
              <a:srgbClr val="FFFFFF"/>
            </a:solidFill>
            <a:miter lim="400000"/>
          </a:ln>
        </p:spPr>
      </p:pic>
      <p:pic>
        <p:nvPicPr>
          <p:cNvPr id="279" name="bg_silver_noise_grey.jpg"/>
          <p:cNvPicPr>
            <a:picLocks/>
          </p:cNvPicPr>
          <p:nvPr/>
        </p:nvPicPr>
        <p:blipFill>
          <a:blip r:embed="rId3"/>
          <a:srcRect l="11034" r="11034"/>
          <a:stretch>
            <a:fillRect/>
          </a:stretch>
        </p:blipFill>
        <p:spPr>
          <a:xfrm>
            <a:off x="20683433" y="2231438"/>
            <a:ext cx="3429255" cy="4400347"/>
          </a:xfrm>
          <a:prstGeom prst="rect">
            <a:avLst/>
          </a:prstGeom>
          <a:ln w="279400">
            <a:solidFill>
              <a:srgbClr val="FFFFFF"/>
            </a:solidFill>
            <a:miter lim="400000"/>
          </a:ln>
        </p:spPr>
      </p:pic>
      <p:pic>
        <p:nvPicPr>
          <p:cNvPr id="281" name="bg_silver_noise_grey.jpg"/>
          <p:cNvPicPr>
            <a:picLocks/>
          </p:cNvPicPr>
          <p:nvPr/>
        </p:nvPicPr>
        <p:blipFill>
          <a:blip r:embed="rId3"/>
          <a:srcRect t="3297" b="3297"/>
          <a:stretch>
            <a:fillRect/>
          </a:stretch>
        </p:blipFill>
        <p:spPr>
          <a:xfrm>
            <a:off x="15404344" y="5058596"/>
            <a:ext cx="5273441" cy="4925674"/>
          </a:xfrm>
          <a:prstGeom prst="rect">
            <a:avLst/>
          </a:prstGeom>
          <a:ln w="279400">
            <a:solidFill>
              <a:srgbClr val="FFFFFF"/>
            </a:solidFill>
            <a:miter lim="400000"/>
          </a:ln>
        </p:spPr>
      </p:pic>
      <p:pic>
        <p:nvPicPr>
          <p:cNvPr id="282" name="bg_silver_noise_grey.jpg"/>
          <p:cNvPicPr>
            <a:picLocks/>
          </p:cNvPicPr>
          <p:nvPr/>
        </p:nvPicPr>
        <p:blipFill>
          <a:blip r:embed="rId3"/>
          <a:srcRect t="21107" b="21107"/>
          <a:stretch>
            <a:fillRect/>
          </a:stretch>
        </p:blipFill>
        <p:spPr>
          <a:xfrm>
            <a:off x="16019470" y="10298357"/>
            <a:ext cx="4658315" cy="2677652"/>
          </a:xfrm>
          <a:prstGeom prst="rect">
            <a:avLst/>
          </a:prstGeom>
          <a:ln w="279400">
            <a:solidFill>
              <a:srgbClr val="FFFFFF"/>
            </a:solidFill>
            <a:miter lim="400000"/>
          </a:ln>
        </p:spPr>
      </p:pic>
      <p:pic>
        <p:nvPicPr>
          <p:cNvPr id="283" name="bg_silver_noise_grey.jpg"/>
          <p:cNvPicPr>
            <a:picLocks/>
          </p:cNvPicPr>
          <p:nvPr/>
        </p:nvPicPr>
        <p:blipFill>
          <a:blip r:embed="rId3"/>
          <a:srcRect t="20618" b="20618"/>
          <a:stretch>
            <a:fillRect/>
          </a:stretch>
        </p:blipFill>
        <p:spPr>
          <a:xfrm>
            <a:off x="11467528" y="7992572"/>
            <a:ext cx="3950963" cy="2003592"/>
          </a:xfrm>
          <a:prstGeom prst="rect">
            <a:avLst/>
          </a:prstGeom>
          <a:ln w="279400">
            <a:solidFill>
              <a:srgbClr val="FFFFFF"/>
            </a:solidFill>
            <a:miter lim="400000"/>
          </a:ln>
        </p:spPr>
      </p:pic>
      <p:pic>
        <p:nvPicPr>
          <p:cNvPr id="284" name="bg_silver_noise_grey.jpg"/>
          <p:cNvPicPr>
            <a:picLocks/>
          </p:cNvPicPr>
          <p:nvPr/>
        </p:nvPicPr>
        <p:blipFill>
          <a:blip r:embed="rId3"/>
          <a:srcRect l="974" r="974"/>
          <a:stretch>
            <a:fillRect/>
          </a:stretch>
        </p:blipFill>
        <p:spPr>
          <a:xfrm>
            <a:off x="12836386" y="5045063"/>
            <a:ext cx="2582104" cy="2633422"/>
          </a:xfrm>
          <a:prstGeom prst="rect">
            <a:avLst/>
          </a:prstGeom>
          <a:ln w="279400">
            <a:solidFill>
              <a:srgbClr val="FFFFFF"/>
            </a:solidFill>
            <a:miter lim="400000"/>
          </a:ln>
        </p:spPr>
      </p:pic>
      <p:pic>
        <p:nvPicPr>
          <p:cNvPr id="285" name="bg_silver_noise_grey.jpg"/>
          <p:cNvPicPr>
            <a:picLocks/>
          </p:cNvPicPr>
          <p:nvPr/>
        </p:nvPicPr>
        <p:blipFill>
          <a:blip r:embed="rId3"/>
          <a:srcRect t="585" b="585"/>
          <a:stretch>
            <a:fillRect/>
          </a:stretch>
        </p:blipFill>
        <p:spPr>
          <a:xfrm>
            <a:off x="13771738" y="1641493"/>
            <a:ext cx="3453350" cy="3089483"/>
          </a:xfrm>
          <a:prstGeom prst="rect">
            <a:avLst/>
          </a:prstGeom>
          <a:ln w="279400">
            <a:solidFill>
              <a:srgbClr val="FFFFFF"/>
            </a:solidFill>
            <a:miter lim="400000"/>
          </a:ln>
        </p:spPr>
      </p:pic>
      <p:sp>
        <p:nvSpPr>
          <p:cNvPr id="286" name="Shape 286"/>
          <p:cNvSpPr/>
          <p:nvPr/>
        </p:nvSpPr>
        <p:spPr>
          <a:xfrm>
            <a:off x="1976134" y="1821710"/>
            <a:ext cx="8029762" cy="379591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431800" tIns="431800" rIns="431800" bIns="431800" numCol="1" anchor="b">
            <a:spAutoFit/>
          </a:bodyPr>
          <a:lstStyle>
            <a:lvl1pPr algn="l">
              <a:defRPr sz="9500" b="1" spc="570">
                <a:latin typeface="Didot"/>
                <a:ea typeface="Didot"/>
                <a:cs typeface="Didot"/>
                <a:sym typeface="Didot"/>
              </a:defRPr>
            </a:lvl1pPr>
          </a:lstStyle>
          <a:p>
            <a:pPr algn="ctr">
              <a:defRPr b="0"/>
            </a:pPr>
            <a:r>
              <a:rPr lang="ko-KR" altLang="en-US" b="1">
                <a:latin typeface="+mj-ea"/>
                <a:ea typeface="+mj-ea"/>
              </a:rPr>
              <a:t>서비스 개선점</a:t>
            </a:r>
            <a:endParaRPr lang="en-US" altLang="ko-KR" b="1">
              <a:latin typeface="+mj-ea"/>
              <a:ea typeface="+mj-ea"/>
            </a:endParaRPr>
          </a:p>
          <a:p>
            <a:pPr algn="ctr">
              <a:defRPr b="0"/>
            </a:pPr>
            <a:r>
              <a:rPr lang="ko-KR" altLang="en-US" b="1">
                <a:latin typeface="+mj-ea"/>
                <a:ea typeface="+mj-ea"/>
              </a:rPr>
              <a:t>및 평가</a:t>
            </a:r>
            <a:endParaRPr b="1">
              <a:latin typeface="+mj-ea"/>
              <a:ea typeface="+mj-ea"/>
            </a:endParaRPr>
          </a:p>
        </p:txBody>
      </p:sp>
      <p:sp>
        <p:nvSpPr>
          <p:cNvPr id="287" name="Shape 287"/>
          <p:cNvSpPr/>
          <p:nvPr/>
        </p:nvSpPr>
        <p:spPr>
          <a:xfrm>
            <a:off x="2404865" y="5671233"/>
            <a:ext cx="7627674" cy="2381632"/>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t">
            <a:noAutofit/>
          </a:bodyPr>
          <a:lstStyle>
            <a:lvl1pPr algn="l" defTabSz="584200">
              <a:lnSpc>
                <a:spcPct val="130000"/>
              </a:lnSpc>
              <a:defRPr sz="2500" spc="150">
                <a:latin typeface="Helvetica Neue Thin"/>
                <a:ea typeface="Helvetica Neue Thin"/>
                <a:cs typeface="Helvetica Neue Thin"/>
                <a:sym typeface="Helvetica Neue Thin"/>
              </a:defRPr>
            </a:lvl1pPr>
          </a:lstStyle>
          <a:p>
            <a:r>
              <a:rPr lang="en-US" altLang="ko-KR">
                <a:latin typeface="+mj-ea"/>
                <a:ea typeface="+mj-ea"/>
              </a:rPr>
              <a:t>Open-ended question</a:t>
            </a:r>
            <a:r>
              <a:rPr lang="ko-KR" altLang="en-US">
                <a:latin typeface="+mj-ea"/>
                <a:ea typeface="+mj-ea"/>
              </a:rPr>
              <a:t>을 통해 서비스가 더욱 발전하려면 어떤 부분을 보완해야 하고 개선해야 하는지 판단한다</a:t>
            </a:r>
            <a:r>
              <a:rPr lang="en-US" altLang="ko-KR">
                <a:latin typeface="+mj-ea"/>
                <a:ea typeface="+mj-ea"/>
              </a:rPr>
              <a:t>.</a:t>
            </a:r>
            <a:endParaRPr>
              <a:latin typeface="+mj-ea"/>
              <a:ea typeface="+mj-ea"/>
            </a:endParaRPr>
          </a:p>
        </p:txBody>
      </p:sp>
      <p:sp>
        <p:nvSpPr>
          <p:cNvPr id="288" name="Shape 288"/>
          <p:cNvSpPr/>
          <p:nvPr/>
        </p:nvSpPr>
        <p:spPr>
          <a:xfrm>
            <a:off x="2475063" y="8568216"/>
            <a:ext cx="4023408" cy="919188"/>
          </a:xfrm>
          <a:prstGeom prst="rect">
            <a:avLst/>
          </a:prstGeom>
          <a:solidFill>
            <a:srgbClr val="FFFFFF"/>
          </a:solidFill>
          <a:ln w="12700" cap="flat">
            <a:noFill/>
            <a:miter lim="400000"/>
          </a:ln>
          <a:effectLst>
            <a:outerShdw blurRad="355600" dist="150736" dir="3612000" rotWithShape="0">
              <a:srgbClr val="000000">
                <a:alpha val="12964"/>
              </a:srgbClr>
            </a:outerShdw>
          </a:effectLst>
          <a:extLst>
            <a:ext uri="{C572A759-6A51-4108-AA02-DFA0A04FC94B}">
              <ma14:wrappingTextBoxFlag xmlns="" xmlns:ma14="http://schemas.microsoft.com/office/mac/drawingml/2011/main" val="1"/>
            </a:ext>
          </a:extLst>
        </p:spPr>
        <p:txBody>
          <a:bodyPr wrap="square" lIns="71437" tIns="71437" rIns="71437" bIns="71437" numCol="1" anchor="ctr">
            <a:noAutofit/>
          </a:bodyPr>
          <a:lstStyle>
            <a:lvl1pPr>
              <a:defRPr sz="3200" spc="480">
                <a:solidFill>
                  <a:srgbClr val="C44D6D"/>
                </a:solidFill>
                <a:latin typeface="PT Sans"/>
                <a:ea typeface="PT Sans"/>
                <a:cs typeface="PT Sans"/>
                <a:sym typeface="PT Sans"/>
              </a:defRPr>
            </a:lvl1pPr>
          </a:lstStyle>
          <a:p>
            <a:r>
              <a:rPr>
                <a:latin typeface="+mj-ea"/>
                <a:ea typeface="+mj-ea"/>
              </a:rPr>
              <a:t>KNOW MORE</a:t>
            </a:r>
          </a:p>
        </p:txBody>
      </p:sp>
      <p:pic>
        <p:nvPicPr>
          <p:cNvPr id="280" name="bg_silver_noise_grey.jpg"/>
          <p:cNvPicPr>
            <a:picLocks/>
          </p:cNvPicPr>
          <p:nvPr/>
        </p:nvPicPr>
        <p:blipFill>
          <a:blip r:embed="rId3"/>
          <a:srcRect l="6949" r="6949"/>
          <a:stretch>
            <a:fillRect/>
          </a:stretch>
        </p:blipFill>
        <p:spPr>
          <a:xfrm>
            <a:off x="17251354" y="771436"/>
            <a:ext cx="3429255" cy="3982823"/>
          </a:xfrm>
          <a:prstGeom prst="rect">
            <a:avLst/>
          </a:prstGeom>
          <a:ln w="279400">
            <a:solidFill>
              <a:srgbClr val="FFFFFF"/>
            </a:solidFill>
            <a:miter lim="400000"/>
          </a:ln>
        </p:spPr>
      </p:pic>
      <p:sp>
        <p:nvSpPr>
          <p:cNvPr id="18" name="직사각형 17">
            <a:extLst>
              <a:ext uri="{FF2B5EF4-FFF2-40B4-BE49-F238E27FC236}">
                <a16:creationId xmlns:a16="http://schemas.microsoft.com/office/drawing/2014/main" id="{CACD3CCE-9906-4F12-85A6-F648DC6C0882}"/>
              </a:ext>
            </a:extLst>
          </p:cNvPr>
          <p:cNvSpPr/>
          <p:nvPr/>
        </p:nvSpPr>
        <p:spPr>
          <a:xfrm>
            <a:off x="10642600" y="13202668"/>
            <a:ext cx="3114040" cy="390491"/>
          </a:xfrm>
          <a:prstGeom prst="rect">
            <a:avLst/>
          </a:prstGeom>
          <a:solidFill>
            <a:srgbClr val="C597A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1600" b="0" i="0" u="none" strike="noStrike" cap="none" spc="0" normalizeH="0" baseline="0">
              <a:ln>
                <a:noFill/>
              </a:ln>
              <a:solidFill>
                <a:srgbClr val="FFFFFF"/>
              </a:solidFill>
              <a:effectLst/>
              <a:uFillTx/>
              <a:latin typeface="+mn-lt"/>
              <a:ea typeface="+mn-ea"/>
              <a:cs typeface="+mn-cs"/>
              <a:sym typeface="Helvetica Light"/>
            </a:endParaRPr>
          </a:p>
        </p:txBody>
      </p:sp>
      <p:sp>
        <p:nvSpPr>
          <p:cNvPr id="19" name="TextBox 18">
            <a:extLst>
              <a:ext uri="{FF2B5EF4-FFF2-40B4-BE49-F238E27FC236}">
                <a16:creationId xmlns:a16="http://schemas.microsoft.com/office/drawing/2014/main" id="{A424493D-30E4-49B4-9969-1897F851528E}"/>
              </a:ext>
            </a:extLst>
          </p:cNvPr>
          <p:cNvSpPr txBox="1"/>
          <p:nvPr/>
        </p:nvSpPr>
        <p:spPr>
          <a:xfrm>
            <a:off x="10605263" y="13183053"/>
            <a:ext cx="3202177"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altLang="ko-KR" sz="2400">
                <a:solidFill>
                  <a:schemeClr val="bg1"/>
                </a:solidFill>
                <a:latin typeface="+mn-ea"/>
              </a:rPr>
              <a:t>5. </a:t>
            </a:r>
            <a:r>
              <a:rPr lang="ko-KR" altLang="en-US" sz="2400">
                <a:solidFill>
                  <a:schemeClr val="bg1"/>
                </a:solidFill>
                <a:latin typeface="+mn-ea"/>
              </a:rPr>
              <a:t>유저 스터디</a:t>
            </a:r>
          </a:p>
        </p:txBody>
      </p:sp>
      <p:sp>
        <p:nvSpPr>
          <p:cNvPr id="2" name="TextBox 1">
            <a:extLst>
              <a:ext uri="{FF2B5EF4-FFF2-40B4-BE49-F238E27FC236}">
                <a16:creationId xmlns:a16="http://schemas.microsoft.com/office/drawing/2014/main" id="{3753C9C9-80A5-4866-B6E1-A67DAA088262}"/>
              </a:ext>
            </a:extLst>
          </p:cNvPr>
          <p:cNvSpPr txBox="1"/>
          <p:nvPr/>
        </p:nvSpPr>
        <p:spPr>
          <a:xfrm>
            <a:off x="16173981" y="6530847"/>
            <a:ext cx="4096711" cy="19909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ko-KR" altLang="en-US" sz="3000" b="0" i="0" u="none" strike="noStrike" cap="none" spc="0" normalizeH="0" baseline="0">
                <a:ln>
                  <a:noFill/>
                </a:ln>
                <a:solidFill>
                  <a:schemeClr val="tx1"/>
                </a:solidFill>
                <a:effectLst/>
                <a:uFillTx/>
                <a:latin typeface="+mn-lt"/>
                <a:ea typeface="+mn-ea"/>
                <a:cs typeface="+mn-cs"/>
                <a:sym typeface="Helvetica Light"/>
              </a:rPr>
              <a:t>음식 추천화면</a:t>
            </a:r>
            <a:r>
              <a:rPr kumimoji="0" lang="en-US" altLang="ko-KR" sz="3000" b="0" i="0" u="none" strike="noStrike" cap="none" spc="0" normalizeH="0" baseline="0">
                <a:ln>
                  <a:noFill/>
                </a:ln>
                <a:solidFill>
                  <a:schemeClr val="tx1"/>
                </a:solidFill>
                <a:effectLst/>
                <a:uFillTx/>
                <a:latin typeface="+mn-lt"/>
                <a:ea typeface="+mn-ea"/>
                <a:cs typeface="+mn-cs"/>
                <a:sym typeface="Helvetica Light"/>
              </a:rPr>
              <a:t>, </a:t>
            </a:r>
            <a:r>
              <a:rPr kumimoji="0" lang="ko-KR" altLang="en-US" sz="3000" b="0" i="0" u="none" strike="noStrike" cap="none" spc="0" normalizeH="0" baseline="0">
                <a:ln>
                  <a:noFill/>
                </a:ln>
                <a:solidFill>
                  <a:schemeClr val="tx1"/>
                </a:solidFill>
                <a:effectLst/>
                <a:uFillTx/>
                <a:latin typeface="+mn-lt"/>
                <a:ea typeface="+mn-ea"/>
                <a:cs typeface="+mn-cs"/>
                <a:sym typeface="Helvetica Light"/>
              </a:rPr>
              <a:t>검색화면</a:t>
            </a:r>
            <a:r>
              <a:rPr kumimoji="0" lang="en-US" altLang="ko-KR" sz="3000" b="0" i="0" u="none" strike="noStrike" cap="none" spc="0" normalizeH="0" baseline="0">
                <a:ln>
                  <a:noFill/>
                </a:ln>
                <a:solidFill>
                  <a:schemeClr val="tx1"/>
                </a:solidFill>
                <a:effectLst/>
                <a:uFillTx/>
                <a:latin typeface="+mn-lt"/>
                <a:ea typeface="+mn-ea"/>
                <a:cs typeface="+mn-cs"/>
                <a:sym typeface="Helvetica Light"/>
              </a:rPr>
              <a:t>, </a:t>
            </a:r>
            <a:r>
              <a:rPr kumimoji="0" lang="ko-KR" altLang="en-US" sz="3000" b="0" i="0" u="none" strike="noStrike" cap="none" spc="0" normalizeH="0" baseline="0">
                <a:ln>
                  <a:noFill/>
                </a:ln>
                <a:solidFill>
                  <a:schemeClr val="tx1"/>
                </a:solidFill>
                <a:effectLst/>
                <a:uFillTx/>
                <a:latin typeface="+mn-lt"/>
                <a:ea typeface="+mn-ea"/>
                <a:cs typeface="+mn-cs"/>
                <a:sym typeface="Helvetica Light"/>
              </a:rPr>
              <a:t>통계화면</a:t>
            </a:r>
            <a:r>
              <a:rPr kumimoji="0" lang="en-US" altLang="ko-KR" sz="3000" b="0" i="0" u="none" strike="noStrike" cap="none" spc="0" normalizeH="0" baseline="0">
                <a:ln>
                  <a:noFill/>
                </a:ln>
                <a:solidFill>
                  <a:schemeClr val="tx1"/>
                </a:solidFill>
                <a:effectLst/>
                <a:uFillTx/>
                <a:latin typeface="+mn-lt"/>
                <a:ea typeface="+mn-ea"/>
                <a:cs typeface="+mn-cs"/>
                <a:sym typeface="Helvetica Light"/>
              </a:rPr>
              <a:t>, </a:t>
            </a:r>
            <a:r>
              <a:rPr kumimoji="0" lang="ko-KR" altLang="en-US" sz="3000" b="0" i="0" u="none" strike="noStrike" cap="none" spc="0" normalizeH="0" baseline="0">
                <a:ln>
                  <a:noFill/>
                </a:ln>
                <a:solidFill>
                  <a:schemeClr val="tx1"/>
                </a:solidFill>
                <a:effectLst/>
                <a:uFillTx/>
                <a:latin typeface="+mn-lt"/>
                <a:ea typeface="+mn-ea"/>
                <a:cs typeface="+mn-cs"/>
                <a:sym typeface="Helvetica Light"/>
              </a:rPr>
              <a:t>시장 분석 화면에서 개선할 점이 있다면 적어주세요</a:t>
            </a:r>
            <a:r>
              <a:rPr kumimoji="0" lang="en-US" altLang="ko-KR" sz="3000" b="0" i="0" u="none" strike="noStrike" cap="none" spc="0" normalizeH="0" baseline="0">
                <a:ln>
                  <a:noFill/>
                </a:ln>
                <a:solidFill>
                  <a:schemeClr val="tx1"/>
                </a:solidFill>
                <a:effectLst/>
                <a:uFillTx/>
                <a:latin typeface="+mn-lt"/>
                <a:ea typeface="+mn-ea"/>
                <a:cs typeface="+mn-cs"/>
                <a:sym typeface="Helvetica Light"/>
              </a:rPr>
              <a:t>.</a:t>
            </a:r>
            <a:endParaRPr kumimoji="0" lang="ko-KR" altLang="en-US" sz="3000" b="0" i="0" u="none" strike="noStrike" cap="none" spc="0" normalizeH="0" baseline="0">
              <a:ln>
                <a:noFill/>
              </a:ln>
              <a:solidFill>
                <a:srgbClr val="000000"/>
              </a:solidFill>
              <a:effectLst/>
              <a:uFillTx/>
              <a:latin typeface="+mn-lt"/>
              <a:ea typeface="+mn-ea"/>
              <a:cs typeface="+mn-cs"/>
              <a:sym typeface="Helvetica Light"/>
            </a:endParaRPr>
          </a:p>
        </p:txBody>
      </p:sp>
      <p:sp>
        <p:nvSpPr>
          <p:cNvPr id="24" name="TextBox 23">
            <a:extLst>
              <a:ext uri="{FF2B5EF4-FFF2-40B4-BE49-F238E27FC236}">
                <a16:creationId xmlns:a16="http://schemas.microsoft.com/office/drawing/2014/main" id="{65CC4D3F-C656-4887-8F2C-D2EE63C3877D}"/>
              </a:ext>
            </a:extLst>
          </p:cNvPr>
          <p:cNvSpPr txBox="1"/>
          <p:nvPr/>
        </p:nvSpPr>
        <p:spPr>
          <a:xfrm>
            <a:off x="14062154" y="2510476"/>
            <a:ext cx="2476560" cy="106759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ko-KR" altLang="en-US" sz="3000" b="0" i="0" u="none" strike="noStrike" cap="none" spc="0" normalizeH="0" baseline="0">
                <a:ln>
                  <a:noFill/>
                </a:ln>
                <a:solidFill>
                  <a:srgbClr val="000000"/>
                </a:solidFill>
                <a:effectLst/>
                <a:uFillTx/>
                <a:latin typeface="+mn-lt"/>
                <a:ea typeface="+mn-ea"/>
                <a:cs typeface="+mn-cs"/>
                <a:sym typeface="Helvetica Light"/>
              </a:rPr>
              <a:t>앱 내 건의 사항이 있나요</a:t>
            </a:r>
            <a:r>
              <a:rPr kumimoji="0" lang="en-US" altLang="ko-KR" sz="3000" b="0" i="0" u="none" strike="noStrike" cap="none" spc="0" normalizeH="0" baseline="0">
                <a:ln>
                  <a:noFill/>
                </a:ln>
                <a:solidFill>
                  <a:srgbClr val="000000"/>
                </a:solidFill>
                <a:effectLst/>
                <a:uFillTx/>
                <a:latin typeface="+mn-lt"/>
                <a:ea typeface="+mn-ea"/>
                <a:cs typeface="+mn-cs"/>
                <a:sym typeface="Helvetica Light"/>
              </a:rPr>
              <a:t>?</a:t>
            </a:r>
            <a:endParaRPr kumimoji="0" lang="ko-KR" altLang="en-US" sz="3000" b="0" i="0" u="none" strike="noStrike" cap="none" spc="0" normalizeH="0" baseline="0">
              <a:ln>
                <a:noFill/>
              </a:ln>
              <a:solidFill>
                <a:srgbClr val="000000"/>
              </a:solidFill>
              <a:effectLst/>
              <a:uFillTx/>
              <a:latin typeface="+mn-lt"/>
              <a:ea typeface="+mn-ea"/>
              <a:cs typeface="+mn-cs"/>
              <a:sym typeface="Helvetica Light"/>
            </a:endParaRPr>
          </a:p>
        </p:txBody>
      </p:sp>
    </p:spTree>
    <p:extLst>
      <p:ext uri="{BB962C8B-B14F-4D97-AF65-F5344CB8AC3E}">
        <p14:creationId xmlns:p14="http://schemas.microsoft.com/office/powerpoint/2010/main" val="15370114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Shape 148"/>
          <p:cNvSpPr/>
          <p:nvPr/>
        </p:nvSpPr>
        <p:spPr>
          <a:xfrm>
            <a:off x="3418828" y="3732237"/>
            <a:ext cx="7599932" cy="8895937"/>
          </a:xfrm>
          <a:prstGeom prst="rect">
            <a:avLst/>
          </a:prstGeom>
          <a:noFill/>
          <a:ln w="127000" cap="flat">
            <a:solidFill>
              <a:srgbClr val="DCDEE0">
                <a:alpha val="44000"/>
              </a:srgbClr>
            </a:solidFill>
            <a:prstDash val="solid"/>
            <a:miter lim="400000"/>
          </a:ln>
          <a:effectLst/>
        </p:spPr>
        <p:txBody>
          <a:bodyPr wrap="square" lIns="71437" tIns="71437" rIns="71437" bIns="71437" numCol="1" anchor="ctr">
            <a:noAutofit/>
          </a:bodyPr>
          <a:lstStyle/>
          <a:p>
            <a:pPr>
              <a:defRPr sz="3200"/>
            </a:pPr>
            <a:endParaRPr>
              <a:latin typeface="+mj-ea"/>
              <a:ea typeface="+mj-ea"/>
            </a:endParaRPr>
          </a:p>
        </p:txBody>
      </p:sp>
      <p:sp>
        <p:nvSpPr>
          <p:cNvPr id="149" name="Shape 149"/>
          <p:cNvSpPr/>
          <p:nvPr/>
        </p:nvSpPr>
        <p:spPr>
          <a:xfrm>
            <a:off x="3165183" y="3435339"/>
            <a:ext cx="8107223" cy="9489733"/>
          </a:xfrm>
          <a:prstGeom prst="rect">
            <a:avLst/>
          </a:prstGeom>
          <a:noFill/>
          <a:ln w="25400" cap="flat">
            <a:solidFill>
              <a:srgbClr val="DCDEE0"/>
            </a:solidFill>
            <a:prstDash val="solid"/>
            <a:miter lim="400000"/>
          </a:ln>
          <a:effectLst/>
        </p:spPr>
        <p:txBody>
          <a:bodyPr wrap="square" lIns="71437" tIns="71437" rIns="71437" bIns="71437" numCol="1" anchor="ctr">
            <a:noAutofit/>
          </a:bodyPr>
          <a:lstStyle/>
          <a:p>
            <a:pPr>
              <a:defRPr sz="3200"/>
            </a:pPr>
            <a:endParaRPr>
              <a:latin typeface="+mj-ea"/>
              <a:ea typeface="+mj-ea"/>
            </a:endParaRPr>
          </a:p>
        </p:txBody>
      </p:sp>
      <p:sp>
        <p:nvSpPr>
          <p:cNvPr id="154" name="Shape 154"/>
          <p:cNvSpPr/>
          <p:nvPr/>
        </p:nvSpPr>
        <p:spPr>
          <a:xfrm>
            <a:off x="2871916" y="4010034"/>
            <a:ext cx="8400490" cy="861313"/>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71437" tIns="71437" rIns="71437" bIns="71437" numCol="1" anchor="ctr">
            <a:noAutofit/>
          </a:bodyPr>
          <a:lstStyle>
            <a:lvl1pPr>
              <a:defRPr sz="4000" b="1" cap="all" spc="680">
                <a:solidFill>
                  <a:srgbClr val="C496A2"/>
                </a:solidFill>
                <a:latin typeface="Helvetica Neue"/>
                <a:ea typeface="Helvetica Neue"/>
                <a:cs typeface="Helvetica Neue"/>
                <a:sym typeface="Helvetica Neue"/>
              </a:defRPr>
            </a:lvl1pPr>
          </a:lstStyle>
          <a:p>
            <a:r>
              <a:rPr lang="ko-KR" altLang="en-US">
                <a:latin typeface="+mj-ea"/>
                <a:ea typeface="+mj-ea"/>
              </a:rPr>
              <a:t>개선점</a:t>
            </a:r>
            <a:endParaRPr>
              <a:latin typeface="+mj-ea"/>
              <a:ea typeface="+mj-ea"/>
            </a:endParaRPr>
          </a:p>
        </p:txBody>
      </p:sp>
      <p:sp>
        <p:nvSpPr>
          <p:cNvPr id="157" name="Shape 157"/>
          <p:cNvSpPr/>
          <p:nvPr/>
        </p:nvSpPr>
        <p:spPr>
          <a:xfrm>
            <a:off x="13365239" y="3732237"/>
            <a:ext cx="7599932" cy="8895937"/>
          </a:xfrm>
          <a:prstGeom prst="rect">
            <a:avLst/>
          </a:prstGeom>
          <a:noFill/>
          <a:ln w="127000" cap="flat">
            <a:solidFill>
              <a:srgbClr val="DCDEE0">
                <a:alpha val="44000"/>
              </a:srgbClr>
            </a:solidFill>
            <a:prstDash val="solid"/>
            <a:miter lim="400000"/>
          </a:ln>
          <a:effectLst/>
        </p:spPr>
        <p:txBody>
          <a:bodyPr wrap="square" lIns="71437" tIns="71437" rIns="71437" bIns="71437" numCol="1" anchor="ctr">
            <a:noAutofit/>
          </a:bodyPr>
          <a:lstStyle/>
          <a:p>
            <a:pPr>
              <a:defRPr sz="3200"/>
            </a:pPr>
            <a:endParaRPr>
              <a:latin typeface="+mj-ea"/>
              <a:ea typeface="+mj-ea"/>
            </a:endParaRPr>
          </a:p>
        </p:txBody>
      </p:sp>
      <p:sp>
        <p:nvSpPr>
          <p:cNvPr id="158" name="Shape 158"/>
          <p:cNvSpPr/>
          <p:nvPr/>
        </p:nvSpPr>
        <p:spPr>
          <a:xfrm>
            <a:off x="13111594" y="3435339"/>
            <a:ext cx="8107223" cy="9489733"/>
          </a:xfrm>
          <a:prstGeom prst="rect">
            <a:avLst/>
          </a:prstGeom>
          <a:noFill/>
          <a:ln w="25400" cap="flat">
            <a:solidFill>
              <a:srgbClr val="DCDEE0"/>
            </a:solidFill>
            <a:prstDash val="solid"/>
            <a:miter lim="400000"/>
          </a:ln>
          <a:effectLst/>
        </p:spPr>
        <p:txBody>
          <a:bodyPr wrap="square" lIns="71437" tIns="71437" rIns="71437" bIns="71437" numCol="1" anchor="ctr">
            <a:noAutofit/>
          </a:bodyPr>
          <a:lstStyle/>
          <a:p>
            <a:pPr>
              <a:defRPr sz="3200"/>
            </a:pPr>
            <a:endParaRPr>
              <a:latin typeface="+mj-ea"/>
              <a:ea typeface="+mj-ea"/>
            </a:endParaRPr>
          </a:p>
        </p:txBody>
      </p:sp>
      <p:sp>
        <p:nvSpPr>
          <p:cNvPr id="163" name="Shape 163"/>
          <p:cNvSpPr/>
          <p:nvPr/>
        </p:nvSpPr>
        <p:spPr>
          <a:xfrm>
            <a:off x="12818327" y="4010034"/>
            <a:ext cx="8400490" cy="861313"/>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71437" tIns="71437" rIns="71437" bIns="71437" numCol="1" anchor="ctr">
            <a:noAutofit/>
          </a:bodyPr>
          <a:lstStyle>
            <a:lvl1pPr>
              <a:defRPr sz="4000" b="1" cap="all" spc="680">
                <a:solidFill>
                  <a:srgbClr val="C496A2"/>
                </a:solidFill>
                <a:latin typeface="Helvetica Neue"/>
                <a:ea typeface="Helvetica Neue"/>
                <a:cs typeface="Helvetica Neue"/>
                <a:sym typeface="Helvetica Neue"/>
              </a:defRPr>
            </a:lvl1pPr>
          </a:lstStyle>
          <a:p>
            <a:r>
              <a:rPr lang="ko-KR" altLang="en-US">
                <a:latin typeface="+mj-ea"/>
                <a:ea typeface="+mj-ea"/>
              </a:rPr>
              <a:t>평가</a:t>
            </a:r>
            <a:endParaRPr>
              <a:latin typeface="+mj-ea"/>
              <a:ea typeface="+mj-ea"/>
            </a:endParaRPr>
          </a:p>
        </p:txBody>
      </p:sp>
      <p:sp>
        <p:nvSpPr>
          <p:cNvPr id="166" name="Shape 166"/>
          <p:cNvSpPr/>
          <p:nvPr/>
        </p:nvSpPr>
        <p:spPr>
          <a:xfrm>
            <a:off x="-38922" y="4408"/>
            <a:ext cx="24461844" cy="2606226"/>
          </a:xfrm>
          <a:prstGeom prst="rect">
            <a:avLst/>
          </a:prstGeom>
          <a:solidFill>
            <a:srgbClr val="C496A2"/>
          </a:solidFill>
          <a:ln w="12700">
            <a:miter lim="400000"/>
          </a:ln>
        </p:spPr>
        <p:txBody>
          <a:bodyPr lIns="71437" tIns="71437" rIns="71437" bIns="71437" anchor="ctr"/>
          <a:lstStyle/>
          <a:p>
            <a:pPr>
              <a:defRPr sz="3200">
                <a:solidFill>
                  <a:srgbClr val="FFFFFF"/>
                </a:solidFill>
              </a:defRPr>
            </a:pPr>
            <a:endParaRPr/>
          </a:p>
        </p:txBody>
      </p:sp>
      <p:sp>
        <p:nvSpPr>
          <p:cNvPr id="167" name="Shape 167"/>
          <p:cNvSpPr/>
          <p:nvPr/>
        </p:nvSpPr>
        <p:spPr>
          <a:xfrm>
            <a:off x="9777879" y="619833"/>
            <a:ext cx="4828244" cy="13753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lvl1pPr>
              <a:defRPr sz="10000" cap="all" spc="1400">
                <a:solidFill>
                  <a:srgbClr val="FFFFFF"/>
                </a:solidFill>
                <a:latin typeface="Didot"/>
                <a:ea typeface="Didot"/>
                <a:cs typeface="Didot"/>
                <a:sym typeface="Didot"/>
              </a:defRPr>
            </a:lvl1pPr>
          </a:lstStyle>
          <a:p>
            <a:r>
              <a:rPr lang="ko-KR" altLang="en-US" sz="8000">
                <a:latin typeface="메이플스토리" panose="02000300000000000000" pitchFamily="2" charset="-127"/>
                <a:ea typeface="메이플스토리" panose="02000300000000000000" pitchFamily="2" charset="-127"/>
              </a:rPr>
              <a:t>결과 분석</a:t>
            </a:r>
            <a:endParaRPr sz="8000">
              <a:latin typeface="메이플스토리" panose="02000300000000000000" pitchFamily="2" charset="-127"/>
              <a:ea typeface="메이플스토리" panose="02000300000000000000" pitchFamily="2" charset="-127"/>
            </a:endParaRPr>
          </a:p>
        </p:txBody>
      </p:sp>
      <p:sp>
        <p:nvSpPr>
          <p:cNvPr id="23" name="직사각형 22">
            <a:extLst>
              <a:ext uri="{FF2B5EF4-FFF2-40B4-BE49-F238E27FC236}">
                <a16:creationId xmlns:a16="http://schemas.microsoft.com/office/drawing/2014/main" id="{3CE15BB0-C432-4C8F-B32C-C72AF5517E3C}"/>
              </a:ext>
            </a:extLst>
          </p:cNvPr>
          <p:cNvSpPr/>
          <p:nvPr/>
        </p:nvSpPr>
        <p:spPr>
          <a:xfrm>
            <a:off x="10642600" y="13202668"/>
            <a:ext cx="3114040" cy="390491"/>
          </a:xfrm>
          <a:prstGeom prst="rect">
            <a:avLst/>
          </a:prstGeom>
          <a:solidFill>
            <a:srgbClr val="C597A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1600" b="0" i="0" u="none" strike="noStrike" cap="none" spc="0" normalizeH="0" baseline="0">
              <a:ln>
                <a:noFill/>
              </a:ln>
              <a:solidFill>
                <a:srgbClr val="FFFFFF"/>
              </a:solidFill>
              <a:effectLst/>
              <a:uFillTx/>
              <a:latin typeface="+mj-ea"/>
              <a:ea typeface="+mj-ea"/>
              <a:cs typeface="+mn-cs"/>
              <a:sym typeface="Helvetica Light"/>
            </a:endParaRPr>
          </a:p>
        </p:txBody>
      </p:sp>
      <p:sp>
        <p:nvSpPr>
          <p:cNvPr id="24" name="TextBox 23">
            <a:extLst>
              <a:ext uri="{FF2B5EF4-FFF2-40B4-BE49-F238E27FC236}">
                <a16:creationId xmlns:a16="http://schemas.microsoft.com/office/drawing/2014/main" id="{205F7861-C0DD-49D2-B8D8-8C9164B0E4C9}"/>
              </a:ext>
            </a:extLst>
          </p:cNvPr>
          <p:cNvSpPr txBox="1"/>
          <p:nvPr/>
        </p:nvSpPr>
        <p:spPr>
          <a:xfrm>
            <a:off x="10605263" y="13183053"/>
            <a:ext cx="3202177"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altLang="ko-KR" sz="2400">
                <a:solidFill>
                  <a:schemeClr val="bg1"/>
                </a:solidFill>
                <a:latin typeface="+mj-ea"/>
                <a:ea typeface="+mj-ea"/>
              </a:rPr>
              <a:t>5. </a:t>
            </a:r>
            <a:r>
              <a:rPr lang="ko-KR" altLang="en-US" sz="2400">
                <a:solidFill>
                  <a:schemeClr val="bg1"/>
                </a:solidFill>
                <a:latin typeface="+mj-ea"/>
                <a:ea typeface="+mj-ea"/>
              </a:rPr>
              <a:t>유저 스터디</a:t>
            </a:r>
          </a:p>
        </p:txBody>
      </p:sp>
      <p:sp>
        <p:nvSpPr>
          <p:cNvPr id="2" name="TextBox 1">
            <a:extLst>
              <a:ext uri="{FF2B5EF4-FFF2-40B4-BE49-F238E27FC236}">
                <a16:creationId xmlns:a16="http://schemas.microsoft.com/office/drawing/2014/main" id="{2645C6D3-D982-451B-8829-4EE7FE690D6C}"/>
              </a:ext>
            </a:extLst>
          </p:cNvPr>
          <p:cNvSpPr txBox="1"/>
          <p:nvPr/>
        </p:nvSpPr>
        <p:spPr>
          <a:xfrm>
            <a:off x="3912258" y="5168245"/>
            <a:ext cx="6505345" cy="554574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342900" indent="-342900" algn="just">
              <a:buFont typeface="Arial" panose="020B0604020202020204" pitchFamily="34" charset="0"/>
              <a:buChar char="•"/>
            </a:pPr>
            <a:r>
              <a:rPr lang="ko-KR" altLang="en-US" sz="2700" dirty="0">
                <a:latin typeface="+mj-ea"/>
                <a:ea typeface="+mj-ea"/>
              </a:rPr>
              <a:t>어플리케이션에 시스템 최적화가 좀더 좋았으면 좋겠다</a:t>
            </a:r>
            <a:r>
              <a:rPr lang="en-US" altLang="ko-KR" sz="2700" dirty="0">
                <a:latin typeface="+mj-ea"/>
                <a:ea typeface="+mj-ea"/>
              </a:rPr>
              <a:t>. </a:t>
            </a:r>
            <a:r>
              <a:rPr lang="ko-KR" altLang="en-US" sz="2700" dirty="0">
                <a:latin typeface="+mj-ea"/>
                <a:ea typeface="+mj-ea"/>
              </a:rPr>
              <a:t>로딩 시간이 길면 사용자 입장에서는 불편함을 느낄 수 있으므로 데이터를 찾아내는 지연 시간과 프로그램이 로딩되는 지연 시간을 조금 더 줄인다면 좋을 것 같다</a:t>
            </a:r>
            <a:r>
              <a:rPr lang="en-US" altLang="ko-KR" sz="2700" dirty="0">
                <a:latin typeface="+mj-ea"/>
                <a:ea typeface="+mj-ea"/>
              </a:rPr>
              <a:t>.</a:t>
            </a:r>
          </a:p>
          <a:p>
            <a:pPr marL="342900" indent="-342900" algn="just">
              <a:buFont typeface="Arial" panose="020B0604020202020204" pitchFamily="34" charset="0"/>
              <a:buChar char="•"/>
            </a:pPr>
            <a:r>
              <a:rPr lang="ko-KR" altLang="en-US" sz="2700" dirty="0">
                <a:latin typeface="+mj-ea"/>
                <a:ea typeface="+mj-ea"/>
              </a:rPr>
              <a:t>음식 카테고리가 조금 더 자세하게 종류가 많았으면 좋겠습니다</a:t>
            </a:r>
            <a:r>
              <a:rPr lang="en-US" altLang="ko-KR" sz="2700" dirty="0">
                <a:latin typeface="+mj-ea"/>
                <a:ea typeface="+mj-ea"/>
              </a:rPr>
              <a:t>.</a:t>
            </a:r>
          </a:p>
          <a:p>
            <a:pPr marL="342900" indent="-342900" algn="just">
              <a:buFont typeface="Arial" panose="020B0604020202020204" pitchFamily="34" charset="0"/>
              <a:buChar char="•"/>
            </a:pPr>
            <a:r>
              <a:rPr lang="ko-KR" altLang="en-US" sz="2700" dirty="0">
                <a:latin typeface="+mj-ea"/>
                <a:ea typeface="+mj-ea"/>
              </a:rPr>
              <a:t>시장 분석 화면에서 유동인구를 예측할 때 얼마 단위로 예측하는 것인지 알려줬으면 좋겠습니다</a:t>
            </a:r>
            <a:r>
              <a:rPr lang="en-US" altLang="ko-KR" sz="2700" dirty="0">
                <a:latin typeface="+mj-ea"/>
                <a:ea typeface="+mj-ea"/>
              </a:rPr>
              <a:t>.</a:t>
            </a:r>
          </a:p>
          <a:p>
            <a:pPr marL="342900" indent="-342900" algn="just">
              <a:buFont typeface="Arial" panose="020B0604020202020204" pitchFamily="34" charset="0"/>
              <a:buChar char="•"/>
            </a:pPr>
            <a:r>
              <a:rPr lang="ko-KR" altLang="en-US" sz="2700" dirty="0">
                <a:latin typeface="+mj-ea"/>
                <a:ea typeface="+mj-ea"/>
              </a:rPr>
              <a:t>시장 크기도 예측할 수 있으면 좋겠습니다</a:t>
            </a:r>
            <a:r>
              <a:rPr lang="en-US" altLang="ko-KR" sz="2700" dirty="0">
                <a:latin typeface="+mj-ea"/>
                <a:ea typeface="+mj-ea"/>
              </a:rPr>
              <a:t>.</a:t>
            </a:r>
          </a:p>
          <a:p>
            <a:pPr marL="342900" indent="-342900" algn="just">
              <a:buFont typeface="Arial" panose="020B0604020202020204" pitchFamily="34" charset="0"/>
              <a:buChar char="•"/>
            </a:pPr>
            <a:endParaRPr lang="ko-KR" altLang="en-US" sz="2700" dirty="0">
              <a:latin typeface="+mj-ea"/>
              <a:ea typeface="+mj-ea"/>
            </a:endParaRPr>
          </a:p>
        </p:txBody>
      </p:sp>
      <p:sp>
        <p:nvSpPr>
          <p:cNvPr id="25" name="TextBox 24">
            <a:extLst>
              <a:ext uri="{FF2B5EF4-FFF2-40B4-BE49-F238E27FC236}">
                <a16:creationId xmlns:a16="http://schemas.microsoft.com/office/drawing/2014/main" id="{AD890099-C980-4AAF-B604-AD5B5353D09F}"/>
              </a:ext>
            </a:extLst>
          </p:cNvPr>
          <p:cNvSpPr txBox="1"/>
          <p:nvPr/>
        </p:nvSpPr>
        <p:spPr>
          <a:xfrm>
            <a:off x="13843664" y="5168245"/>
            <a:ext cx="6643081" cy="305275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342900" indent="-342900" algn="just">
              <a:buFont typeface="Arial" panose="020B0604020202020204" pitchFamily="34" charset="0"/>
              <a:buChar char="•"/>
            </a:pPr>
            <a:r>
              <a:rPr lang="en-US" altLang="ko-KR" sz="2700">
                <a:latin typeface="+mj-ea"/>
                <a:ea typeface="+mj-ea"/>
              </a:rPr>
              <a:t>UI </a:t>
            </a:r>
            <a:r>
              <a:rPr lang="ko-KR" altLang="en-US" sz="2700">
                <a:latin typeface="+mj-ea"/>
                <a:ea typeface="+mj-ea"/>
              </a:rPr>
              <a:t>깔끔하고 예뻐요</a:t>
            </a:r>
            <a:endParaRPr lang="en-US" altLang="ko-KR" sz="2700">
              <a:latin typeface="+mj-ea"/>
              <a:ea typeface="+mj-ea"/>
            </a:endParaRPr>
          </a:p>
          <a:p>
            <a:pPr marL="342900" indent="-342900" algn="just">
              <a:buFont typeface="Arial" panose="020B0604020202020204" pitchFamily="34" charset="0"/>
              <a:buChar char="•"/>
            </a:pPr>
            <a:r>
              <a:rPr lang="ko-KR" altLang="en-US" sz="2700">
                <a:latin typeface="+mj-ea"/>
                <a:ea typeface="+mj-ea"/>
              </a:rPr>
              <a:t>한눈에 알아볼 수 있는 서울시 지도가 도움이 됩니다</a:t>
            </a:r>
            <a:r>
              <a:rPr lang="en-US" altLang="ko-KR" sz="2700">
                <a:latin typeface="+mj-ea"/>
                <a:ea typeface="+mj-ea"/>
              </a:rPr>
              <a:t>.</a:t>
            </a:r>
          </a:p>
          <a:p>
            <a:pPr marL="342900" indent="-342900" algn="just">
              <a:buFont typeface="Arial" panose="020B0604020202020204" pitchFamily="34" charset="0"/>
              <a:buChar char="•"/>
            </a:pPr>
            <a:r>
              <a:rPr lang="ko-KR" altLang="en-US" sz="2700">
                <a:latin typeface="+mj-ea"/>
                <a:ea typeface="+mj-ea"/>
              </a:rPr>
              <a:t>가게를 이전할 생각을 가지고 있는데 어느 정도 도움이 되는 것 같습니다</a:t>
            </a:r>
            <a:r>
              <a:rPr lang="en-US" altLang="ko-KR" sz="2700">
                <a:latin typeface="+mj-ea"/>
                <a:ea typeface="+mj-ea"/>
              </a:rPr>
              <a:t>.</a:t>
            </a:r>
          </a:p>
          <a:p>
            <a:pPr marL="342900" indent="-342900" algn="just">
              <a:buFont typeface="Arial" panose="020B0604020202020204" pitchFamily="34" charset="0"/>
              <a:buChar char="•"/>
            </a:pPr>
            <a:r>
              <a:rPr lang="ko-KR" altLang="en-US" sz="2700">
                <a:latin typeface="+mj-ea"/>
                <a:ea typeface="+mj-ea"/>
              </a:rPr>
              <a:t>창업하려고 하는데 어떤 요식업이 </a:t>
            </a:r>
            <a:r>
              <a:rPr lang="en-US" altLang="ko-KR" sz="2700">
                <a:latin typeface="+mj-ea"/>
                <a:ea typeface="+mj-ea"/>
              </a:rPr>
              <a:t>HOT</a:t>
            </a:r>
            <a:r>
              <a:rPr lang="ko-KR" altLang="en-US" sz="2700">
                <a:latin typeface="+mj-ea"/>
                <a:ea typeface="+mj-ea"/>
              </a:rPr>
              <a:t>한지 어느 정도 파악이 가능한 것 같습니다</a:t>
            </a:r>
            <a:r>
              <a:rPr lang="en-US" altLang="ko-KR" sz="2700">
                <a:latin typeface="+mj-ea"/>
                <a:ea typeface="+mj-ea"/>
              </a:rPr>
              <a:t>.</a:t>
            </a:r>
            <a:endParaRPr lang="ko-KR" altLang="en-US" sz="2700">
              <a:latin typeface="+mj-ea"/>
              <a:ea typeface="+mj-ea"/>
            </a:endParaRPr>
          </a:p>
        </p:txBody>
      </p:sp>
    </p:spTree>
    <p:extLst>
      <p:ext uri="{BB962C8B-B14F-4D97-AF65-F5344CB8AC3E}">
        <p14:creationId xmlns:p14="http://schemas.microsoft.com/office/powerpoint/2010/main" val="61725586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C5969B"/>
        </a:solidFill>
        <a:effectLst/>
      </p:bgPr>
    </p:bg>
    <p:spTree>
      <p:nvGrpSpPr>
        <p:cNvPr id="1" name=""/>
        <p:cNvGrpSpPr/>
        <p:nvPr/>
      </p:nvGrpSpPr>
      <p:grpSpPr>
        <a:xfrm>
          <a:off x="0" y="0"/>
          <a:ext cx="0" cy="0"/>
          <a:chOff x="0" y="0"/>
          <a:chExt cx="0" cy="0"/>
        </a:xfrm>
      </p:grpSpPr>
      <p:sp>
        <p:nvSpPr>
          <p:cNvPr id="251" name="Shape 251"/>
          <p:cNvSpPr/>
          <p:nvPr/>
        </p:nvSpPr>
        <p:spPr>
          <a:xfrm>
            <a:off x="6367219" y="3258755"/>
            <a:ext cx="5655384" cy="8956585"/>
          </a:xfrm>
          <a:prstGeom prst="rect">
            <a:avLst/>
          </a:prstGeom>
          <a:solidFill>
            <a:srgbClr val="FFFFFF"/>
          </a:solidFill>
          <a:ln w="12700" cap="flat">
            <a:noFill/>
            <a:miter lim="400000"/>
          </a:ln>
          <a:effectLst>
            <a:outerShdw blurRad="838200" rotWithShape="0">
              <a:srgbClr val="000000">
                <a:alpha val="38346"/>
              </a:srgbClr>
            </a:outerShdw>
          </a:effectLst>
        </p:spPr>
        <p:txBody>
          <a:bodyPr wrap="square" lIns="71437" tIns="71437" rIns="71437" bIns="71437" numCol="1" anchor="ctr">
            <a:noAutofit/>
          </a:bodyPr>
          <a:lstStyle/>
          <a:p>
            <a:pPr marL="0" marR="0" lvl="0" indent="0" algn="ctr" defTabSz="821531" rtl="0" eaLnBrk="1" fontAlgn="auto" latinLnBrk="0" hangingPunct="0">
              <a:lnSpc>
                <a:spcPct val="100000"/>
              </a:lnSpc>
              <a:spcBef>
                <a:spcPts val="0"/>
              </a:spcBef>
              <a:spcAft>
                <a:spcPts val="0"/>
              </a:spcAft>
              <a:buClrTx/>
              <a:buSzTx/>
              <a:buFontTx/>
              <a:buNone/>
              <a:tabLst/>
              <a:defRPr sz="3200">
                <a:solidFill>
                  <a:srgbClr val="FFFFFF"/>
                </a:solidFill>
              </a:defRPr>
            </a:pPr>
            <a:endParaRPr kumimoji="0" sz="3200" b="0" i="0" u="none" strike="noStrike" kern="0" cap="none" spc="0" normalizeH="0" baseline="0" noProof="0" dirty="0">
              <a:ln>
                <a:noFill/>
              </a:ln>
              <a:solidFill>
                <a:srgbClr val="FFFFFF"/>
              </a:solidFill>
              <a:effectLst/>
              <a:uLnTx/>
              <a:uFillTx/>
              <a:latin typeface="메이플스토리"/>
              <a:ea typeface="메이플스토리"/>
              <a:sym typeface="Helvetica Light"/>
            </a:endParaRPr>
          </a:p>
        </p:txBody>
      </p:sp>
      <p:sp>
        <p:nvSpPr>
          <p:cNvPr id="259" name="Shape 259"/>
          <p:cNvSpPr/>
          <p:nvPr/>
        </p:nvSpPr>
        <p:spPr>
          <a:xfrm>
            <a:off x="576088" y="3258755"/>
            <a:ext cx="5331835" cy="8956585"/>
          </a:xfrm>
          <a:prstGeom prst="rect">
            <a:avLst/>
          </a:prstGeom>
          <a:noFill/>
          <a:ln w="88900" cap="flat">
            <a:solidFill>
              <a:srgbClr val="FFFFFF"/>
            </a:solidFill>
            <a:prstDash val="solid"/>
            <a:miter lim="400000"/>
          </a:ln>
          <a:effectLst/>
        </p:spPr>
        <p:txBody>
          <a:bodyPr wrap="square" lIns="71437" tIns="71437" rIns="71437" bIns="71437" numCol="1" anchor="ctr">
            <a:noAutofit/>
          </a:bodyPr>
          <a:lstStyle/>
          <a:p>
            <a:pPr marL="0" marR="0" lvl="0" indent="0" algn="ctr" defTabSz="821531" rtl="0" eaLnBrk="1" fontAlgn="auto" latinLnBrk="0" hangingPunct="0">
              <a:lnSpc>
                <a:spcPct val="100000"/>
              </a:lnSpc>
              <a:spcBef>
                <a:spcPts val="0"/>
              </a:spcBef>
              <a:spcAft>
                <a:spcPts val="0"/>
              </a:spcAft>
              <a:buClrTx/>
              <a:buSzTx/>
              <a:buFontTx/>
              <a:buNone/>
              <a:tabLst/>
              <a:defRPr sz="3200">
                <a:solidFill>
                  <a:srgbClr val="FFFFFF"/>
                </a:solidFill>
              </a:defRPr>
            </a:pPr>
            <a:endParaRPr kumimoji="0" sz="3200" b="0" i="0" u="none" strike="noStrike" kern="0" cap="none" spc="0" normalizeH="0" baseline="0" noProof="0">
              <a:ln>
                <a:noFill/>
              </a:ln>
              <a:solidFill>
                <a:srgbClr val="FFFFFF"/>
              </a:solidFill>
              <a:effectLst/>
              <a:uLnTx/>
              <a:uFillTx/>
              <a:latin typeface="메이플스토리"/>
              <a:ea typeface="메이플스토리"/>
              <a:sym typeface="Helvetica Light"/>
            </a:endParaRPr>
          </a:p>
        </p:txBody>
      </p:sp>
      <p:sp>
        <p:nvSpPr>
          <p:cNvPr id="260" name="Shape 260"/>
          <p:cNvSpPr/>
          <p:nvPr/>
        </p:nvSpPr>
        <p:spPr>
          <a:xfrm>
            <a:off x="1266890" y="4051794"/>
            <a:ext cx="4335944" cy="71645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71437" tIns="71437" rIns="71437" bIns="71437" numCol="1" anchor="ctr">
            <a:noAutofit/>
          </a:bodyPr>
          <a:lstStyle>
            <a:lvl1pPr>
              <a:defRPr sz="3600" b="1" cap="all">
                <a:latin typeface="Didot"/>
                <a:ea typeface="Didot"/>
                <a:cs typeface="Didot"/>
                <a:sym typeface="Didot"/>
              </a:defRPr>
            </a:lvl1pPr>
          </a:lstStyle>
          <a:p>
            <a:pPr marL="0" marR="0" lvl="0" indent="0" algn="ctr" defTabSz="821531" rtl="0" eaLnBrk="1" fontAlgn="auto" latinLnBrk="0" hangingPunct="0">
              <a:lnSpc>
                <a:spcPct val="100000"/>
              </a:lnSpc>
              <a:spcBef>
                <a:spcPts val="0"/>
              </a:spcBef>
              <a:spcAft>
                <a:spcPts val="0"/>
              </a:spcAft>
              <a:buClrTx/>
              <a:buSzTx/>
              <a:buFontTx/>
              <a:buNone/>
              <a:tabLst/>
              <a:defRPr/>
            </a:pPr>
            <a:r>
              <a:rPr kumimoji="0" lang="ko-KR" altLang="en-US" sz="3600" b="1" i="0" u="none" strike="noStrike" kern="0" cap="all" spc="0" normalizeH="0" baseline="0" noProof="0" dirty="0">
                <a:ln>
                  <a:noFill/>
                </a:ln>
                <a:solidFill>
                  <a:srgbClr val="000000"/>
                </a:solidFill>
                <a:effectLst/>
                <a:uLnTx/>
                <a:uFillTx/>
                <a:latin typeface="메이플스토리"/>
                <a:ea typeface="메이플스토리"/>
                <a:sym typeface="Didot"/>
              </a:rPr>
              <a:t>음식 추천</a:t>
            </a:r>
            <a:endParaRPr kumimoji="0" sz="3600" b="1" i="0" u="none" strike="noStrike" kern="0" cap="all" spc="0" normalizeH="0" baseline="0" noProof="0" dirty="0">
              <a:ln>
                <a:noFill/>
              </a:ln>
              <a:solidFill>
                <a:srgbClr val="000000"/>
              </a:solidFill>
              <a:effectLst/>
              <a:uLnTx/>
              <a:uFillTx/>
              <a:latin typeface="메이플스토리"/>
              <a:ea typeface="메이플스토리"/>
              <a:sym typeface="Didot"/>
            </a:endParaRPr>
          </a:p>
        </p:txBody>
      </p:sp>
      <p:sp>
        <p:nvSpPr>
          <p:cNvPr id="261" name="Shape 261"/>
          <p:cNvSpPr/>
          <p:nvPr/>
        </p:nvSpPr>
        <p:spPr>
          <a:xfrm flipH="1" flipV="1">
            <a:off x="2076720" y="5176763"/>
            <a:ext cx="2716283" cy="1"/>
          </a:xfrm>
          <a:prstGeom prst="line">
            <a:avLst/>
          </a:prstGeom>
          <a:noFill/>
          <a:ln w="38100" cap="flat">
            <a:solidFill>
              <a:srgbClr val="FFFFFF"/>
            </a:solidFill>
            <a:prstDash val="solid"/>
            <a:miter lim="400000"/>
          </a:ln>
          <a:effectLst/>
        </p:spPr>
        <p:txBody>
          <a:bodyPr wrap="square" lIns="71437" tIns="71437" rIns="71437" bIns="71437" numCol="1" anchor="ctr">
            <a:noAutofit/>
          </a:bodyPr>
          <a:lstStyle/>
          <a:p>
            <a:pPr marL="0" marR="0" lvl="0" indent="0" algn="ctr" defTabSz="821531" rtl="0" eaLnBrk="1" fontAlgn="auto" latinLnBrk="0" hangingPunct="0">
              <a:lnSpc>
                <a:spcPct val="100000"/>
              </a:lnSpc>
              <a:spcBef>
                <a:spcPts val="0"/>
              </a:spcBef>
              <a:spcAft>
                <a:spcPts val="0"/>
              </a:spcAft>
              <a:buClrTx/>
              <a:buSzTx/>
              <a:buFontTx/>
              <a:buNone/>
              <a:tabLst/>
              <a:defRPr sz="3200"/>
            </a:pPr>
            <a:endParaRPr kumimoji="0" sz="3200" b="0" i="0" u="none" strike="noStrike" kern="0" cap="none" spc="0" normalizeH="0" baseline="0" noProof="0">
              <a:ln>
                <a:noFill/>
              </a:ln>
              <a:solidFill>
                <a:srgbClr val="000000"/>
              </a:solidFill>
              <a:effectLst/>
              <a:uLnTx/>
              <a:uFillTx/>
              <a:latin typeface="메이플스토리"/>
              <a:ea typeface="메이플스토리"/>
              <a:sym typeface="Helvetica Light"/>
            </a:endParaRPr>
          </a:p>
        </p:txBody>
      </p:sp>
      <p:sp>
        <p:nvSpPr>
          <p:cNvPr id="262" name="Shape 262"/>
          <p:cNvSpPr/>
          <p:nvPr/>
        </p:nvSpPr>
        <p:spPr>
          <a:xfrm>
            <a:off x="1317421" y="5585286"/>
            <a:ext cx="3849167" cy="681828"/>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71437" tIns="71437" rIns="71437" bIns="71437" numCol="1" anchor="ctr">
            <a:noAutofit/>
          </a:bodyPr>
          <a:lstStyle>
            <a:lvl1pPr>
              <a:defRPr sz="3500" i="1" spc="245">
                <a:latin typeface="Didot"/>
                <a:ea typeface="Didot"/>
                <a:cs typeface="Didot"/>
                <a:sym typeface="Didot"/>
              </a:defRPr>
            </a:lvl1pPr>
          </a:lstStyle>
          <a:p>
            <a:pPr marL="0" marR="0" lvl="0" indent="0" algn="ctr" defTabSz="821531" rtl="0" eaLnBrk="1" fontAlgn="auto" latinLnBrk="0" hangingPunct="0">
              <a:lnSpc>
                <a:spcPct val="100000"/>
              </a:lnSpc>
              <a:spcBef>
                <a:spcPts val="0"/>
              </a:spcBef>
              <a:spcAft>
                <a:spcPts val="0"/>
              </a:spcAft>
              <a:buClrTx/>
              <a:buSzTx/>
              <a:buFontTx/>
              <a:buNone/>
              <a:tabLst/>
              <a:defRPr/>
            </a:pPr>
            <a:r>
              <a:rPr kumimoji="0" lang="ko-KR" altLang="en-US" sz="3500" b="0" i="1" u="none" strike="noStrike" kern="0" cap="none" spc="245" normalizeH="0" baseline="0" noProof="0" dirty="0">
                <a:ln>
                  <a:noFill/>
                </a:ln>
                <a:solidFill>
                  <a:srgbClr val="000000"/>
                </a:solidFill>
                <a:effectLst/>
                <a:uLnTx/>
                <a:uFillTx/>
                <a:latin typeface="메이플스토리"/>
                <a:ea typeface="메이플스토리"/>
                <a:sym typeface="Didot"/>
              </a:rPr>
              <a:t>홈 화면</a:t>
            </a:r>
            <a:r>
              <a:rPr kumimoji="0" lang="en-US" altLang="ko-KR" sz="3500" b="0" i="1" u="none" strike="noStrike" kern="0" cap="none" spc="245" normalizeH="0" baseline="0" noProof="0" dirty="0">
                <a:ln>
                  <a:noFill/>
                </a:ln>
                <a:solidFill>
                  <a:srgbClr val="000000"/>
                </a:solidFill>
                <a:effectLst/>
                <a:uLnTx/>
                <a:uFillTx/>
                <a:latin typeface="메이플스토리"/>
                <a:ea typeface="메이플스토리"/>
                <a:sym typeface="Didot"/>
              </a:rPr>
              <a:t>, </a:t>
            </a:r>
            <a:r>
              <a:rPr kumimoji="0" lang="ko-KR" altLang="en-US" sz="3500" b="0" i="1" u="none" strike="noStrike" kern="0" cap="none" spc="245" normalizeH="0" baseline="0" noProof="0" dirty="0">
                <a:ln>
                  <a:noFill/>
                </a:ln>
                <a:solidFill>
                  <a:srgbClr val="000000"/>
                </a:solidFill>
                <a:effectLst/>
                <a:uLnTx/>
                <a:uFillTx/>
                <a:latin typeface="메이플스토리"/>
                <a:ea typeface="메이플스토리"/>
                <a:sym typeface="Didot"/>
              </a:rPr>
              <a:t>통계 화면</a:t>
            </a:r>
            <a:endParaRPr kumimoji="0" sz="3500" b="0" i="1" u="none" strike="noStrike" kern="0" cap="none" spc="245" normalizeH="0" baseline="0" noProof="0" dirty="0">
              <a:ln>
                <a:noFill/>
              </a:ln>
              <a:solidFill>
                <a:srgbClr val="000000"/>
              </a:solidFill>
              <a:effectLst/>
              <a:uLnTx/>
              <a:uFillTx/>
              <a:latin typeface="메이플스토리"/>
              <a:ea typeface="메이플스토리"/>
              <a:sym typeface="Didot"/>
            </a:endParaRPr>
          </a:p>
        </p:txBody>
      </p:sp>
      <p:sp>
        <p:nvSpPr>
          <p:cNvPr id="263" name="Shape 263"/>
          <p:cNvSpPr/>
          <p:nvPr/>
        </p:nvSpPr>
        <p:spPr>
          <a:xfrm>
            <a:off x="781636" y="6868067"/>
            <a:ext cx="5045311" cy="2624112"/>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71437" tIns="71437" rIns="71437" bIns="71437" numCol="1" anchor="t">
            <a:noAutofit/>
          </a:bodyPr>
          <a:lstStyle>
            <a:lvl1pPr>
              <a:lnSpc>
                <a:spcPct val="130000"/>
              </a:lnSpc>
              <a:defRPr sz="2500" spc="150">
                <a:latin typeface="Didot"/>
                <a:ea typeface="Didot"/>
                <a:cs typeface="Didot"/>
                <a:sym typeface="Didot"/>
              </a:defRPr>
            </a:lvl1pPr>
          </a:lstStyle>
          <a:p>
            <a:pPr marL="0" marR="0" lvl="0" indent="0" algn="ctr" defTabSz="821531" rtl="0" eaLnBrk="1" fontAlgn="auto" latinLnBrk="0" hangingPunct="0">
              <a:lnSpc>
                <a:spcPct val="130000"/>
              </a:lnSpc>
              <a:spcBef>
                <a:spcPts val="0"/>
              </a:spcBef>
              <a:spcAft>
                <a:spcPts val="0"/>
              </a:spcAft>
              <a:buClrTx/>
              <a:buSzTx/>
              <a:buFontTx/>
              <a:buNone/>
              <a:tabLst/>
              <a:defRPr/>
            </a:pPr>
            <a:r>
              <a:rPr kumimoji="0" lang="ko-KR" altLang="en-US" sz="2500" b="0" i="0" u="none" strike="noStrike" kern="0" cap="none" spc="150" normalizeH="0" baseline="0" noProof="0" dirty="0">
                <a:ln>
                  <a:noFill/>
                </a:ln>
                <a:solidFill>
                  <a:srgbClr val="000000"/>
                </a:solidFill>
                <a:effectLst/>
                <a:uLnTx/>
                <a:uFillTx/>
                <a:latin typeface="메이플스토리"/>
                <a:ea typeface="메이플스토리"/>
                <a:sym typeface="Didot"/>
              </a:rPr>
              <a:t>유사한 기능을 가지는 다른 어플을 사용했을 때보다 </a:t>
            </a:r>
            <a:r>
              <a:rPr kumimoji="0" lang="en-US" altLang="ko-KR" sz="2500" b="0" i="0" u="none" strike="noStrike" kern="0" cap="none" spc="150" normalizeH="0" baseline="0" noProof="0" dirty="0">
                <a:ln>
                  <a:noFill/>
                </a:ln>
                <a:solidFill>
                  <a:srgbClr val="000000"/>
                </a:solidFill>
                <a:effectLst/>
                <a:uLnTx/>
                <a:uFillTx/>
                <a:latin typeface="메이플스토리"/>
                <a:ea typeface="메이플스토리"/>
                <a:sym typeface="Didot"/>
              </a:rPr>
              <a:t>'</a:t>
            </a:r>
            <a:r>
              <a:rPr kumimoji="0" lang="ko-KR" altLang="en-US" sz="2500" b="0" i="0" u="none" strike="noStrike" kern="0" cap="none" spc="150" normalizeH="0" baseline="0" noProof="0" dirty="0">
                <a:ln>
                  <a:noFill/>
                </a:ln>
                <a:solidFill>
                  <a:srgbClr val="000000"/>
                </a:solidFill>
                <a:effectLst/>
                <a:uLnTx/>
                <a:uFillTx/>
                <a:latin typeface="메이플스토리"/>
                <a:ea typeface="메이플스토리"/>
                <a:sym typeface="Didot"/>
              </a:rPr>
              <a:t>우아하게</a:t>
            </a:r>
            <a:r>
              <a:rPr kumimoji="0" lang="en-US" altLang="ko-KR" sz="2500" b="0" i="0" u="none" strike="noStrike" kern="0" cap="none" spc="150" normalizeH="0" baseline="0" noProof="0" dirty="0">
                <a:ln>
                  <a:noFill/>
                </a:ln>
                <a:solidFill>
                  <a:srgbClr val="000000"/>
                </a:solidFill>
                <a:effectLst/>
                <a:uLnTx/>
                <a:uFillTx/>
                <a:latin typeface="메이플스토리"/>
                <a:ea typeface="메이플스토리"/>
                <a:sym typeface="Didot"/>
              </a:rPr>
              <a:t>＇</a:t>
            </a:r>
            <a:r>
              <a:rPr kumimoji="0" lang="ko-KR" altLang="en-US" sz="2500" b="0" i="0" u="none" strike="noStrike" kern="0" cap="none" spc="150" normalizeH="0" baseline="0" noProof="0" dirty="0">
                <a:ln>
                  <a:noFill/>
                </a:ln>
                <a:solidFill>
                  <a:srgbClr val="000000"/>
                </a:solidFill>
                <a:effectLst/>
                <a:uLnTx/>
                <a:uFillTx/>
                <a:latin typeface="메이플스토리"/>
                <a:ea typeface="메이플스토리"/>
                <a:sym typeface="Didot"/>
              </a:rPr>
              <a:t>를 사용했을 때</a:t>
            </a:r>
            <a:r>
              <a:rPr kumimoji="0" lang="en-US" altLang="ko-KR" sz="2500" b="0" i="0" u="none" strike="noStrike" kern="0" cap="none" spc="150" normalizeH="0" baseline="0" noProof="0" dirty="0">
                <a:ln>
                  <a:noFill/>
                </a:ln>
                <a:solidFill>
                  <a:srgbClr val="000000"/>
                </a:solidFill>
                <a:effectLst/>
                <a:uLnTx/>
                <a:uFillTx/>
                <a:latin typeface="메이플스토리"/>
                <a:ea typeface="메이플스토리"/>
                <a:sym typeface="Didot"/>
              </a:rPr>
              <a:t>, </a:t>
            </a:r>
            <a:r>
              <a:rPr kumimoji="0" lang="ko-KR" altLang="en-US" sz="2500" b="0" i="0" u="none" strike="noStrike" kern="0" cap="none" spc="150" normalizeH="0" baseline="0" noProof="0" dirty="0">
                <a:ln>
                  <a:noFill/>
                </a:ln>
                <a:solidFill>
                  <a:srgbClr val="000000"/>
                </a:solidFill>
                <a:effectLst/>
                <a:uLnTx/>
                <a:uFillTx/>
                <a:latin typeface="메이플스토리"/>
                <a:ea typeface="메이플스토리"/>
                <a:sym typeface="Didot"/>
              </a:rPr>
              <a:t>사용자 기호에 맞는 음식 추천을 정확하게 해줄 것이다</a:t>
            </a:r>
            <a:r>
              <a:rPr kumimoji="0" lang="en-US" altLang="ko-KR" sz="2500" b="0" i="0" u="none" strike="noStrike" kern="0" cap="none" spc="150" normalizeH="0" baseline="0" noProof="0" dirty="0">
                <a:ln>
                  <a:noFill/>
                </a:ln>
                <a:solidFill>
                  <a:srgbClr val="000000"/>
                </a:solidFill>
                <a:effectLst/>
                <a:uLnTx/>
                <a:uFillTx/>
                <a:latin typeface="메이플스토리"/>
                <a:ea typeface="메이플스토리"/>
                <a:sym typeface="Didot"/>
              </a:rPr>
              <a:t>. </a:t>
            </a:r>
            <a:r>
              <a:rPr kumimoji="0" lang="ko-KR" altLang="en-US" sz="2500" b="0" i="0" u="none" strike="noStrike" kern="0" cap="none" spc="150" normalizeH="0" baseline="0" noProof="0" dirty="0">
                <a:ln>
                  <a:noFill/>
                </a:ln>
                <a:solidFill>
                  <a:srgbClr val="000000"/>
                </a:solidFill>
                <a:effectLst/>
                <a:uLnTx/>
                <a:uFillTx/>
                <a:latin typeface="메이플스토리"/>
                <a:ea typeface="메이플스토리"/>
                <a:sym typeface="Didot"/>
              </a:rPr>
              <a:t>따라서 실제 음식을 정하는 데까지 걸리는 시간이 적을 것이다</a:t>
            </a:r>
            <a:r>
              <a:rPr kumimoji="0" lang="en-US" altLang="ko-KR" sz="2500" b="0" i="0" u="none" strike="noStrike" kern="0" cap="none" spc="150" normalizeH="0" baseline="0" noProof="0" dirty="0">
                <a:ln>
                  <a:noFill/>
                </a:ln>
                <a:solidFill>
                  <a:srgbClr val="000000"/>
                </a:solidFill>
                <a:effectLst/>
                <a:uLnTx/>
                <a:uFillTx/>
                <a:latin typeface="메이플스토리"/>
                <a:ea typeface="메이플스토리"/>
                <a:sym typeface="Didot"/>
              </a:rPr>
              <a:t>.</a:t>
            </a:r>
            <a:endParaRPr kumimoji="0" sz="2500" b="0" i="0" u="none" strike="noStrike" kern="0" cap="none" spc="150" normalizeH="0" baseline="0" noProof="0" dirty="0">
              <a:ln>
                <a:noFill/>
              </a:ln>
              <a:solidFill>
                <a:srgbClr val="000000"/>
              </a:solidFill>
              <a:effectLst/>
              <a:uLnTx/>
              <a:uFillTx/>
              <a:latin typeface="메이플스토리"/>
              <a:ea typeface="메이플스토리"/>
              <a:sym typeface="Didot"/>
            </a:endParaRPr>
          </a:p>
        </p:txBody>
      </p:sp>
      <p:sp>
        <p:nvSpPr>
          <p:cNvPr id="268" name="Shape 268"/>
          <p:cNvSpPr/>
          <p:nvPr/>
        </p:nvSpPr>
        <p:spPr>
          <a:xfrm>
            <a:off x="6892903" y="4042225"/>
            <a:ext cx="4599060" cy="71645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71437" tIns="71437" rIns="71437" bIns="71437" numCol="1" anchor="ctr">
            <a:noAutofit/>
          </a:bodyPr>
          <a:lstStyle>
            <a:lvl1pPr>
              <a:defRPr sz="3600" b="1" cap="all">
                <a:latin typeface="Didot"/>
                <a:ea typeface="Didot"/>
                <a:cs typeface="Didot"/>
                <a:sym typeface="Didot"/>
              </a:defRPr>
            </a:lvl1pPr>
          </a:lstStyle>
          <a:p>
            <a:pPr marL="0" marR="0" lvl="0" indent="0" algn="ctr" defTabSz="821531" rtl="0" eaLnBrk="1" fontAlgn="auto" latinLnBrk="0" hangingPunct="0">
              <a:lnSpc>
                <a:spcPct val="100000"/>
              </a:lnSpc>
              <a:spcBef>
                <a:spcPts val="0"/>
              </a:spcBef>
              <a:spcAft>
                <a:spcPts val="0"/>
              </a:spcAft>
              <a:buClrTx/>
              <a:buSzTx/>
              <a:buFontTx/>
              <a:buNone/>
              <a:tabLst/>
              <a:defRPr/>
            </a:pPr>
            <a:r>
              <a:rPr kumimoji="0" lang="ko-KR" altLang="en-US" sz="3600" b="1" i="0" u="none" strike="noStrike" kern="0" cap="all" spc="0" normalizeH="0" baseline="0" noProof="0" dirty="0">
                <a:ln>
                  <a:noFill/>
                </a:ln>
                <a:solidFill>
                  <a:srgbClr val="C7A26C"/>
                </a:solidFill>
                <a:effectLst/>
                <a:uLnTx/>
                <a:uFillTx/>
                <a:latin typeface="메이플스토리"/>
                <a:ea typeface="메이플스토리"/>
                <a:sym typeface="Didot"/>
              </a:rPr>
              <a:t>시장 분석</a:t>
            </a:r>
            <a:endParaRPr kumimoji="0" sz="3600" b="1" i="0" u="none" strike="noStrike" kern="0" cap="all" spc="0" normalizeH="0" baseline="0" noProof="0" dirty="0">
              <a:ln>
                <a:noFill/>
              </a:ln>
              <a:solidFill>
                <a:srgbClr val="C7A26C"/>
              </a:solidFill>
              <a:effectLst/>
              <a:uLnTx/>
              <a:uFillTx/>
              <a:latin typeface="메이플스토리"/>
              <a:ea typeface="메이플스토리"/>
              <a:sym typeface="Didot"/>
            </a:endParaRPr>
          </a:p>
        </p:txBody>
      </p:sp>
      <p:sp>
        <p:nvSpPr>
          <p:cNvPr id="269" name="Shape 269"/>
          <p:cNvSpPr/>
          <p:nvPr/>
        </p:nvSpPr>
        <p:spPr>
          <a:xfrm flipH="1" flipV="1">
            <a:off x="7877354" y="5217355"/>
            <a:ext cx="2912202" cy="0"/>
          </a:xfrm>
          <a:prstGeom prst="line">
            <a:avLst/>
          </a:prstGeom>
          <a:noFill/>
          <a:ln w="38100" cap="flat">
            <a:solidFill>
              <a:srgbClr val="C7A26C">
                <a:alpha val="95000"/>
              </a:srgbClr>
            </a:solidFill>
            <a:prstDash val="solid"/>
            <a:miter lim="400000"/>
          </a:ln>
          <a:effectLst/>
        </p:spPr>
        <p:txBody>
          <a:bodyPr wrap="square" lIns="71437" tIns="71437" rIns="71437" bIns="71437" numCol="1" anchor="ctr">
            <a:noAutofit/>
          </a:bodyPr>
          <a:lstStyle/>
          <a:p>
            <a:pPr marL="0" marR="0" lvl="0" indent="0" algn="ctr" defTabSz="821531" rtl="0" eaLnBrk="1" fontAlgn="auto" latinLnBrk="0" hangingPunct="0">
              <a:lnSpc>
                <a:spcPct val="100000"/>
              </a:lnSpc>
              <a:spcBef>
                <a:spcPts val="0"/>
              </a:spcBef>
              <a:spcAft>
                <a:spcPts val="0"/>
              </a:spcAft>
              <a:buClrTx/>
              <a:buSzTx/>
              <a:buFontTx/>
              <a:buNone/>
              <a:tabLst/>
              <a:defRPr sz="3200"/>
            </a:pPr>
            <a:endParaRPr kumimoji="0" sz="3200" b="0" i="0" u="none" strike="noStrike" kern="0" cap="none" spc="0" normalizeH="0" baseline="0" noProof="0">
              <a:ln>
                <a:noFill/>
              </a:ln>
              <a:solidFill>
                <a:srgbClr val="000000"/>
              </a:solidFill>
              <a:effectLst/>
              <a:uLnTx/>
              <a:uFillTx/>
              <a:latin typeface="메이플스토리"/>
              <a:ea typeface="메이플스토리"/>
              <a:sym typeface="Helvetica Light"/>
            </a:endParaRPr>
          </a:p>
        </p:txBody>
      </p:sp>
      <p:sp>
        <p:nvSpPr>
          <p:cNvPr id="270" name="Shape 270"/>
          <p:cNvSpPr/>
          <p:nvPr/>
        </p:nvSpPr>
        <p:spPr>
          <a:xfrm>
            <a:off x="6516696" y="5551585"/>
            <a:ext cx="5351473" cy="67171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71437" tIns="71437" rIns="71437" bIns="71437" numCol="1" anchor="ctr">
            <a:noAutofit/>
          </a:bodyPr>
          <a:lstStyle>
            <a:lvl1pPr>
              <a:defRPr sz="3500" i="1" spc="245">
                <a:latin typeface="Didot"/>
                <a:ea typeface="Didot"/>
                <a:cs typeface="Didot"/>
                <a:sym typeface="Didot"/>
              </a:defRPr>
            </a:lvl1pPr>
          </a:lstStyle>
          <a:p>
            <a:pPr marL="0" marR="0" lvl="0" indent="0" algn="ctr" defTabSz="821531" rtl="0" eaLnBrk="1" fontAlgn="auto" latinLnBrk="0" hangingPunct="0">
              <a:lnSpc>
                <a:spcPct val="100000"/>
              </a:lnSpc>
              <a:spcBef>
                <a:spcPts val="0"/>
              </a:spcBef>
              <a:spcAft>
                <a:spcPts val="0"/>
              </a:spcAft>
              <a:buClrTx/>
              <a:buSzTx/>
              <a:buFontTx/>
              <a:buNone/>
              <a:tabLst/>
              <a:defRPr/>
            </a:pPr>
            <a:r>
              <a:rPr kumimoji="0" lang="ko-KR" altLang="en-US" sz="3500" b="0" i="1" u="none" strike="noStrike" kern="0" cap="none" spc="245" normalizeH="0" baseline="0" noProof="0" dirty="0">
                <a:ln>
                  <a:noFill/>
                </a:ln>
                <a:solidFill>
                  <a:srgbClr val="000000"/>
                </a:solidFill>
                <a:effectLst/>
                <a:uLnTx/>
                <a:uFillTx/>
                <a:latin typeface="메이플스토리"/>
                <a:ea typeface="메이플스토리"/>
                <a:sym typeface="Didot"/>
              </a:rPr>
              <a:t>시장 분석 화면</a:t>
            </a:r>
            <a:endParaRPr kumimoji="0" sz="3500" b="0" i="1" u="none" strike="noStrike" kern="0" cap="none" spc="245" normalizeH="0" baseline="0" noProof="0" dirty="0">
              <a:ln>
                <a:noFill/>
              </a:ln>
              <a:solidFill>
                <a:srgbClr val="000000"/>
              </a:solidFill>
              <a:effectLst/>
              <a:uLnTx/>
              <a:uFillTx/>
              <a:latin typeface="메이플스토리"/>
              <a:ea typeface="메이플스토리"/>
              <a:sym typeface="Didot"/>
            </a:endParaRPr>
          </a:p>
        </p:txBody>
      </p:sp>
      <p:sp>
        <p:nvSpPr>
          <p:cNvPr id="271" name="Shape 271"/>
          <p:cNvSpPr/>
          <p:nvPr/>
        </p:nvSpPr>
        <p:spPr>
          <a:xfrm>
            <a:off x="6516695" y="6868067"/>
            <a:ext cx="5351473" cy="2624112"/>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71437" tIns="71437" rIns="71437" bIns="71437" numCol="1" anchor="t">
            <a:noAutofit/>
          </a:bodyPr>
          <a:lstStyle>
            <a:lvl1pPr>
              <a:lnSpc>
                <a:spcPct val="130000"/>
              </a:lnSpc>
              <a:defRPr sz="2500" spc="150">
                <a:latin typeface="Didot"/>
                <a:ea typeface="Didot"/>
                <a:cs typeface="Didot"/>
                <a:sym typeface="Didot"/>
              </a:defRPr>
            </a:lvl1pPr>
          </a:lstStyle>
          <a:p>
            <a:pPr marL="0" marR="0" lvl="0" indent="0" algn="ctr" defTabSz="821531" rtl="0" eaLnBrk="1" fontAlgn="auto" latinLnBrk="0" hangingPunct="0">
              <a:lnSpc>
                <a:spcPct val="130000"/>
              </a:lnSpc>
              <a:spcBef>
                <a:spcPts val="0"/>
              </a:spcBef>
              <a:spcAft>
                <a:spcPts val="0"/>
              </a:spcAft>
              <a:buClrTx/>
              <a:buSzTx/>
              <a:buFontTx/>
              <a:buNone/>
              <a:tabLst/>
              <a:defRPr/>
            </a:pPr>
            <a:r>
              <a:rPr kumimoji="0" lang="ko-KR" altLang="en-US" sz="2500" b="0" i="0" u="none" strike="noStrike" kern="0" cap="none" spc="150" normalizeH="0" baseline="0" noProof="0" dirty="0">
                <a:ln>
                  <a:noFill/>
                </a:ln>
                <a:solidFill>
                  <a:srgbClr val="000000"/>
                </a:solidFill>
                <a:effectLst/>
                <a:uLnTx/>
                <a:uFillTx/>
                <a:latin typeface="메이플스토리"/>
                <a:ea typeface="메이플스토리"/>
                <a:sym typeface="Didot"/>
              </a:rPr>
              <a:t>시장 분석을 보기 쉽고 정확한 데이터로 보여주어 창업을 할 지역을 보다 쉽게 정할 수 있고</a:t>
            </a:r>
            <a:r>
              <a:rPr kumimoji="0" lang="en-US" altLang="ko-KR" sz="2500" b="0" i="0" u="none" strike="noStrike" kern="0" cap="none" spc="150" normalizeH="0" baseline="0" noProof="0" dirty="0">
                <a:ln>
                  <a:noFill/>
                </a:ln>
                <a:solidFill>
                  <a:srgbClr val="000000"/>
                </a:solidFill>
                <a:effectLst/>
                <a:uLnTx/>
                <a:uFillTx/>
                <a:latin typeface="메이플스토리"/>
                <a:ea typeface="메이플스토리"/>
                <a:sym typeface="Didot"/>
              </a:rPr>
              <a:t>, </a:t>
            </a:r>
            <a:r>
              <a:rPr kumimoji="0" lang="ko-KR" altLang="en-US" sz="2500" b="0" i="0" u="none" strike="noStrike" kern="0" cap="none" spc="150" normalizeH="0" baseline="0" noProof="0" dirty="0">
                <a:ln>
                  <a:noFill/>
                </a:ln>
                <a:solidFill>
                  <a:srgbClr val="000000"/>
                </a:solidFill>
                <a:effectLst/>
                <a:uLnTx/>
                <a:uFillTx/>
                <a:latin typeface="메이플스토리"/>
                <a:ea typeface="메이플스토리"/>
                <a:sym typeface="Didot"/>
              </a:rPr>
              <a:t>현재 시장 크기를 판단하여 트렌드를 확인할 수 있을 것이다</a:t>
            </a:r>
            <a:r>
              <a:rPr kumimoji="0" lang="en-US" altLang="ko-KR" sz="2500" b="0" i="0" u="none" strike="noStrike" kern="0" cap="none" spc="150" normalizeH="0" baseline="0" noProof="0" dirty="0">
                <a:ln>
                  <a:noFill/>
                </a:ln>
                <a:solidFill>
                  <a:srgbClr val="000000"/>
                </a:solidFill>
                <a:effectLst/>
                <a:uLnTx/>
                <a:uFillTx/>
                <a:latin typeface="메이플스토리"/>
                <a:ea typeface="메이플스토리"/>
                <a:sym typeface="Didot"/>
              </a:rPr>
              <a:t>.</a:t>
            </a:r>
            <a:endParaRPr kumimoji="0" sz="2500" b="0" i="0" u="none" strike="noStrike" kern="0" cap="none" spc="150" normalizeH="0" baseline="0" noProof="0" dirty="0">
              <a:ln>
                <a:noFill/>
              </a:ln>
              <a:solidFill>
                <a:srgbClr val="000000"/>
              </a:solidFill>
              <a:effectLst/>
              <a:uLnTx/>
              <a:uFillTx/>
              <a:latin typeface="메이플스토리"/>
              <a:ea typeface="메이플스토리"/>
              <a:sym typeface="Didot"/>
            </a:endParaRPr>
          </a:p>
        </p:txBody>
      </p:sp>
      <p:sp>
        <p:nvSpPr>
          <p:cNvPr id="275" name="Shape 275"/>
          <p:cNvSpPr/>
          <p:nvPr/>
        </p:nvSpPr>
        <p:spPr>
          <a:xfrm>
            <a:off x="-38922" y="4408"/>
            <a:ext cx="24461844" cy="2606226"/>
          </a:xfrm>
          <a:prstGeom prst="rect">
            <a:avLst/>
          </a:prstGeom>
          <a:solidFill>
            <a:srgbClr val="FFFFFF"/>
          </a:solidFill>
          <a:ln w="12700">
            <a:miter lim="400000"/>
          </a:ln>
        </p:spPr>
        <p:txBody>
          <a:bodyPr lIns="71437" tIns="71437" rIns="71437" bIns="71437" anchor="ctr"/>
          <a:lstStyle/>
          <a:p>
            <a:pPr marL="0" marR="0" lvl="0" indent="0" algn="ctr" defTabSz="821531" rtl="0" eaLnBrk="1" fontAlgn="auto" latinLnBrk="0" hangingPunct="0">
              <a:lnSpc>
                <a:spcPct val="100000"/>
              </a:lnSpc>
              <a:spcBef>
                <a:spcPts val="0"/>
              </a:spcBef>
              <a:spcAft>
                <a:spcPts val="0"/>
              </a:spcAft>
              <a:buClrTx/>
              <a:buSzTx/>
              <a:buFontTx/>
              <a:buNone/>
              <a:tabLst/>
              <a:defRPr sz="3200">
                <a:solidFill>
                  <a:srgbClr val="FFFFFF"/>
                </a:solidFill>
              </a:defRPr>
            </a:pPr>
            <a:endParaRPr kumimoji="0" lang="ko-KR" altLang="en-US" sz="3200" b="0" i="0" u="none" strike="noStrike" kern="0" cap="none" spc="0" normalizeH="0" baseline="0" noProof="0">
              <a:ln>
                <a:noFill/>
              </a:ln>
              <a:solidFill>
                <a:srgbClr val="FFFFFF"/>
              </a:solidFill>
              <a:effectLst/>
              <a:uLnTx/>
              <a:uFillTx/>
              <a:latin typeface="메이플스토리"/>
              <a:ea typeface="메이플스토리"/>
              <a:sym typeface="Helvetica Light"/>
            </a:endParaRPr>
          </a:p>
        </p:txBody>
      </p:sp>
      <p:sp>
        <p:nvSpPr>
          <p:cNvPr id="276" name="Shape 276"/>
          <p:cNvSpPr/>
          <p:nvPr/>
        </p:nvSpPr>
        <p:spPr>
          <a:xfrm>
            <a:off x="4104057" y="465945"/>
            <a:ext cx="16175902" cy="1683152"/>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lvl1pPr>
              <a:defRPr sz="10000" cap="all" spc="1400">
                <a:solidFill>
                  <a:srgbClr val="C7A26C"/>
                </a:solidFill>
                <a:latin typeface="Didot"/>
                <a:ea typeface="Didot"/>
                <a:cs typeface="Didot"/>
                <a:sym typeface="Didot"/>
              </a:defRPr>
            </a:lvl1pPr>
          </a:lstStyle>
          <a:p>
            <a:pPr marL="0" marR="0" lvl="0" indent="0" algn="ctr" defTabSz="821531" rtl="0" eaLnBrk="1" fontAlgn="auto" latinLnBrk="0" hangingPunct="0">
              <a:lnSpc>
                <a:spcPct val="100000"/>
              </a:lnSpc>
              <a:spcBef>
                <a:spcPts val="0"/>
              </a:spcBef>
              <a:spcAft>
                <a:spcPts val="0"/>
              </a:spcAft>
              <a:buClrTx/>
              <a:buSzTx/>
              <a:buFontTx/>
              <a:buNone/>
              <a:tabLst/>
              <a:defRPr/>
            </a:pPr>
            <a:r>
              <a:rPr kumimoji="0" lang="en-US" altLang="ko-KR" sz="10000" b="0" i="0" u="none" strike="noStrike" kern="0" cap="all" spc="1400" normalizeH="0" baseline="0" noProof="0" dirty="0">
                <a:ln>
                  <a:noFill/>
                </a:ln>
                <a:solidFill>
                  <a:srgbClr val="C7A26C"/>
                </a:solidFill>
                <a:effectLst/>
                <a:uLnTx/>
                <a:uFillTx/>
                <a:latin typeface="메이플스토리"/>
                <a:ea typeface="메이플스토리"/>
                <a:sym typeface="Didot"/>
              </a:rPr>
              <a:t>User Study Points</a:t>
            </a:r>
            <a:endParaRPr kumimoji="0" sz="10000" b="0" i="0" u="none" strike="noStrike" kern="0" cap="all" spc="1400" normalizeH="0" baseline="0" noProof="0" dirty="0">
              <a:ln>
                <a:noFill/>
              </a:ln>
              <a:solidFill>
                <a:srgbClr val="C7A26C"/>
              </a:solidFill>
              <a:effectLst/>
              <a:uLnTx/>
              <a:uFillTx/>
              <a:latin typeface="메이플스토리"/>
              <a:ea typeface="메이플스토리"/>
              <a:sym typeface="Didot"/>
            </a:endParaRPr>
          </a:p>
        </p:txBody>
      </p:sp>
      <p:sp>
        <p:nvSpPr>
          <p:cNvPr id="29" name="직사각형 28">
            <a:extLst>
              <a:ext uri="{FF2B5EF4-FFF2-40B4-BE49-F238E27FC236}">
                <a16:creationId xmlns:a16="http://schemas.microsoft.com/office/drawing/2014/main" id="{003AB5AE-E70E-49C1-AF36-FF7C628A4598}"/>
              </a:ext>
            </a:extLst>
          </p:cNvPr>
          <p:cNvSpPr/>
          <p:nvPr/>
        </p:nvSpPr>
        <p:spPr>
          <a:xfrm>
            <a:off x="10642600" y="13202668"/>
            <a:ext cx="3114040" cy="390491"/>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lvl="0" indent="0" algn="ctr" defTabSz="821531" rtl="0" eaLnBrk="1" fontAlgn="auto" latinLnBrk="0" hangingPunct="0">
              <a:lnSpc>
                <a:spcPct val="100000"/>
              </a:lnSpc>
              <a:spcBef>
                <a:spcPts val="0"/>
              </a:spcBef>
              <a:spcAft>
                <a:spcPts val="0"/>
              </a:spcAft>
              <a:buClrTx/>
              <a:buSzTx/>
              <a:buFontTx/>
              <a:buNone/>
              <a:tabLst/>
              <a:defRPr/>
            </a:pPr>
            <a:endParaRPr kumimoji="0" lang="ko-KR" altLang="en-US" sz="1600" b="0" i="0" u="none" strike="noStrike" kern="0" cap="none" spc="0" normalizeH="0" baseline="0" noProof="0">
              <a:ln>
                <a:noFill/>
              </a:ln>
              <a:solidFill>
                <a:srgbClr val="FFFFFF"/>
              </a:solidFill>
              <a:effectLst/>
              <a:uLnTx/>
              <a:uFillTx/>
              <a:latin typeface="메이플스토리"/>
              <a:ea typeface="메이플스토리"/>
              <a:cs typeface="+mn-cs"/>
              <a:sym typeface="Helvetica Light"/>
            </a:endParaRPr>
          </a:p>
        </p:txBody>
      </p:sp>
      <p:sp>
        <p:nvSpPr>
          <p:cNvPr id="30" name="TextBox 29">
            <a:extLst>
              <a:ext uri="{FF2B5EF4-FFF2-40B4-BE49-F238E27FC236}">
                <a16:creationId xmlns:a16="http://schemas.microsoft.com/office/drawing/2014/main" id="{6E74438A-63E9-4E24-9F32-BB38603D8971}"/>
              </a:ext>
            </a:extLst>
          </p:cNvPr>
          <p:cNvSpPr txBox="1"/>
          <p:nvPr/>
        </p:nvSpPr>
        <p:spPr>
          <a:xfrm>
            <a:off x="10575085" y="13181514"/>
            <a:ext cx="3202177"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ctr" defTabSz="821531" rtl="0" eaLnBrk="1" fontAlgn="auto" latinLnBrk="0" hangingPunct="0">
              <a:lnSpc>
                <a:spcPct val="100000"/>
              </a:lnSpc>
              <a:spcBef>
                <a:spcPts val="0"/>
              </a:spcBef>
              <a:spcAft>
                <a:spcPts val="0"/>
              </a:spcAft>
              <a:buClrTx/>
              <a:buSzTx/>
              <a:buFontTx/>
              <a:buNone/>
              <a:tabLst/>
              <a:defRPr/>
            </a:pPr>
            <a:r>
              <a:rPr kumimoji="0" lang="en-US" altLang="ko-KR" sz="2400" b="0" i="0" u="none" strike="noStrike" kern="0" cap="none" spc="0" normalizeH="0" baseline="0" noProof="0">
                <a:ln>
                  <a:noFill/>
                </a:ln>
                <a:solidFill>
                  <a:srgbClr val="C5969B"/>
                </a:solidFill>
                <a:effectLst/>
                <a:uLnTx/>
                <a:uFillTx/>
                <a:latin typeface="메이플스토리"/>
                <a:ea typeface="메이플스토리"/>
                <a:sym typeface="Helvetica Light"/>
              </a:rPr>
              <a:t>3. </a:t>
            </a:r>
            <a:r>
              <a:rPr kumimoji="0" lang="ko-KR" altLang="en-US" sz="2400" b="0" i="0" u="none" strike="noStrike" kern="0" cap="none" spc="0" normalizeH="0" baseline="0" noProof="0">
                <a:ln>
                  <a:noFill/>
                </a:ln>
                <a:solidFill>
                  <a:srgbClr val="C5969B"/>
                </a:solidFill>
                <a:effectLst/>
                <a:uLnTx/>
                <a:uFillTx/>
                <a:latin typeface="메이플스토리"/>
                <a:ea typeface="메이플스토리"/>
                <a:sym typeface="Helvetica Light"/>
              </a:rPr>
              <a:t>모델링 과정</a:t>
            </a:r>
          </a:p>
        </p:txBody>
      </p:sp>
      <p:sp>
        <p:nvSpPr>
          <p:cNvPr id="33" name="Shape 259">
            <a:extLst>
              <a:ext uri="{FF2B5EF4-FFF2-40B4-BE49-F238E27FC236}">
                <a16:creationId xmlns:a16="http://schemas.microsoft.com/office/drawing/2014/main" id="{49D9CCBB-CCE5-4D0E-A3A4-215594830B92}"/>
              </a:ext>
            </a:extLst>
          </p:cNvPr>
          <p:cNvSpPr/>
          <p:nvPr/>
        </p:nvSpPr>
        <p:spPr>
          <a:xfrm>
            <a:off x="12481899" y="3258755"/>
            <a:ext cx="5181754" cy="8956585"/>
          </a:xfrm>
          <a:prstGeom prst="rect">
            <a:avLst/>
          </a:prstGeom>
          <a:noFill/>
          <a:ln w="88900" cap="flat">
            <a:solidFill>
              <a:srgbClr val="FFFFFF"/>
            </a:solidFill>
            <a:prstDash val="solid"/>
            <a:miter lim="400000"/>
          </a:ln>
          <a:effectLst/>
        </p:spPr>
        <p:txBody>
          <a:bodyPr wrap="square" lIns="71437" tIns="71437" rIns="71437" bIns="71437" numCol="1" anchor="ctr">
            <a:noAutofit/>
          </a:bodyPr>
          <a:lstStyle/>
          <a:p>
            <a:pPr marL="0" marR="0" lvl="0" indent="0" algn="ctr" defTabSz="821531" rtl="0" eaLnBrk="1" fontAlgn="auto" latinLnBrk="0" hangingPunct="0">
              <a:lnSpc>
                <a:spcPct val="100000"/>
              </a:lnSpc>
              <a:spcBef>
                <a:spcPts val="0"/>
              </a:spcBef>
              <a:spcAft>
                <a:spcPts val="0"/>
              </a:spcAft>
              <a:buClrTx/>
              <a:buSzTx/>
              <a:buFontTx/>
              <a:buNone/>
              <a:tabLst/>
              <a:defRPr sz="3200">
                <a:solidFill>
                  <a:srgbClr val="FFFFFF"/>
                </a:solidFill>
              </a:defRPr>
            </a:pPr>
            <a:endParaRPr kumimoji="0" sz="3200" b="0" i="0" u="none" strike="noStrike" kern="0" cap="none" spc="0" normalizeH="0" baseline="0" noProof="0">
              <a:ln>
                <a:noFill/>
              </a:ln>
              <a:solidFill>
                <a:srgbClr val="FFFFFF"/>
              </a:solidFill>
              <a:effectLst/>
              <a:uLnTx/>
              <a:uFillTx/>
              <a:latin typeface="메이플스토리"/>
              <a:ea typeface="메이플스토리"/>
              <a:sym typeface="Helvetica Light"/>
            </a:endParaRPr>
          </a:p>
        </p:txBody>
      </p:sp>
      <p:sp>
        <p:nvSpPr>
          <p:cNvPr id="34" name="Shape 260">
            <a:extLst>
              <a:ext uri="{FF2B5EF4-FFF2-40B4-BE49-F238E27FC236}">
                <a16:creationId xmlns:a16="http://schemas.microsoft.com/office/drawing/2014/main" id="{93B0B8BB-6529-4981-8ACC-BF9142771B2C}"/>
              </a:ext>
            </a:extLst>
          </p:cNvPr>
          <p:cNvSpPr/>
          <p:nvPr/>
        </p:nvSpPr>
        <p:spPr>
          <a:xfrm>
            <a:off x="12965824" y="4121386"/>
            <a:ext cx="4213895" cy="71645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71437" tIns="71437" rIns="71437" bIns="71437" numCol="1" anchor="ctr">
            <a:noAutofit/>
          </a:bodyPr>
          <a:lstStyle>
            <a:lvl1pPr>
              <a:defRPr sz="3600" b="1" cap="all">
                <a:latin typeface="Didot"/>
                <a:ea typeface="Didot"/>
                <a:cs typeface="Didot"/>
                <a:sym typeface="Didot"/>
              </a:defRPr>
            </a:lvl1pPr>
          </a:lstStyle>
          <a:p>
            <a:pPr marL="0" marR="0" lvl="0" indent="0" algn="ctr" defTabSz="821531" rtl="0" eaLnBrk="1" fontAlgn="auto" latinLnBrk="0" hangingPunct="0">
              <a:lnSpc>
                <a:spcPct val="100000"/>
              </a:lnSpc>
              <a:spcBef>
                <a:spcPts val="0"/>
              </a:spcBef>
              <a:spcAft>
                <a:spcPts val="0"/>
              </a:spcAft>
              <a:buClrTx/>
              <a:buSzTx/>
              <a:buFontTx/>
              <a:buNone/>
              <a:tabLst/>
              <a:defRPr/>
            </a:pPr>
            <a:r>
              <a:rPr kumimoji="0" lang="en-US" altLang="ko-KR" sz="3600" b="1" i="0" u="none" strike="noStrike" kern="0" cap="all" spc="0" normalizeH="0" baseline="0" noProof="0" dirty="0">
                <a:ln>
                  <a:noFill/>
                </a:ln>
                <a:solidFill>
                  <a:srgbClr val="000000"/>
                </a:solidFill>
                <a:effectLst/>
                <a:uLnTx/>
                <a:uFillTx/>
                <a:latin typeface="메이플스토리"/>
                <a:ea typeface="메이플스토리"/>
                <a:sym typeface="Didot"/>
              </a:rPr>
              <a:t>UI/UX</a:t>
            </a:r>
            <a:endParaRPr kumimoji="0" sz="3600" b="1" i="0" u="none" strike="noStrike" kern="0" cap="all" spc="0" normalizeH="0" baseline="0" noProof="0" dirty="0">
              <a:ln>
                <a:noFill/>
              </a:ln>
              <a:solidFill>
                <a:srgbClr val="000000"/>
              </a:solidFill>
              <a:effectLst/>
              <a:uLnTx/>
              <a:uFillTx/>
              <a:latin typeface="메이플스토리"/>
              <a:ea typeface="메이플스토리"/>
              <a:sym typeface="Didot"/>
            </a:endParaRPr>
          </a:p>
        </p:txBody>
      </p:sp>
      <p:sp>
        <p:nvSpPr>
          <p:cNvPr id="39" name="Shape 261">
            <a:extLst>
              <a:ext uri="{FF2B5EF4-FFF2-40B4-BE49-F238E27FC236}">
                <a16:creationId xmlns:a16="http://schemas.microsoft.com/office/drawing/2014/main" id="{C39BDE17-0876-47CD-B0EA-9CC00D475E47}"/>
              </a:ext>
            </a:extLst>
          </p:cNvPr>
          <p:cNvSpPr/>
          <p:nvPr/>
        </p:nvSpPr>
        <p:spPr>
          <a:xfrm flipH="1" flipV="1">
            <a:off x="13752858" y="5176168"/>
            <a:ext cx="2639825" cy="1"/>
          </a:xfrm>
          <a:prstGeom prst="line">
            <a:avLst/>
          </a:prstGeom>
          <a:noFill/>
          <a:ln w="38100" cap="flat">
            <a:solidFill>
              <a:srgbClr val="FFFFFF"/>
            </a:solidFill>
            <a:prstDash val="solid"/>
            <a:miter lim="400000"/>
          </a:ln>
          <a:effectLst/>
        </p:spPr>
        <p:txBody>
          <a:bodyPr wrap="square" lIns="71437" tIns="71437" rIns="71437" bIns="71437" numCol="1" anchor="ctr">
            <a:noAutofit/>
          </a:bodyPr>
          <a:lstStyle/>
          <a:p>
            <a:pPr marL="0" marR="0" lvl="0" indent="0" algn="ctr" defTabSz="821531" rtl="0" eaLnBrk="1" fontAlgn="auto" latinLnBrk="0" hangingPunct="0">
              <a:lnSpc>
                <a:spcPct val="100000"/>
              </a:lnSpc>
              <a:spcBef>
                <a:spcPts val="0"/>
              </a:spcBef>
              <a:spcAft>
                <a:spcPts val="0"/>
              </a:spcAft>
              <a:buClrTx/>
              <a:buSzTx/>
              <a:buFontTx/>
              <a:buNone/>
              <a:tabLst/>
              <a:defRPr sz="3200"/>
            </a:pPr>
            <a:endParaRPr kumimoji="0" sz="3200" b="0" i="0" u="none" strike="noStrike" kern="0" cap="none" spc="0" normalizeH="0" baseline="0" noProof="0">
              <a:ln>
                <a:noFill/>
              </a:ln>
              <a:solidFill>
                <a:srgbClr val="000000"/>
              </a:solidFill>
              <a:effectLst/>
              <a:uLnTx/>
              <a:uFillTx/>
              <a:latin typeface="메이플스토리"/>
              <a:ea typeface="메이플스토리"/>
              <a:sym typeface="Helvetica Light"/>
            </a:endParaRPr>
          </a:p>
        </p:txBody>
      </p:sp>
      <p:sp>
        <p:nvSpPr>
          <p:cNvPr id="40" name="Shape 262">
            <a:extLst>
              <a:ext uri="{FF2B5EF4-FFF2-40B4-BE49-F238E27FC236}">
                <a16:creationId xmlns:a16="http://schemas.microsoft.com/office/drawing/2014/main" id="{50A9AC60-CA2B-46B0-BD8A-A8E7C4410543}"/>
              </a:ext>
            </a:extLst>
          </p:cNvPr>
          <p:cNvSpPr/>
          <p:nvPr/>
        </p:nvSpPr>
        <p:spPr>
          <a:xfrm>
            <a:off x="13187476" y="5546526"/>
            <a:ext cx="3770595" cy="681828"/>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71437" tIns="71437" rIns="71437" bIns="71437" numCol="1" anchor="ctr">
            <a:noAutofit/>
          </a:bodyPr>
          <a:lstStyle>
            <a:lvl1pPr>
              <a:defRPr sz="3500" i="1" spc="245">
                <a:latin typeface="Didot"/>
                <a:ea typeface="Didot"/>
                <a:cs typeface="Didot"/>
                <a:sym typeface="Didot"/>
              </a:defRPr>
            </a:lvl1pPr>
          </a:lstStyle>
          <a:p>
            <a:pPr marL="0" marR="0" lvl="0" indent="0" algn="ctr" defTabSz="821531" rtl="0" eaLnBrk="1" fontAlgn="auto" latinLnBrk="0" hangingPunct="0">
              <a:lnSpc>
                <a:spcPct val="100000"/>
              </a:lnSpc>
              <a:spcBef>
                <a:spcPts val="0"/>
              </a:spcBef>
              <a:spcAft>
                <a:spcPts val="0"/>
              </a:spcAft>
              <a:buClrTx/>
              <a:buSzTx/>
              <a:buFontTx/>
              <a:buNone/>
              <a:tabLst/>
              <a:defRPr/>
            </a:pPr>
            <a:r>
              <a:rPr kumimoji="0" lang="ko-KR" altLang="en-US" sz="3500" b="0" i="1" u="none" strike="noStrike" kern="0" cap="none" spc="245" normalizeH="0" baseline="0" noProof="0" dirty="0">
                <a:ln>
                  <a:noFill/>
                </a:ln>
                <a:solidFill>
                  <a:srgbClr val="000000"/>
                </a:solidFill>
                <a:effectLst/>
                <a:uLnTx/>
                <a:uFillTx/>
                <a:latin typeface="메이플스토리"/>
                <a:ea typeface="메이플스토리"/>
                <a:sym typeface="Didot"/>
              </a:rPr>
              <a:t>전체적인 어플 모습</a:t>
            </a:r>
            <a:endParaRPr kumimoji="0" sz="3500" b="0" i="1" u="none" strike="noStrike" kern="0" cap="none" spc="245" normalizeH="0" baseline="0" noProof="0" dirty="0">
              <a:ln>
                <a:noFill/>
              </a:ln>
              <a:solidFill>
                <a:srgbClr val="000000"/>
              </a:solidFill>
              <a:effectLst/>
              <a:uLnTx/>
              <a:uFillTx/>
              <a:latin typeface="메이플스토리"/>
              <a:ea typeface="메이플스토리"/>
              <a:sym typeface="Didot"/>
            </a:endParaRPr>
          </a:p>
        </p:txBody>
      </p:sp>
      <p:sp>
        <p:nvSpPr>
          <p:cNvPr id="41" name="Shape 263">
            <a:extLst>
              <a:ext uri="{FF2B5EF4-FFF2-40B4-BE49-F238E27FC236}">
                <a16:creationId xmlns:a16="http://schemas.microsoft.com/office/drawing/2014/main" id="{56D69584-F660-4A21-AEBB-BE4CB3B1544F}"/>
              </a:ext>
            </a:extLst>
          </p:cNvPr>
          <p:cNvSpPr/>
          <p:nvPr/>
        </p:nvSpPr>
        <p:spPr>
          <a:xfrm>
            <a:off x="12621122" y="6857606"/>
            <a:ext cx="5042531" cy="2624112"/>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71437" tIns="71437" rIns="71437" bIns="71437" numCol="1" anchor="t">
            <a:noAutofit/>
          </a:bodyPr>
          <a:lstStyle>
            <a:lvl1pPr>
              <a:lnSpc>
                <a:spcPct val="130000"/>
              </a:lnSpc>
              <a:defRPr sz="2500" spc="150">
                <a:latin typeface="Didot"/>
                <a:ea typeface="Didot"/>
                <a:cs typeface="Didot"/>
                <a:sym typeface="Didot"/>
              </a:defRPr>
            </a:lvl1pPr>
          </a:lstStyle>
          <a:p>
            <a:pPr marL="0" marR="0" lvl="0" indent="0" algn="ctr" defTabSz="821531" rtl="0" eaLnBrk="1" fontAlgn="auto" latinLnBrk="0" hangingPunct="0">
              <a:lnSpc>
                <a:spcPct val="130000"/>
              </a:lnSpc>
              <a:spcBef>
                <a:spcPts val="0"/>
              </a:spcBef>
              <a:spcAft>
                <a:spcPts val="0"/>
              </a:spcAft>
              <a:buClrTx/>
              <a:buSzTx/>
              <a:buFontTx/>
              <a:buNone/>
              <a:tabLst/>
              <a:defRPr/>
            </a:pPr>
            <a:r>
              <a:rPr kumimoji="0" lang="ko-KR" altLang="en-US" sz="2500" b="0" i="0" u="none" strike="noStrike" kern="0" cap="none" spc="150" normalizeH="0" baseline="0" noProof="0" dirty="0">
                <a:ln>
                  <a:noFill/>
                </a:ln>
                <a:solidFill>
                  <a:srgbClr val="000000"/>
                </a:solidFill>
                <a:effectLst/>
                <a:uLnTx/>
                <a:uFillTx/>
                <a:latin typeface="메이플스토리"/>
                <a:ea typeface="메이플스토리"/>
                <a:sym typeface="Didot"/>
              </a:rPr>
              <a:t>서비스의 </a:t>
            </a:r>
            <a:r>
              <a:rPr kumimoji="0" lang="en-US" altLang="ko-KR" sz="2500" b="0" i="0" u="none" strike="noStrike" kern="0" cap="none" spc="150" normalizeH="0" baseline="0" noProof="0" dirty="0">
                <a:ln>
                  <a:noFill/>
                </a:ln>
                <a:solidFill>
                  <a:srgbClr val="000000"/>
                </a:solidFill>
                <a:effectLst/>
                <a:uLnTx/>
                <a:uFillTx/>
                <a:latin typeface="메이플스토리"/>
                <a:ea typeface="메이플스토리"/>
                <a:sym typeface="Didot"/>
              </a:rPr>
              <a:t>UI</a:t>
            </a:r>
            <a:r>
              <a:rPr kumimoji="0" lang="ko-KR" altLang="en-US" sz="2500" b="0" i="0" u="none" strike="noStrike" kern="0" cap="none" spc="150" normalizeH="0" baseline="0" noProof="0" dirty="0">
                <a:ln>
                  <a:noFill/>
                </a:ln>
                <a:solidFill>
                  <a:srgbClr val="000000"/>
                </a:solidFill>
                <a:effectLst/>
                <a:uLnTx/>
                <a:uFillTx/>
                <a:latin typeface="메이플스토리"/>
                <a:ea typeface="메이플스토리"/>
                <a:sym typeface="Didot"/>
              </a:rPr>
              <a:t>가 유명 배달 어플 디자인과 유사하므로 유저가 처음 이용하는데 친근감을 느껴 </a:t>
            </a:r>
            <a:r>
              <a:rPr kumimoji="0" lang="ko-KR" altLang="en-US" sz="2500" b="0" i="0" u="none" strike="noStrike" kern="0" cap="none" spc="150" normalizeH="0" baseline="0" noProof="0" dirty="0" err="1">
                <a:ln>
                  <a:noFill/>
                </a:ln>
                <a:solidFill>
                  <a:srgbClr val="000000"/>
                </a:solidFill>
                <a:effectLst/>
                <a:uLnTx/>
                <a:uFillTx/>
                <a:latin typeface="메이플스토리"/>
                <a:ea typeface="메이플스토리"/>
                <a:sym typeface="Didot"/>
              </a:rPr>
              <a:t>디자인적인</a:t>
            </a:r>
            <a:r>
              <a:rPr kumimoji="0" lang="ko-KR" altLang="en-US" sz="2500" b="0" i="0" u="none" strike="noStrike" kern="0" cap="none" spc="150" normalizeH="0" baseline="0" noProof="0" dirty="0">
                <a:ln>
                  <a:noFill/>
                </a:ln>
                <a:solidFill>
                  <a:srgbClr val="000000"/>
                </a:solidFill>
                <a:effectLst/>
                <a:uLnTx/>
                <a:uFillTx/>
                <a:latin typeface="메이플스토리"/>
                <a:ea typeface="메이플스토리"/>
                <a:sym typeface="Didot"/>
              </a:rPr>
              <a:t> 측면에서 높은 점수를 얻을 것이다</a:t>
            </a:r>
            <a:r>
              <a:rPr kumimoji="0" lang="en-US" altLang="ko-KR" sz="2500" b="0" i="0" u="none" strike="noStrike" kern="0" cap="none" spc="150" normalizeH="0" baseline="0" noProof="0" dirty="0">
                <a:ln>
                  <a:noFill/>
                </a:ln>
                <a:solidFill>
                  <a:srgbClr val="000000"/>
                </a:solidFill>
                <a:effectLst/>
                <a:uLnTx/>
                <a:uFillTx/>
                <a:latin typeface="메이플스토리"/>
                <a:ea typeface="메이플스토리"/>
                <a:sym typeface="Didot"/>
              </a:rPr>
              <a:t>.</a:t>
            </a:r>
            <a:endParaRPr kumimoji="0" sz="2500" b="0" i="0" u="none" strike="noStrike" kern="0" cap="none" spc="150" normalizeH="0" baseline="0" noProof="0" dirty="0">
              <a:ln>
                <a:noFill/>
              </a:ln>
              <a:solidFill>
                <a:srgbClr val="000000"/>
              </a:solidFill>
              <a:effectLst/>
              <a:uLnTx/>
              <a:uFillTx/>
              <a:latin typeface="메이플스토리"/>
              <a:ea typeface="메이플스토리"/>
              <a:sym typeface="Didot"/>
            </a:endParaRPr>
          </a:p>
        </p:txBody>
      </p:sp>
      <p:sp>
        <p:nvSpPr>
          <p:cNvPr id="21" name="Shape 251">
            <a:extLst>
              <a:ext uri="{FF2B5EF4-FFF2-40B4-BE49-F238E27FC236}">
                <a16:creationId xmlns:a16="http://schemas.microsoft.com/office/drawing/2014/main" id="{5CAA44E9-7CEB-4E83-BE80-2FE817D3F3FF}"/>
              </a:ext>
            </a:extLst>
          </p:cNvPr>
          <p:cNvSpPr/>
          <p:nvPr/>
        </p:nvSpPr>
        <p:spPr>
          <a:xfrm>
            <a:off x="18152528" y="3258755"/>
            <a:ext cx="5655384" cy="8956585"/>
          </a:xfrm>
          <a:prstGeom prst="rect">
            <a:avLst/>
          </a:prstGeom>
          <a:solidFill>
            <a:srgbClr val="FFFFFF"/>
          </a:solidFill>
          <a:ln w="12700" cap="flat">
            <a:noFill/>
            <a:miter lim="400000"/>
          </a:ln>
          <a:effectLst>
            <a:outerShdw blurRad="838200" rotWithShape="0">
              <a:srgbClr val="000000">
                <a:alpha val="38346"/>
              </a:srgbClr>
            </a:outerShdw>
          </a:effectLst>
        </p:spPr>
        <p:txBody>
          <a:bodyPr wrap="square" lIns="71437" tIns="71437" rIns="71437" bIns="71437" numCol="1" anchor="ctr">
            <a:noAutofit/>
          </a:bodyPr>
          <a:lstStyle/>
          <a:p>
            <a:pPr marL="0" marR="0" lvl="0" indent="0" algn="ctr" defTabSz="821531" rtl="0" eaLnBrk="1" fontAlgn="auto" latinLnBrk="0" hangingPunct="0">
              <a:lnSpc>
                <a:spcPct val="100000"/>
              </a:lnSpc>
              <a:spcBef>
                <a:spcPts val="0"/>
              </a:spcBef>
              <a:spcAft>
                <a:spcPts val="0"/>
              </a:spcAft>
              <a:buClrTx/>
              <a:buSzTx/>
              <a:buFontTx/>
              <a:buNone/>
              <a:tabLst/>
              <a:defRPr sz="3200">
                <a:solidFill>
                  <a:srgbClr val="FFFFFF"/>
                </a:solidFill>
              </a:defRPr>
            </a:pPr>
            <a:endParaRPr kumimoji="0" sz="3200" b="0" i="0" u="none" strike="noStrike" kern="0" cap="none" spc="0" normalizeH="0" baseline="0" noProof="0" dirty="0">
              <a:ln>
                <a:noFill/>
              </a:ln>
              <a:solidFill>
                <a:srgbClr val="FFFFFF"/>
              </a:solidFill>
              <a:effectLst/>
              <a:uLnTx/>
              <a:uFillTx/>
              <a:latin typeface="메이플스토리"/>
              <a:ea typeface="메이플스토리"/>
              <a:sym typeface="Helvetica Light"/>
            </a:endParaRPr>
          </a:p>
        </p:txBody>
      </p:sp>
      <p:sp>
        <p:nvSpPr>
          <p:cNvPr id="22" name="Shape 268">
            <a:extLst>
              <a:ext uri="{FF2B5EF4-FFF2-40B4-BE49-F238E27FC236}">
                <a16:creationId xmlns:a16="http://schemas.microsoft.com/office/drawing/2014/main" id="{56B914B2-E5D5-4BE1-8023-3AF56143A36E}"/>
              </a:ext>
            </a:extLst>
          </p:cNvPr>
          <p:cNvSpPr/>
          <p:nvPr/>
        </p:nvSpPr>
        <p:spPr>
          <a:xfrm>
            <a:off x="18680688" y="4065028"/>
            <a:ext cx="4599060" cy="71645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71437" tIns="71437" rIns="71437" bIns="71437" numCol="1" anchor="ctr">
            <a:noAutofit/>
          </a:bodyPr>
          <a:lstStyle>
            <a:lvl1pPr>
              <a:defRPr sz="3600" b="1" cap="all">
                <a:latin typeface="Didot"/>
                <a:ea typeface="Didot"/>
                <a:cs typeface="Didot"/>
                <a:sym typeface="Didot"/>
              </a:defRPr>
            </a:lvl1pPr>
          </a:lstStyle>
          <a:p>
            <a:pPr marL="0" marR="0" lvl="0" indent="0" algn="ctr" defTabSz="821531" rtl="0" eaLnBrk="1" fontAlgn="auto" latinLnBrk="0" hangingPunct="0">
              <a:lnSpc>
                <a:spcPct val="100000"/>
              </a:lnSpc>
              <a:spcBef>
                <a:spcPts val="0"/>
              </a:spcBef>
              <a:spcAft>
                <a:spcPts val="0"/>
              </a:spcAft>
              <a:buClrTx/>
              <a:buSzTx/>
              <a:buFontTx/>
              <a:buNone/>
              <a:tabLst/>
              <a:defRPr/>
            </a:pPr>
            <a:r>
              <a:rPr lang="ko-KR" altLang="en-US" dirty="0">
                <a:solidFill>
                  <a:srgbClr val="C7A26C"/>
                </a:solidFill>
                <a:latin typeface="메이플스토리"/>
                <a:ea typeface="메이플스토리"/>
              </a:rPr>
              <a:t>기능 만족도</a:t>
            </a:r>
            <a:endParaRPr kumimoji="0" sz="3600" b="1" i="0" u="none" strike="noStrike" kern="0" cap="all" spc="0" normalizeH="0" baseline="0" noProof="0" dirty="0">
              <a:ln>
                <a:noFill/>
              </a:ln>
              <a:solidFill>
                <a:srgbClr val="C7A26C"/>
              </a:solidFill>
              <a:effectLst/>
              <a:uLnTx/>
              <a:uFillTx/>
              <a:latin typeface="메이플스토리"/>
              <a:ea typeface="메이플스토리"/>
              <a:sym typeface="Didot"/>
            </a:endParaRPr>
          </a:p>
        </p:txBody>
      </p:sp>
      <p:sp>
        <p:nvSpPr>
          <p:cNvPr id="23" name="Shape 269">
            <a:extLst>
              <a:ext uri="{FF2B5EF4-FFF2-40B4-BE49-F238E27FC236}">
                <a16:creationId xmlns:a16="http://schemas.microsoft.com/office/drawing/2014/main" id="{5C22E017-D095-4102-9205-DF63EE1E25D7}"/>
              </a:ext>
            </a:extLst>
          </p:cNvPr>
          <p:cNvSpPr/>
          <p:nvPr/>
        </p:nvSpPr>
        <p:spPr>
          <a:xfrm flipH="1" flipV="1">
            <a:off x="19689592" y="5148146"/>
            <a:ext cx="2912202" cy="0"/>
          </a:xfrm>
          <a:prstGeom prst="line">
            <a:avLst/>
          </a:prstGeom>
          <a:noFill/>
          <a:ln w="38100" cap="flat">
            <a:solidFill>
              <a:srgbClr val="C7A26C">
                <a:alpha val="95000"/>
              </a:srgbClr>
            </a:solidFill>
            <a:prstDash val="solid"/>
            <a:miter lim="400000"/>
          </a:ln>
          <a:effectLst/>
        </p:spPr>
        <p:txBody>
          <a:bodyPr wrap="square" lIns="71437" tIns="71437" rIns="71437" bIns="71437" numCol="1" anchor="ctr">
            <a:noAutofit/>
          </a:bodyPr>
          <a:lstStyle/>
          <a:p>
            <a:pPr marL="0" marR="0" lvl="0" indent="0" algn="ctr" defTabSz="821531" rtl="0" eaLnBrk="1" fontAlgn="auto" latinLnBrk="0" hangingPunct="0">
              <a:lnSpc>
                <a:spcPct val="100000"/>
              </a:lnSpc>
              <a:spcBef>
                <a:spcPts val="0"/>
              </a:spcBef>
              <a:spcAft>
                <a:spcPts val="0"/>
              </a:spcAft>
              <a:buClrTx/>
              <a:buSzTx/>
              <a:buFontTx/>
              <a:buNone/>
              <a:tabLst/>
              <a:defRPr sz="3200"/>
            </a:pPr>
            <a:endParaRPr kumimoji="0" sz="3200" b="0" i="0" u="none" strike="noStrike" kern="0" cap="none" spc="0" normalizeH="0" baseline="0" noProof="0">
              <a:ln>
                <a:noFill/>
              </a:ln>
              <a:solidFill>
                <a:srgbClr val="000000"/>
              </a:solidFill>
              <a:effectLst/>
              <a:uLnTx/>
              <a:uFillTx/>
              <a:latin typeface="메이플스토리"/>
              <a:ea typeface="메이플스토리"/>
              <a:sym typeface="Helvetica Light"/>
            </a:endParaRPr>
          </a:p>
        </p:txBody>
      </p:sp>
      <p:sp>
        <p:nvSpPr>
          <p:cNvPr id="24" name="Shape 270">
            <a:extLst>
              <a:ext uri="{FF2B5EF4-FFF2-40B4-BE49-F238E27FC236}">
                <a16:creationId xmlns:a16="http://schemas.microsoft.com/office/drawing/2014/main" id="{8F4F383B-6EC1-4D59-A799-D9119A4543E4}"/>
              </a:ext>
            </a:extLst>
          </p:cNvPr>
          <p:cNvSpPr/>
          <p:nvPr/>
        </p:nvSpPr>
        <p:spPr>
          <a:xfrm>
            <a:off x="18304483" y="5533110"/>
            <a:ext cx="5351473" cy="67171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71437" tIns="71437" rIns="71437" bIns="71437" numCol="1" anchor="ctr">
            <a:noAutofit/>
          </a:bodyPr>
          <a:lstStyle>
            <a:lvl1pPr>
              <a:defRPr sz="3500" i="1" spc="245">
                <a:latin typeface="Didot"/>
                <a:ea typeface="Didot"/>
                <a:cs typeface="Didot"/>
                <a:sym typeface="Didot"/>
              </a:defRPr>
            </a:lvl1pPr>
          </a:lstStyle>
          <a:p>
            <a:pPr marL="0" marR="0" lvl="0" indent="0" algn="ctr" defTabSz="821531" rtl="0" eaLnBrk="1" fontAlgn="auto" latinLnBrk="0" hangingPunct="0">
              <a:lnSpc>
                <a:spcPct val="100000"/>
              </a:lnSpc>
              <a:spcBef>
                <a:spcPts val="0"/>
              </a:spcBef>
              <a:spcAft>
                <a:spcPts val="0"/>
              </a:spcAft>
              <a:buClrTx/>
              <a:buSzTx/>
              <a:buFontTx/>
              <a:buNone/>
              <a:tabLst/>
              <a:defRPr/>
            </a:pPr>
            <a:r>
              <a:rPr kumimoji="0" lang="ko-KR" altLang="en-US" sz="3500" b="0" i="1" u="none" strike="noStrike" kern="0" cap="none" spc="245" normalizeH="0" baseline="0" noProof="0" dirty="0">
                <a:ln>
                  <a:noFill/>
                </a:ln>
                <a:solidFill>
                  <a:srgbClr val="000000"/>
                </a:solidFill>
                <a:effectLst/>
                <a:uLnTx/>
                <a:uFillTx/>
                <a:latin typeface="메이플스토리"/>
                <a:ea typeface="메이플스토리"/>
                <a:sym typeface="Didot"/>
              </a:rPr>
              <a:t>음식 추천 기능 만족도</a:t>
            </a:r>
            <a:endParaRPr kumimoji="0" sz="3500" b="0" i="1" u="none" strike="noStrike" kern="0" cap="none" spc="245" normalizeH="0" baseline="0" noProof="0" dirty="0">
              <a:ln>
                <a:noFill/>
              </a:ln>
              <a:solidFill>
                <a:srgbClr val="000000"/>
              </a:solidFill>
              <a:effectLst/>
              <a:uLnTx/>
              <a:uFillTx/>
              <a:latin typeface="메이플스토리"/>
              <a:ea typeface="메이플스토리"/>
              <a:sym typeface="Didot"/>
            </a:endParaRPr>
          </a:p>
        </p:txBody>
      </p:sp>
      <p:sp>
        <p:nvSpPr>
          <p:cNvPr id="25" name="Shape 271">
            <a:extLst>
              <a:ext uri="{FF2B5EF4-FFF2-40B4-BE49-F238E27FC236}">
                <a16:creationId xmlns:a16="http://schemas.microsoft.com/office/drawing/2014/main" id="{115341C0-83A9-4DFE-903A-8DDABBE49130}"/>
              </a:ext>
            </a:extLst>
          </p:cNvPr>
          <p:cNvSpPr/>
          <p:nvPr/>
        </p:nvSpPr>
        <p:spPr>
          <a:xfrm>
            <a:off x="18304482" y="6885710"/>
            <a:ext cx="5351473" cy="2624112"/>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71437" tIns="71437" rIns="71437" bIns="71437" numCol="1" anchor="t">
            <a:noAutofit/>
          </a:bodyPr>
          <a:lstStyle>
            <a:lvl1pPr>
              <a:lnSpc>
                <a:spcPct val="130000"/>
              </a:lnSpc>
              <a:defRPr sz="2500" spc="150">
                <a:latin typeface="Didot"/>
                <a:ea typeface="Didot"/>
                <a:cs typeface="Didot"/>
                <a:sym typeface="Didot"/>
              </a:defRPr>
            </a:lvl1pPr>
          </a:lstStyle>
          <a:p>
            <a:pPr marL="0" marR="0" lvl="0" indent="0" algn="ctr" defTabSz="821531" rtl="0" eaLnBrk="1" fontAlgn="auto" latinLnBrk="0" hangingPunct="0">
              <a:lnSpc>
                <a:spcPct val="130000"/>
              </a:lnSpc>
              <a:spcBef>
                <a:spcPts val="0"/>
              </a:spcBef>
              <a:spcAft>
                <a:spcPts val="0"/>
              </a:spcAft>
              <a:buClrTx/>
              <a:buSzTx/>
              <a:buFontTx/>
              <a:buNone/>
              <a:tabLst/>
              <a:defRPr/>
            </a:pPr>
            <a:r>
              <a:rPr kumimoji="0" lang="ko-KR" altLang="en-US" sz="2500" b="0" i="0" u="none" strike="noStrike" kern="0" cap="none" spc="150" normalizeH="0" baseline="0" noProof="0" dirty="0">
                <a:ln>
                  <a:noFill/>
                </a:ln>
                <a:solidFill>
                  <a:srgbClr val="000000"/>
                </a:solidFill>
                <a:effectLst/>
                <a:uLnTx/>
                <a:uFillTx/>
                <a:latin typeface="메이플스토리"/>
                <a:ea typeface="메이플스토리"/>
                <a:sym typeface="Didot"/>
              </a:rPr>
              <a:t>음식을 고르는데 걸리는 시간이 길 수록 음식 추천 기능에 대한 만족도가 높을 것이다</a:t>
            </a:r>
            <a:r>
              <a:rPr kumimoji="0" lang="en-US" altLang="ko-KR" sz="2500" b="0" i="0" u="none" strike="noStrike" kern="0" cap="none" spc="150" normalizeH="0" baseline="0" noProof="0" dirty="0">
                <a:ln>
                  <a:noFill/>
                </a:ln>
                <a:solidFill>
                  <a:srgbClr val="000000"/>
                </a:solidFill>
                <a:effectLst/>
                <a:uLnTx/>
                <a:uFillTx/>
                <a:latin typeface="메이플스토리"/>
                <a:ea typeface="메이플스토리"/>
                <a:sym typeface="Didot"/>
              </a:rPr>
              <a:t>.</a:t>
            </a:r>
            <a:endParaRPr kumimoji="0" sz="2500" b="0" i="0" u="none" strike="noStrike" kern="0" cap="none" spc="150" normalizeH="0" baseline="0" noProof="0" dirty="0">
              <a:ln>
                <a:noFill/>
              </a:ln>
              <a:solidFill>
                <a:srgbClr val="000000"/>
              </a:solidFill>
              <a:effectLst/>
              <a:uLnTx/>
              <a:uFillTx/>
              <a:latin typeface="메이플스토리"/>
              <a:ea typeface="메이플스토리"/>
              <a:sym typeface="Didot"/>
            </a:endParaRPr>
          </a:p>
        </p:txBody>
      </p:sp>
    </p:spTree>
    <p:extLst>
      <p:ext uri="{BB962C8B-B14F-4D97-AF65-F5344CB8AC3E}">
        <p14:creationId xmlns:p14="http://schemas.microsoft.com/office/powerpoint/2010/main" val="309183044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 name="Shape 166"/>
          <p:cNvSpPr/>
          <p:nvPr/>
        </p:nvSpPr>
        <p:spPr>
          <a:xfrm>
            <a:off x="-38922" y="4408"/>
            <a:ext cx="24461844" cy="2606226"/>
          </a:xfrm>
          <a:prstGeom prst="rect">
            <a:avLst/>
          </a:prstGeom>
          <a:solidFill>
            <a:srgbClr val="C496A2"/>
          </a:solidFill>
          <a:ln w="12700">
            <a:miter lim="400000"/>
          </a:ln>
        </p:spPr>
        <p:txBody>
          <a:bodyPr lIns="71437" tIns="71437" rIns="71437" bIns="71437" anchor="ctr"/>
          <a:lstStyle/>
          <a:p>
            <a:pPr>
              <a:defRPr sz="3200">
                <a:solidFill>
                  <a:srgbClr val="FFFFFF"/>
                </a:solidFill>
              </a:defRPr>
            </a:pPr>
            <a:endParaRPr/>
          </a:p>
        </p:txBody>
      </p:sp>
      <p:sp>
        <p:nvSpPr>
          <p:cNvPr id="167" name="Shape 167"/>
          <p:cNvSpPr/>
          <p:nvPr/>
        </p:nvSpPr>
        <p:spPr>
          <a:xfrm>
            <a:off x="9823564" y="619833"/>
            <a:ext cx="4736873" cy="13753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lvl1pPr>
              <a:defRPr sz="10000" cap="all" spc="1400">
                <a:solidFill>
                  <a:srgbClr val="FFFFFF"/>
                </a:solidFill>
                <a:latin typeface="Didot"/>
                <a:ea typeface="Didot"/>
                <a:cs typeface="Didot"/>
                <a:sym typeface="Didot"/>
              </a:defRPr>
            </a:lvl1pPr>
          </a:lstStyle>
          <a:p>
            <a:r>
              <a:rPr lang="ko-KR" altLang="en-US" sz="8000">
                <a:latin typeface="메이플스토리" panose="02000300000000000000" pitchFamily="2" charset="-127"/>
                <a:ea typeface="메이플스토리" panose="02000300000000000000" pitchFamily="2" charset="-127"/>
              </a:rPr>
              <a:t>음식 추천</a:t>
            </a:r>
            <a:endParaRPr sz="8000">
              <a:latin typeface="메이플스토리" panose="02000300000000000000" pitchFamily="2" charset="-127"/>
              <a:ea typeface="메이플스토리" panose="02000300000000000000" pitchFamily="2" charset="-127"/>
            </a:endParaRPr>
          </a:p>
        </p:txBody>
      </p:sp>
      <p:sp>
        <p:nvSpPr>
          <p:cNvPr id="23" name="직사각형 22">
            <a:extLst>
              <a:ext uri="{FF2B5EF4-FFF2-40B4-BE49-F238E27FC236}">
                <a16:creationId xmlns:a16="http://schemas.microsoft.com/office/drawing/2014/main" id="{3CE15BB0-C432-4C8F-B32C-C72AF5517E3C}"/>
              </a:ext>
            </a:extLst>
          </p:cNvPr>
          <p:cNvSpPr/>
          <p:nvPr/>
        </p:nvSpPr>
        <p:spPr>
          <a:xfrm>
            <a:off x="10642600" y="13202668"/>
            <a:ext cx="3114040" cy="390491"/>
          </a:xfrm>
          <a:prstGeom prst="rect">
            <a:avLst/>
          </a:prstGeom>
          <a:solidFill>
            <a:srgbClr val="C597A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1600" b="0" i="0" u="none" strike="noStrike" cap="none" spc="0" normalizeH="0" baseline="0">
              <a:ln>
                <a:noFill/>
              </a:ln>
              <a:solidFill>
                <a:srgbClr val="FFFFFF"/>
              </a:solidFill>
              <a:effectLst/>
              <a:uFillTx/>
              <a:latin typeface="+mj-ea"/>
              <a:ea typeface="+mj-ea"/>
              <a:cs typeface="+mn-cs"/>
              <a:sym typeface="Helvetica Light"/>
            </a:endParaRPr>
          </a:p>
        </p:txBody>
      </p:sp>
      <p:sp>
        <p:nvSpPr>
          <p:cNvPr id="24" name="TextBox 23">
            <a:extLst>
              <a:ext uri="{FF2B5EF4-FFF2-40B4-BE49-F238E27FC236}">
                <a16:creationId xmlns:a16="http://schemas.microsoft.com/office/drawing/2014/main" id="{205F7861-C0DD-49D2-B8D8-8C9164B0E4C9}"/>
              </a:ext>
            </a:extLst>
          </p:cNvPr>
          <p:cNvSpPr txBox="1"/>
          <p:nvPr/>
        </p:nvSpPr>
        <p:spPr>
          <a:xfrm>
            <a:off x="10605263" y="13183053"/>
            <a:ext cx="3202177"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altLang="ko-KR" sz="2400">
                <a:solidFill>
                  <a:schemeClr val="bg1"/>
                </a:solidFill>
                <a:latin typeface="+mj-ea"/>
                <a:ea typeface="+mj-ea"/>
              </a:rPr>
              <a:t>5. </a:t>
            </a:r>
            <a:r>
              <a:rPr lang="ko-KR" altLang="en-US" sz="2400">
                <a:solidFill>
                  <a:schemeClr val="bg1"/>
                </a:solidFill>
                <a:latin typeface="+mj-ea"/>
                <a:ea typeface="+mj-ea"/>
              </a:rPr>
              <a:t>유저 스터디</a:t>
            </a:r>
          </a:p>
        </p:txBody>
      </p:sp>
      <p:graphicFrame>
        <p:nvGraphicFramePr>
          <p:cNvPr id="14" name="차트 13">
            <a:extLst>
              <a:ext uri="{FF2B5EF4-FFF2-40B4-BE49-F238E27FC236}">
                <a16:creationId xmlns:a16="http://schemas.microsoft.com/office/drawing/2014/main" id="{01A7DD9C-28EA-44C9-AC44-CDBF4BCEF97B}"/>
              </a:ext>
            </a:extLst>
          </p:cNvPr>
          <p:cNvGraphicFramePr>
            <a:graphicFrameLocks/>
          </p:cNvGraphicFramePr>
          <p:nvPr>
            <p:extLst>
              <p:ext uri="{D42A27DB-BD31-4B8C-83A1-F6EECF244321}">
                <p14:modId xmlns:p14="http://schemas.microsoft.com/office/powerpoint/2010/main" val="1353497539"/>
              </p:ext>
            </p:extLst>
          </p:nvPr>
        </p:nvGraphicFramePr>
        <p:xfrm>
          <a:off x="497088" y="4259025"/>
          <a:ext cx="11694912" cy="7461457"/>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5" name="차트 14">
            <a:extLst>
              <a:ext uri="{FF2B5EF4-FFF2-40B4-BE49-F238E27FC236}">
                <a16:creationId xmlns:a16="http://schemas.microsoft.com/office/drawing/2014/main" id="{D5B3C0F0-ED82-4C0A-8CAE-FAFC6ACCF3C2}"/>
              </a:ext>
            </a:extLst>
          </p:cNvPr>
          <p:cNvGraphicFramePr>
            <a:graphicFrameLocks/>
          </p:cNvGraphicFramePr>
          <p:nvPr>
            <p:extLst>
              <p:ext uri="{D42A27DB-BD31-4B8C-83A1-F6EECF244321}">
                <p14:modId xmlns:p14="http://schemas.microsoft.com/office/powerpoint/2010/main" val="1304301448"/>
              </p:ext>
            </p:extLst>
          </p:nvPr>
        </p:nvGraphicFramePr>
        <p:xfrm>
          <a:off x="12192000" y="4259025"/>
          <a:ext cx="11925300" cy="7461457"/>
        </p:xfrm>
        <a:graphic>
          <a:graphicData uri="http://schemas.openxmlformats.org/drawingml/2006/chart">
            <c:chart xmlns:c="http://schemas.openxmlformats.org/drawingml/2006/chart" xmlns:r="http://schemas.openxmlformats.org/officeDocument/2006/relationships" r:id="rId3"/>
          </a:graphicData>
        </a:graphic>
      </p:graphicFrame>
      <p:sp>
        <p:nvSpPr>
          <p:cNvPr id="5" name="TextBox 4">
            <a:extLst>
              <a:ext uri="{FF2B5EF4-FFF2-40B4-BE49-F238E27FC236}">
                <a16:creationId xmlns:a16="http://schemas.microsoft.com/office/drawing/2014/main" id="{48A6BECE-660F-4B31-B262-C73BB3A5BC18}"/>
              </a:ext>
            </a:extLst>
          </p:cNvPr>
          <p:cNvSpPr txBox="1"/>
          <p:nvPr/>
        </p:nvSpPr>
        <p:spPr>
          <a:xfrm>
            <a:off x="6115050" y="12033513"/>
            <a:ext cx="12153900" cy="7598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ko-KR" altLang="en-US" sz="4000" b="0" i="0" u="none" strike="noStrike" cap="none" spc="0" normalizeH="0" baseline="0" dirty="0">
                <a:ln>
                  <a:noFill/>
                </a:ln>
                <a:solidFill>
                  <a:srgbClr val="000000"/>
                </a:solidFill>
                <a:effectLst/>
                <a:uFillTx/>
                <a:latin typeface="+mn-lt"/>
                <a:ea typeface="+mn-ea"/>
                <a:cs typeface="+mn-cs"/>
                <a:sym typeface="Helvetica Light"/>
              </a:rPr>
              <a:t>타 시스템의 음식추천 기능보다 더 높은 </a:t>
            </a:r>
            <a:r>
              <a:rPr lang="ko-KR" altLang="en-US" sz="4000" dirty="0"/>
              <a:t>만족도를 보여준다</a:t>
            </a:r>
            <a:r>
              <a:rPr lang="en-US" altLang="ko-KR" sz="4000" dirty="0"/>
              <a:t>.</a:t>
            </a:r>
            <a:endParaRPr kumimoji="0" lang="ko-KR" altLang="en-US" sz="4000" b="0" i="0" u="none" strike="noStrike" cap="none" spc="0" normalizeH="0" baseline="0" dirty="0">
              <a:ln>
                <a:noFill/>
              </a:ln>
              <a:solidFill>
                <a:srgbClr val="000000"/>
              </a:solidFill>
              <a:effectLst/>
              <a:uFillTx/>
              <a:latin typeface="+mn-lt"/>
              <a:ea typeface="+mn-ea"/>
              <a:cs typeface="+mn-cs"/>
              <a:sym typeface="Helvetica Light"/>
            </a:endParaRPr>
          </a:p>
        </p:txBody>
      </p:sp>
    </p:spTree>
    <p:extLst>
      <p:ext uri="{BB962C8B-B14F-4D97-AF65-F5344CB8AC3E}">
        <p14:creationId xmlns:p14="http://schemas.microsoft.com/office/powerpoint/2010/main" val="342889261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차트 9">
            <a:extLst>
              <a:ext uri="{FF2B5EF4-FFF2-40B4-BE49-F238E27FC236}">
                <a16:creationId xmlns:a16="http://schemas.microsoft.com/office/drawing/2014/main" id="{2153069B-89B7-43EA-A66F-006A8A2CC27A}"/>
              </a:ext>
            </a:extLst>
          </p:cNvPr>
          <p:cNvGraphicFramePr>
            <a:graphicFrameLocks/>
          </p:cNvGraphicFramePr>
          <p:nvPr>
            <p:extLst>
              <p:ext uri="{D42A27DB-BD31-4B8C-83A1-F6EECF244321}">
                <p14:modId xmlns:p14="http://schemas.microsoft.com/office/powerpoint/2010/main" val="865958995"/>
              </p:ext>
            </p:extLst>
          </p:nvPr>
        </p:nvGraphicFramePr>
        <p:xfrm>
          <a:off x="12192000" y="4259024"/>
          <a:ext cx="11925300" cy="7461456"/>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9" name="차트 8">
            <a:extLst>
              <a:ext uri="{FF2B5EF4-FFF2-40B4-BE49-F238E27FC236}">
                <a16:creationId xmlns:a16="http://schemas.microsoft.com/office/drawing/2014/main" id="{DAAFFC29-8A09-4B16-A1FC-17C1C79029E1}"/>
              </a:ext>
            </a:extLst>
          </p:cNvPr>
          <p:cNvGraphicFramePr>
            <a:graphicFrameLocks/>
          </p:cNvGraphicFramePr>
          <p:nvPr>
            <p:extLst>
              <p:ext uri="{D42A27DB-BD31-4B8C-83A1-F6EECF244321}">
                <p14:modId xmlns:p14="http://schemas.microsoft.com/office/powerpoint/2010/main" val="105408573"/>
              </p:ext>
            </p:extLst>
          </p:nvPr>
        </p:nvGraphicFramePr>
        <p:xfrm>
          <a:off x="497088" y="4259024"/>
          <a:ext cx="11694912" cy="7461457"/>
        </p:xfrm>
        <a:graphic>
          <a:graphicData uri="http://schemas.openxmlformats.org/drawingml/2006/chart">
            <c:chart xmlns:c="http://schemas.openxmlformats.org/drawingml/2006/chart" xmlns:r="http://schemas.openxmlformats.org/officeDocument/2006/relationships" r:id="rId3"/>
          </a:graphicData>
        </a:graphic>
      </p:graphicFrame>
      <p:sp>
        <p:nvSpPr>
          <p:cNvPr id="166" name="Shape 166"/>
          <p:cNvSpPr/>
          <p:nvPr/>
        </p:nvSpPr>
        <p:spPr>
          <a:xfrm>
            <a:off x="-38922" y="4408"/>
            <a:ext cx="24461844" cy="2606226"/>
          </a:xfrm>
          <a:prstGeom prst="rect">
            <a:avLst/>
          </a:prstGeom>
          <a:solidFill>
            <a:srgbClr val="C496A2"/>
          </a:solidFill>
          <a:ln w="12700">
            <a:miter lim="400000"/>
          </a:ln>
        </p:spPr>
        <p:txBody>
          <a:bodyPr lIns="71437" tIns="71437" rIns="71437" bIns="71437" anchor="ctr"/>
          <a:lstStyle/>
          <a:p>
            <a:pPr>
              <a:defRPr sz="3200">
                <a:solidFill>
                  <a:srgbClr val="FFFFFF"/>
                </a:solidFill>
              </a:defRPr>
            </a:pPr>
            <a:endParaRPr/>
          </a:p>
        </p:txBody>
      </p:sp>
      <p:sp>
        <p:nvSpPr>
          <p:cNvPr id="167" name="Shape 167"/>
          <p:cNvSpPr/>
          <p:nvPr/>
        </p:nvSpPr>
        <p:spPr>
          <a:xfrm>
            <a:off x="9757040" y="619833"/>
            <a:ext cx="4869922" cy="13753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lvl1pPr>
              <a:defRPr sz="10000" cap="all" spc="1400">
                <a:solidFill>
                  <a:srgbClr val="FFFFFF"/>
                </a:solidFill>
                <a:latin typeface="Didot"/>
                <a:ea typeface="Didot"/>
                <a:cs typeface="Didot"/>
                <a:sym typeface="Didot"/>
              </a:defRPr>
            </a:lvl1pPr>
          </a:lstStyle>
          <a:p>
            <a:r>
              <a:rPr lang="ko-KR" altLang="en-US" sz="8000">
                <a:latin typeface="메이플스토리" panose="02000300000000000000" pitchFamily="2" charset="-127"/>
                <a:ea typeface="메이플스토리" panose="02000300000000000000" pitchFamily="2" charset="-127"/>
              </a:rPr>
              <a:t>시장 분석</a:t>
            </a:r>
            <a:endParaRPr sz="8000">
              <a:latin typeface="메이플스토리" panose="02000300000000000000" pitchFamily="2" charset="-127"/>
              <a:ea typeface="메이플스토리" panose="02000300000000000000" pitchFamily="2" charset="-127"/>
            </a:endParaRPr>
          </a:p>
        </p:txBody>
      </p:sp>
      <p:sp>
        <p:nvSpPr>
          <p:cNvPr id="23" name="직사각형 22">
            <a:extLst>
              <a:ext uri="{FF2B5EF4-FFF2-40B4-BE49-F238E27FC236}">
                <a16:creationId xmlns:a16="http://schemas.microsoft.com/office/drawing/2014/main" id="{3CE15BB0-C432-4C8F-B32C-C72AF5517E3C}"/>
              </a:ext>
            </a:extLst>
          </p:cNvPr>
          <p:cNvSpPr/>
          <p:nvPr/>
        </p:nvSpPr>
        <p:spPr>
          <a:xfrm>
            <a:off x="10642600" y="13202668"/>
            <a:ext cx="3114040" cy="390491"/>
          </a:xfrm>
          <a:prstGeom prst="rect">
            <a:avLst/>
          </a:prstGeom>
          <a:solidFill>
            <a:srgbClr val="C597A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1600" b="0" i="0" u="none" strike="noStrike" cap="none" spc="0" normalizeH="0" baseline="0">
              <a:ln>
                <a:noFill/>
              </a:ln>
              <a:solidFill>
                <a:srgbClr val="FFFFFF"/>
              </a:solidFill>
              <a:effectLst/>
              <a:uFillTx/>
              <a:latin typeface="+mj-ea"/>
              <a:ea typeface="+mj-ea"/>
              <a:cs typeface="+mn-cs"/>
              <a:sym typeface="Helvetica Light"/>
            </a:endParaRPr>
          </a:p>
        </p:txBody>
      </p:sp>
      <p:sp>
        <p:nvSpPr>
          <p:cNvPr id="24" name="TextBox 23">
            <a:extLst>
              <a:ext uri="{FF2B5EF4-FFF2-40B4-BE49-F238E27FC236}">
                <a16:creationId xmlns:a16="http://schemas.microsoft.com/office/drawing/2014/main" id="{205F7861-C0DD-49D2-B8D8-8C9164B0E4C9}"/>
              </a:ext>
            </a:extLst>
          </p:cNvPr>
          <p:cNvSpPr txBox="1"/>
          <p:nvPr/>
        </p:nvSpPr>
        <p:spPr>
          <a:xfrm>
            <a:off x="10605263" y="13183053"/>
            <a:ext cx="3202177"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altLang="ko-KR" sz="2400">
                <a:solidFill>
                  <a:schemeClr val="bg1"/>
                </a:solidFill>
                <a:latin typeface="+mj-ea"/>
                <a:ea typeface="+mj-ea"/>
              </a:rPr>
              <a:t>5. </a:t>
            </a:r>
            <a:r>
              <a:rPr lang="ko-KR" altLang="en-US" sz="2400">
                <a:solidFill>
                  <a:schemeClr val="bg1"/>
                </a:solidFill>
                <a:latin typeface="+mj-ea"/>
                <a:ea typeface="+mj-ea"/>
              </a:rPr>
              <a:t>유저 스터디</a:t>
            </a:r>
          </a:p>
        </p:txBody>
      </p:sp>
      <p:sp>
        <p:nvSpPr>
          <p:cNvPr id="5" name="TextBox 4">
            <a:extLst>
              <a:ext uri="{FF2B5EF4-FFF2-40B4-BE49-F238E27FC236}">
                <a16:creationId xmlns:a16="http://schemas.microsoft.com/office/drawing/2014/main" id="{48A6BECE-660F-4B31-B262-C73BB3A5BC18}"/>
              </a:ext>
            </a:extLst>
          </p:cNvPr>
          <p:cNvSpPr txBox="1"/>
          <p:nvPr/>
        </p:nvSpPr>
        <p:spPr>
          <a:xfrm>
            <a:off x="6115050" y="12033513"/>
            <a:ext cx="12153900" cy="7598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ko-KR" altLang="en-US" sz="4000" b="0" i="0" u="none" strike="noStrike" cap="none" spc="0" normalizeH="0" baseline="0" dirty="0">
                <a:ln>
                  <a:noFill/>
                </a:ln>
                <a:solidFill>
                  <a:srgbClr val="000000"/>
                </a:solidFill>
                <a:effectLst/>
                <a:uFillTx/>
                <a:latin typeface="+mn-lt"/>
                <a:ea typeface="+mn-ea"/>
                <a:cs typeface="+mn-cs"/>
                <a:sym typeface="Helvetica Light"/>
              </a:rPr>
              <a:t>타 시스템의 시장 분석 기능보다 더 높은 만족도를 보여준다</a:t>
            </a:r>
            <a:r>
              <a:rPr kumimoji="0" lang="en-US" altLang="ko-KR" sz="4000" b="0" i="0" u="none" strike="noStrike" cap="none" spc="0" normalizeH="0" baseline="0" dirty="0">
                <a:ln>
                  <a:noFill/>
                </a:ln>
                <a:solidFill>
                  <a:srgbClr val="000000"/>
                </a:solidFill>
                <a:effectLst/>
                <a:uFillTx/>
                <a:latin typeface="+mn-lt"/>
                <a:ea typeface="+mn-ea"/>
                <a:cs typeface="+mn-cs"/>
                <a:sym typeface="Helvetica Light"/>
              </a:rPr>
              <a:t>.</a:t>
            </a:r>
            <a:r>
              <a:rPr kumimoji="0" lang="ko-KR" altLang="en-US" sz="4000" b="0" i="0" u="none" strike="noStrike" cap="none" spc="0" normalizeH="0" baseline="0" dirty="0">
                <a:ln>
                  <a:noFill/>
                </a:ln>
                <a:solidFill>
                  <a:srgbClr val="000000"/>
                </a:solidFill>
                <a:effectLst/>
                <a:uFillTx/>
                <a:latin typeface="+mn-lt"/>
                <a:ea typeface="+mn-ea"/>
                <a:cs typeface="+mn-cs"/>
                <a:sym typeface="Helvetica Light"/>
              </a:rPr>
              <a:t> </a:t>
            </a:r>
          </a:p>
        </p:txBody>
      </p:sp>
    </p:spTree>
    <p:extLst>
      <p:ext uri="{BB962C8B-B14F-4D97-AF65-F5344CB8AC3E}">
        <p14:creationId xmlns:p14="http://schemas.microsoft.com/office/powerpoint/2010/main" val="146965449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차트 11">
            <a:extLst>
              <a:ext uri="{FF2B5EF4-FFF2-40B4-BE49-F238E27FC236}">
                <a16:creationId xmlns:a16="http://schemas.microsoft.com/office/drawing/2014/main" id="{32468AB9-613E-49E2-A071-B44853D7120D}"/>
              </a:ext>
            </a:extLst>
          </p:cNvPr>
          <p:cNvGraphicFramePr>
            <a:graphicFrameLocks/>
          </p:cNvGraphicFramePr>
          <p:nvPr>
            <p:extLst>
              <p:ext uri="{D42A27DB-BD31-4B8C-83A1-F6EECF244321}">
                <p14:modId xmlns:p14="http://schemas.microsoft.com/office/powerpoint/2010/main" val="920860849"/>
              </p:ext>
            </p:extLst>
          </p:nvPr>
        </p:nvGraphicFramePr>
        <p:xfrm>
          <a:off x="12206350" y="4259023"/>
          <a:ext cx="11910949" cy="7481071"/>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1" name="차트 10">
            <a:extLst>
              <a:ext uri="{FF2B5EF4-FFF2-40B4-BE49-F238E27FC236}">
                <a16:creationId xmlns:a16="http://schemas.microsoft.com/office/drawing/2014/main" id="{77070CF9-6976-4E5E-9389-A1D8C129C11B}"/>
              </a:ext>
            </a:extLst>
          </p:cNvPr>
          <p:cNvGraphicFramePr>
            <a:graphicFrameLocks/>
          </p:cNvGraphicFramePr>
          <p:nvPr>
            <p:extLst>
              <p:ext uri="{D42A27DB-BD31-4B8C-83A1-F6EECF244321}">
                <p14:modId xmlns:p14="http://schemas.microsoft.com/office/powerpoint/2010/main" val="3759292502"/>
              </p:ext>
            </p:extLst>
          </p:nvPr>
        </p:nvGraphicFramePr>
        <p:xfrm>
          <a:off x="400050" y="4259024"/>
          <a:ext cx="11561562" cy="7461456"/>
        </p:xfrm>
        <a:graphic>
          <a:graphicData uri="http://schemas.openxmlformats.org/drawingml/2006/chart">
            <c:chart xmlns:c="http://schemas.openxmlformats.org/drawingml/2006/chart" xmlns:r="http://schemas.openxmlformats.org/officeDocument/2006/relationships" r:id="rId3"/>
          </a:graphicData>
        </a:graphic>
      </p:graphicFrame>
      <p:sp>
        <p:nvSpPr>
          <p:cNvPr id="166" name="Shape 166"/>
          <p:cNvSpPr/>
          <p:nvPr/>
        </p:nvSpPr>
        <p:spPr>
          <a:xfrm>
            <a:off x="-38922" y="4408"/>
            <a:ext cx="24461844" cy="2606226"/>
          </a:xfrm>
          <a:prstGeom prst="rect">
            <a:avLst/>
          </a:prstGeom>
          <a:solidFill>
            <a:srgbClr val="C496A2"/>
          </a:solidFill>
          <a:ln w="12700">
            <a:miter lim="400000"/>
          </a:ln>
        </p:spPr>
        <p:txBody>
          <a:bodyPr lIns="71437" tIns="71437" rIns="71437" bIns="71437" anchor="ctr"/>
          <a:lstStyle/>
          <a:p>
            <a:pPr>
              <a:defRPr sz="3200">
                <a:solidFill>
                  <a:srgbClr val="FFFFFF"/>
                </a:solidFill>
              </a:defRPr>
            </a:pPr>
            <a:endParaRPr/>
          </a:p>
        </p:txBody>
      </p:sp>
      <p:sp>
        <p:nvSpPr>
          <p:cNvPr id="167" name="Shape 167"/>
          <p:cNvSpPr/>
          <p:nvPr/>
        </p:nvSpPr>
        <p:spPr>
          <a:xfrm>
            <a:off x="10256375" y="619833"/>
            <a:ext cx="3871252" cy="13753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lvl1pPr>
              <a:defRPr sz="10000" cap="all" spc="1400">
                <a:solidFill>
                  <a:srgbClr val="FFFFFF"/>
                </a:solidFill>
                <a:latin typeface="Didot"/>
                <a:ea typeface="Didot"/>
                <a:cs typeface="Didot"/>
                <a:sym typeface="Didot"/>
              </a:defRPr>
            </a:lvl1pPr>
          </a:lstStyle>
          <a:p>
            <a:r>
              <a:rPr lang="en-US" sz="8000">
                <a:latin typeface="메이플스토리" panose="02000300000000000000" pitchFamily="2" charset="-127"/>
                <a:ea typeface="메이플스토리" panose="02000300000000000000" pitchFamily="2" charset="-127"/>
              </a:rPr>
              <a:t>UI/UX</a:t>
            </a:r>
            <a:endParaRPr sz="8000">
              <a:latin typeface="메이플스토리" panose="02000300000000000000" pitchFamily="2" charset="-127"/>
              <a:ea typeface="메이플스토리" panose="02000300000000000000" pitchFamily="2" charset="-127"/>
            </a:endParaRPr>
          </a:p>
        </p:txBody>
      </p:sp>
      <p:sp>
        <p:nvSpPr>
          <p:cNvPr id="23" name="직사각형 22">
            <a:extLst>
              <a:ext uri="{FF2B5EF4-FFF2-40B4-BE49-F238E27FC236}">
                <a16:creationId xmlns:a16="http://schemas.microsoft.com/office/drawing/2014/main" id="{3CE15BB0-C432-4C8F-B32C-C72AF5517E3C}"/>
              </a:ext>
            </a:extLst>
          </p:cNvPr>
          <p:cNvSpPr/>
          <p:nvPr/>
        </p:nvSpPr>
        <p:spPr>
          <a:xfrm>
            <a:off x="10642600" y="13202668"/>
            <a:ext cx="3114040" cy="390491"/>
          </a:xfrm>
          <a:prstGeom prst="rect">
            <a:avLst/>
          </a:prstGeom>
          <a:solidFill>
            <a:srgbClr val="C597A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1600" b="0" i="0" u="none" strike="noStrike" cap="none" spc="0" normalizeH="0" baseline="0">
              <a:ln>
                <a:noFill/>
              </a:ln>
              <a:solidFill>
                <a:srgbClr val="FFFFFF"/>
              </a:solidFill>
              <a:effectLst/>
              <a:uFillTx/>
              <a:latin typeface="+mj-ea"/>
              <a:ea typeface="+mj-ea"/>
              <a:cs typeface="+mn-cs"/>
              <a:sym typeface="Helvetica Light"/>
            </a:endParaRPr>
          </a:p>
        </p:txBody>
      </p:sp>
      <p:sp>
        <p:nvSpPr>
          <p:cNvPr id="24" name="TextBox 23">
            <a:extLst>
              <a:ext uri="{FF2B5EF4-FFF2-40B4-BE49-F238E27FC236}">
                <a16:creationId xmlns:a16="http://schemas.microsoft.com/office/drawing/2014/main" id="{205F7861-C0DD-49D2-B8D8-8C9164B0E4C9}"/>
              </a:ext>
            </a:extLst>
          </p:cNvPr>
          <p:cNvSpPr txBox="1"/>
          <p:nvPr/>
        </p:nvSpPr>
        <p:spPr>
          <a:xfrm>
            <a:off x="10605263" y="13183053"/>
            <a:ext cx="3202177"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altLang="ko-KR" sz="2400">
                <a:solidFill>
                  <a:schemeClr val="bg1"/>
                </a:solidFill>
                <a:latin typeface="+mj-ea"/>
                <a:ea typeface="+mj-ea"/>
              </a:rPr>
              <a:t>5. </a:t>
            </a:r>
            <a:r>
              <a:rPr lang="ko-KR" altLang="en-US" sz="2400">
                <a:solidFill>
                  <a:schemeClr val="bg1"/>
                </a:solidFill>
                <a:latin typeface="+mj-ea"/>
                <a:ea typeface="+mj-ea"/>
              </a:rPr>
              <a:t>유저 스터디</a:t>
            </a:r>
          </a:p>
        </p:txBody>
      </p:sp>
      <p:sp>
        <p:nvSpPr>
          <p:cNvPr id="5" name="TextBox 4">
            <a:extLst>
              <a:ext uri="{FF2B5EF4-FFF2-40B4-BE49-F238E27FC236}">
                <a16:creationId xmlns:a16="http://schemas.microsoft.com/office/drawing/2014/main" id="{48A6BECE-660F-4B31-B262-C73BB3A5BC18}"/>
              </a:ext>
            </a:extLst>
          </p:cNvPr>
          <p:cNvSpPr txBox="1"/>
          <p:nvPr/>
        </p:nvSpPr>
        <p:spPr>
          <a:xfrm>
            <a:off x="6115050" y="12033513"/>
            <a:ext cx="12153900" cy="7598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ko-KR" altLang="en-US" sz="4000" b="0" i="0" u="none" strike="noStrike" cap="none" spc="0" normalizeH="0" baseline="0" dirty="0">
                <a:ln>
                  <a:noFill/>
                </a:ln>
                <a:solidFill>
                  <a:srgbClr val="000000"/>
                </a:solidFill>
                <a:effectLst/>
                <a:uFillTx/>
                <a:latin typeface="+mn-lt"/>
                <a:ea typeface="+mn-ea"/>
                <a:cs typeface="+mn-cs"/>
                <a:sym typeface="Helvetica Light"/>
              </a:rPr>
              <a:t>높은 디자인 만족도를 보여 준다</a:t>
            </a:r>
            <a:r>
              <a:rPr kumimoji="0" lang="en-US" altLang="ko-KR" sz="4000" b="0" i="0" u="none" strike="noStrike" cap="none" spc="0" normalizeH="0" baseline="0" dirty="0">
                <a:ln>
                  <a:noFill/>
                </a:ln>
                <a:solidFill>
                  <a:srgbClr val="000000"/>
                </a:solidFill>
                <a:effectLst/>
                <a:uFillTx/>
                <a:latin typeface="+mn-lt"/>
                <a:ea typeface="+mn-ea"/>
                <a:cs typeface="+mn-cs"/>
                <a:sym typeface="Helvetica Light"/>
              </a:rPr>
              <a:t>.</a:t>
            </a:r>
            <a:endParaRPr kumimoji="0" lang="ko-KR" altLang="en-US" sz="4000" b="0" i="0" u="none" strike="noStrike" cap="none" spc="0" normalizeH="0" baseline="0" dirty="0">
              <a:ln>
                <a:noFill/>
              </a:ln>
              <a:solidFill>
                <a:srgbClr val="000000"/>
              </a:solidFill>
              <a:effectLst/>
              <a:uFillTx/>
              <a:latin typeface="+mn-lt"/>
              <a:ea typeface="+mn-ea"/>
              <a:cs typeface="+mn-cs"/>
              <a:sym typeface="Helvetica Light"/>
            </a:endParaRPr>
          </a:p>
        </p:txBody>
      </p:sp>
    </p:spTree>
    <p:extLst>
      <p:ext uri="{BB962C8B-B14F-4D97-AF65-F5344CB8AC3E}">
        <p14:creationId xmlns:p14="http://schemas.microsoft.com/office/powerpoint/2010/main" val="291961160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 name="Shape 166"/>
          <p:cNvSpPr/>
          <p:nvPr/>
        </p:nvSpPr>
        <p:spPr>
          <a:xfrm>
            <a:off x="-38922" y="4408"/>
            <a:ext cx="24461844" cy="2606226"/>
          </a:xfrm>
          <a:prstGeom prst="rect">
            <a:avLst/>
          </a:prstGeom>
          <a:solidFill>
            <a:srgbClr val="C496A2"/>
          </a:solidFill>
          <a:ln w="12700">
            <a:miter lim="400000"/>
          </a:ln>
        </p:spPr>
        <p:txBody>
          <a:bodyPr lIns="71437" tIns="71437" rIns="71437" bIns="71437" anchor="ctr"/>
          <a:lstStyle/>
          <a:p>
            <a:pPr>
              <a:defRPr sz="3200">
                <a:solidFill>
                  <a:srgbClr val="FFFFFF"/>
                </a:solidFill>
              </a:defRPr>
            </a:pPr>
            <a:endParaRPr/>
          </a:p>
        </p:txBody>
      </p:sp>
      <p:sp>
        <p:nvSpPr>
          <p:cNvPr id="167" name="Shape 167"/>
          <p:cNvSpPr/>
          <p:nvPr/>
        </p:nvSpPr>
        <p:spPr>
          <a:xfrm>
            <a:off x="9320222" y="619833"/>
            <a:ext cx="5743559" cy="13753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lvl1pPr>
              <a:defRPr sz="10000" cap="all" spc="1400">
                <a:solidFill>
                  <a:srgbClr val="FFFFFF"/>
                </a:solidFill>
                <a:latin typeface="Didot"/>
                <a:ea typeface="Didot"/>
                <a:cs typeface="Didot"/>
                <a:sym typeface="Didot"/>
              </a:defRPr>
            </a:lvl1pPr>
          </a:lstStyle>
          <a:p>
            <a:r>
              <a:rPr lang="ko-KR" altLang="en-US" sz="8000">
                <a:latin typeface="메이플스토리" panose="02000300000000000000" pitchFamily="2" charset="-127"/>
                <a:ea typeface="메이플스토리" panose="02000300000000000000" pitchFamily="2" charset="-127"/>
              </a:rPr>
              <a:t>기능 만족도</a:t>
            </a:r>
            <a:endParaRPr sz="8000">
              <a:latin typeface="메이플스토리" panose="02000300000000000000" pitchFamily="2" charset="-127"/>
              <a:ea typeface="메이플스토리" panose="02000300000000000000" pitchFamily="2" charset="-127"/>
            </a:endParaRPr>
          </a:p>
        </p:txBody>
      </p:sp>
      <p:sp>
        <p:nvSpPr>
          <p:cNvPr id="23" name="직사각형 22">
            <a:extLst>
              <a:ext uri="{FF2B5EF4-FFF2-40B4-BE49-F238E27FC236}">
                <a16:creationId xmlns:a16="http://schemas.microsoft.com/office/drawing/2014/main" id="{3CE15BB0-C432-4C8F-B32C-C72AF5517E3C}"/>
              </a:ext>
            </a:extLst>
          </p:cNvPr>
          <p:cNvSpPr/>
          <p:nvPr/>
        </p:nvSpPr>
        <p:spPr>
          <a:xfrm>
            <a:off x="10642600" y="13202668"/>
            <a:ext cx="3114040" cy="390491"/>
          </a:xfrm>
          <a:prstGeom prst="rect">
            <a:avLst/>
          </a:prstGeom>
          <a:solidFill>
            <a:srgbClr val="C597A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1600" b="0" i="0" u="none" strike="noStrike" cap="none" spc="0" normalizeH="0" baseline="0">
              <a:ln>
                <a:noFill/>
              </a:ln>
              <a:solidFill>
                <a:srgbClr val="FFFFFF"/>
              </a:solidFill>
              <a:effectLst/>
              <a:uFillTx/>
              <a:latin typeface="+mj-ea"/>
              <a:ea typeface="+mj-ea"/>
              <a:cs typeface="+mn-cs"/>
              <a:sym typeface="Helvetica Light"/>
            </a:endParaRPr>
          </a:p>
        </p:txBody>
      </p:sp>
      <p:sp>
        <p:nvSpPr>
          <p:cNvPr id="24" name="TextBox 23">
            <a:extLst>
              <a:ext uri="{FF2B5EF4-FFF2-40B4-BE49-F238E27FC236}">
                <a16:creationId xmlns:a16="http://schemas.microsoft.com/office/drawing/2014/main" id="{205F7861-C0DD-49D2-B8D8-8C9164B0E4C9}"/>
              </a:ext>
            </a:extLst>
          </p:cNvPr>
          <p:cNvSpPr txBox="1"/>
          <p:nvPr/>
        </p:nvSpPr>
        <p:spPr>
          <a:xfrm>
            <a:off x="10605263" y="13183053"/>
            <a:ext cx="3202177"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altLang="ko-KR" sz="2400">
                <a:solidFill>
                  <a:schemeClr val="bg1"/>
                </a:solidFill>
                <a:latin typeface="+mj-ea"/>
                <a:ea typeface="+mj-ea"/>
              </a:rPr>
              <a:t>5. </a:t>
            </a:r>
            <a:r>
              <a:rPr lang="ko-KR" altLang="en-US" sz="2400">
                <a:solidFill>
                  <a:schemeClr val="bg1"/>
                </a:solidFill>
                <a:latin typeface="+mj-ea"/>
                <a:ea typeface="+mj-ea"/>
              </a:rPr>
              <a:t>유저 스터디</a:t>
            </a:r>
          </a:p>
        </p:txBody>
      </p:sp>
      <p:sp>
        <p:nvSpPr>
          <p:cNvPr id="5" name="TextBox 4">
            <a:extLst>
              <a:ext uri="{FF2B5EF4-FFF2-40B4-BE49-F238E27FC236}">
                <a16:creationId xmlns:a16="http://schemas.microsoft.com/office/drawing/2014/main" id="{48A6BECE-660F-4B31-B262-C73BB3A5BC18}"/>
              </a:ext>
            </a:extLst>
          </p:cNvPr>
          <p:cNvSpPr txBox="1"/>
          <p:nvPr/>
        </p:nvSpPr>
        <p:spPr>
          <a:xfrm>
            <a:off x="3312350" y="12053128"/>
            <a:ext cx="17759299" cy="7598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lang="ko-KR" altLang="en-US" sz="4000" dirty="0"/>
              <a:t>가설 </a:t>
            </a:r>
            <a:r>
              <a:rPr lang="en-US" altLang="ko-KR" sz="4000" dirty="0"/>
              <a:t>: </a:t>
            </a:r>
            <a:r>
              <a:rPr lang="ko-KR" altLang="en-US" sz="4000" dirty="0"/>
              <a:t>음식을 빠르게 고르는 사람은 음식 추천기능에 대한 만족도가 낮을 것이다</a:t>
            </a:r>
            <a:r>
              <a:rPr lang="en-US" altLang="ko-KR" sz="4000" dirty="0"/>
              <a:t>.</a:t>
            </a:r>
            <a:endParaRPr kumimoji="0" lang="ko-KR" altLang="en-US" sz="4000" b="0" i="0" u="none" strike="noStrike" cap="none" spc="0" normalizeH="0" baseline="0" dirty="0">
              <a:ln>
                <a:noFill/>
              </a:ln>
              <a:solidFill>
                <a:srgbClr val="000000"/>
              </a:solidFill>
              <a:effectLst/>
              <a:uFillTx/>
              <a:latin typeface="+mn-lt"/>
              <a:ea typeface="+mn-ea"/>
              <a:cs typeface="+mn-cs"/>
              <a:sym typeface="Helvetica Light"/>
            </a:endParaRPr>
          </a:p>
        </p:txBody>
      </p:sp>
      <p:graphicFrame>
        <p:nvGraphicFramePr>
          <p:cNvPr id="15" name="차트 14">
            <a:extLst>
              <a:ext uri="{FF2B5EF4-FFF2-40B4-BE49-F238E27FC236}">
                <a16:creationId xmlns:a16="http://schemas.microsoft.com/office/drawing/2014/main" id="{87CCD8B6-C3A1-4260-BF18-AA25F3E4C349}"/>
              </a:ext>
            </a:extLst>
          </p:cNvPr>
          <p:cNvGraphicFramePr>
            <a:graphicFrameLocks/>
          </p:cNvGraphicFramePr>
          <p:nvPr>
            <p:extLst>
              <p:ext uri="{D42A27DB-BD31-4B8C-83A1-F6EECF244321}">
                <p14:modId xmlns:p14="http://schemas.microsoft.com/office/powerpoint/2010/main" val="582721935"/>
              </p:ext>
            </p:extLst>
          </p:nvPr>
        </p:nvGraphicFramePr>
        <p:xfrm>
          <a:off x="7003826" y="3070793"/>
          <a:ext cx="10405050" cy="8352031"/>
        </p:xfrm>
        <a:graphic>
          <a:graphicData uri="http://schemas.openxmlformats.org/drawingml/2006/chart">
            <c:chart xmlns:c="http://schemas.openxmlformats.org/drawingml/2006/chart" xmlns:r="http://schemas.openxmlformats.org/officeDocument/2006/relationships" r:id="rId2"/>
          </a:graphicData>
        </a:graphic>
      </p:graphicFrame>
      <p:sp>
        <p:nvSpPr>
          <p:cNvPr id="16" name="TextBox 15">
            <a:extLst>
              <a:ext uri="{FF2B5EF4-FFF2-40B4-BE49-F238E27FC236}">
                <a16:creationId xmlns:a16="http://schemas.microsoft.com/office/drawing/2014/main" id="{9FD84390-CE11-4211-9782-DFE468602EDE}"/>
              </a:ext>
            </a:extLst>
          </p:cNvPr>
          <p:cNvSpPr txBox="1"/>
          <p:nvPr/>
        </p:nvSpPr>
        <p:spPr>
          <a:xfrm>
            <a:off x="3326701" y="11312982"/>
            <a:ext cx="17759299" cy="7598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lang="ko-KR" altLang="en-US" sz="4000" dirty="0"/>
              <a:t>통념 </a:t>
            </a:r>
            <a:r>
              <a:rPr lang="en-US" altLang="ko-KR" sz="4000" dirty="0"/>
              <a:t>: </a:t>
            </a:r>
            <a:r>
              <a:rPr lang="ko-KR" altLang="en-US" sz="4000" dirty="0"/>
              <a:t>음식을 빠르게 고르는 사람은 음식 추천 어플이 필요가 없을 것이다</a:t>
            </a:r>
            <a:r>
              <a:rPr lang="en-US" altLang="ko-KR" sz="4000" dirty="0"/>
              <a:t>.</a:t>
            </a:r>
            <a:endParaRPr kumimoji="0" lang="ko-KR" altLang="en-US" sz="4000" b="0" i="0" u="none" strike="noStrike" cap="none" spc="0" normalizeH="0" baseline="0" dirty="0">
              <a:ln>
                <a:noFill/>
              </a:ln>
              <a:solidFill>
                <a:srgbClr val="000000"/>
              </a:solidFill>
              <a:effectLst/>
              <a:uFillTx/>
              <a:latin typeface="+mn-lt"/>
              <a:ea typeface="+mn-ea"/>
              <a:cs typeface="+mn-cs"/>
              <a:sym typeface="Helvetica Light"/>
            </a:endParaRPr>
          </a:p>
        </p:txBody>
      </p:sp>
    </p:spTree>
    <p:extLst>
      <p:ext uri="{BB962C8B-B14F-4D97-AF65-F5344CB8AC3E}">
        <p14:creationId xmlns:p14="http://schemas.microsoft.com/office/powerpoint/2010/main" val="213251914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Shape 125"/>
          <p:cNvSpPr/>
          <p:nvPr/>
        </p:nvSpPr>
        <p:spPr>
          <a:xfrm>
            <a:off x="2192763" y="1951735"/>
            <a:ext cx="21128211" cy="10484628"/>
          </a:xfrm>
          <a:prstGeom prst="rect">
            <a:avLst/>
          </a:prstGeom>
          <a:solidFill>
            <a:srgbClr val="C5969B"/>
          </a:solidFill>
          <a:ln w="12700">
            <a:miter lim="400000"/>
          </a:ln>
          <a:effectLst>
            <a:outerShdw blurRad="762000" dist="139322" dir="3484869" rotWithShape="0">
              <a:srgbClr val="000000">
                <a:alpha val="50000"/>
              </a:srgbClr>
            </a:outerShdw>
          </a:effectLst>
        </p:spPr>
        <p:txBody>
          <a:bodyPr lIns="71437" tIns="71437" rIns="71437" bIns="71437" anchor="ctr"/>
          <a:lstStyle/>
          <a:p>
            <a:pPr>
              <a:defRPr sz="3200">
                <a:solidFill>
                  <a:srgbClr val="FFFFFF"/>
                </a:solidFill>
              </a:defRPr>
            </a:pPr>
            <a:endParaRPr lang="ko-KR" altLang="en-US"/>
          </a:p>
        </p:txBody>
      </p:sp>
      <p:grpSp>
        <p:nvGrpSpPr>
          <p:cNvPr id="3" name="그룹 2">
            <a:extLst>
              <a:ext uri="{FF2B5EF4-FFF2-40B4-BE49-F238E27FC236}">
                <a16:creationId xmlns:a16="http://schemas.microsoft.com/office/drawing/2014/main" id="{97D1752D-0707-4A2C-9D17-7B82F1C50928}"/>
              </a:ext>
            </a:extLst>
          </p:cNvPr>
          <p:cNvGrpSpPr/>
          <p:nvPr/>
        </p:nvGrpSpPr>
        <p:grpSpPr>
          <a:xfrm>
            <a:off x="1063027" y="1967383"/>
            <a:ext cx="11132602" cy="8973491"/>
            <a:chOff x="1063027" y="1947505"/>
            <a:chExt cx="11132602" cy="8973491"/>
          </a:xfrm>
        </p:grpSpPr>
        <p:sp>
          <p:nvSpPr>
            <p:cNvPr id="126" name="Shape 126"/>
            <p:cNvSpPr/>
            <p:nvPr/>
          </p:nvSpPr>
          <p:spPr>
            <a:xfrm>
              <a:off x="1063027" y="1947505"/>
              <a:ext cx="11132602" cy="8973491"/>
            </a:xfrm>
            <a:prstGeom prst="rect">
              <a:avLst/>
            </a:prstGeom>
            <a:solidFill>
              <a:srgbClr val="FFFFFF"/>
            </a:solidFill>
            <a:ln w="12700">
              <a:miter lim="400000"/>
            </a:ln>
            <a:effectLst>
              <a:outerShdw blurRad="342900" dist="111192" dir="3484869" rotWithShape="0">
                <a:srgbClr val="000000">
                  <a:alpha val="50000"/>
                </a:srgbClr>
              </a:outerShdw>
            </a:effectLst>
          </p:spPr>
          <p:txBody>
            <a:bodyPr lIns="71437" tIns="71437" rIns="71437" bIns="71437" anchor="ctr"/>
            <a:lstStyle/>
            <a:p>
              <a:pPr>
                <a:defRPr sz="3200">
                  <a:solidFill>
                    <a:srgbClr val="FFFFFF"/>
                  </a:solidFill>
                </a:defRPr>
              </a:pPr>
              <a:endParaRPr lang="ko-KR" altLang="en-US"/>
            </a:p>
          </p:txBody>
        </p:sp>
        <p:sp>
          <p:nvSpPr>
            <p:cNvPr id="128" name="Shape 128"/>
            <p:cNvSpPr/>
            <p:nvPr/>
          </p:nvSpPr>
          <p:spPr>
            <a:xfrm flipH="1" flipV="1">
              <a:off x="2167613" y="9998327"/>
              <a:ext cx="8923430" cy="1"/>
            </a:xfrm>
            <a:prstGeom prst="line">
              <a:avLst/>
            </a:prstGeom>
            <a:ln w="38100">
              <a:solidFill>
                <a:srgbClr val="C5969B"/>
              </a:solidFill>
              <a:miter lim="400000"/>
            </a:ln>
          </p:spPr>
          <p:txBody>
            <a:bodyPr lIns="71437" tIns="71437" rIns="71437" bIns="71437" anchor="ctr"/>
            <a:lstStyle/>
            <a:p>
              <a:pPr>
                <a:defRPr sz="3200"/>
              </a:pPr>
              <a:endParaRPr lang="ko-KR" altLang="en-US"/>
            </a:p>
          </p:txBody>
        </p:sp>
        <p:sp>
          <p:nvSpPr>
            <p:cNvPr id="129" name="Shape 129"/>
            <p:cNvSpPr/>
            <p:nvPr/>
          </p:nvSpPr>
          <p:spPr>
            <a:xfrm flipH="1" flipV="1">
              <a:off x="2167613" y="2881837"/>
              <a:ext cx="8923430" cy="1"/>
            </a:xfrm>
            <a:prstGeom prst="line">
              <a:avLst/>
            </a:prstGeom>
            <a:ln w="38100">
              <a:solidFill>
                <a:srgbClr val="C5969B"/>
              </a:solidFill>
              <a:miter lim="400000"/>
            </a:ln>
          </p:spPr>
          <p:txBody>
            <a:bodyPr lIns="71437" tIns="71437" rIns="71437" bIns="71437" anchor="ctr"/>
            <a:lstStyle/>
            <a:p>
              <a:pPr>
                <a:defRPr sz="3200"/>
              </a:pPr>
              <a:endParaRPr lang="ko-KR" altLang="en-US"/>
            </a:p>
          </p:txBody>
        </p:sp>
        <p:sp>
          <p:nvSpPr>
            <p:cNvPr id="130" name="Shape 130"/>
            <p:cNvSpPr/>
            <p:nvPr/>
          </p:nvSpPr>
          <p:spPr>
            <a:xfrm>
              <a:off x="2916734" y="4378611"/>
              <a:ext cx="7425187" cy="757683"/>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71437" tIns="71437" rIns="71437" bIns="71437" numCol="1" anchor="b">
              <a:normAutofit/>
            </a:bodyPr>
            <a:lstStyle>
              <a:lvl1pPr defTabSz="377904">
                <a:defRPr sz="6946" i="1" spc="138">
                  <a:latin typeface="Didot"/>
                  <a:ea typeface="Didot"/>
                  <a:cs typeface="Didot"/>
                  <a:sym typeface="Didot"/>
                </a:defRPr>
              </a:lvl1pPr>
            </a:lstStyle>
            <a:p>
              <a:r>
                <a:rPr lang="ko-KR" altLang="en-US" sz="4000" err="1">
                  <a:latin typeface="+mn-ea"/>
                  <a:ea typeface="+mn-ea"/>
                </a:rPr>
                <a:t>먹스타</a:t>
              </a:r>
              <a:r>
                <a:rPr lang="ko-KR" altLang="en-US" sz="4000">
                  <a:latin typeface="+mn-ea"/>
                  <a:ea typeface="+mn-ea"/>
                </a:rPr>
                <a:t> 중심의 데이터</a:t>
              </a:r>
            </a:p>
          </p:txBody>
        </p:sp>
        <p:sp>
          <p:nvSpPr>
            <p:cNvPr id="131" name="Shape 131"/>
            <p:cNvSpPr/>
            <p:nvPr/>
          </p:nvSpPr>
          <p:spPr>
            <a:xfrm>
              <a:off x="4263627" y="3911925"/>
              <a:ext cx="4941562" cy="46586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71437" tIns="71437" rIns="71437" bIns="71437" numCol="1" anchor="b">
              <a:normAutofit fontScale="92500" lnSpcReduction="10000"/>
            </a:bodyPr>
            <a:lstStyle>
              <a:lvl1pPr>
                <a:defRPr sz="3000" spc="59">
                  <a:solidFill>
                    <a:srgbClr val="C5969B"/>
                  </a:solidFill>
                  <a:latin typeface="Didot"/>
                  <a:ea typeface="Didot"/>
                  <a:cs typeface="Didot"/>
                  <a:sym typeface="Didot"/>
                </a:defRPr>
              </a:lvl1pPr>
            </a:lstStyle>
            <a:p>
              <a:r>
                <a:rPr lang="ko-KR" altLang="en-US" sz="2400">
                  <a:latin typeface="+mj-ea"/>
                  <a:ea typeface="+mj-ea"/>
                </a:rPr>
                <a:t>소비자</a:t>
              </a:r>
              <a:endParaRPr sz="2400">
                <a:latin typeface="+mj-ea"/>
                <a:ea typeface="+mj-ea"/>
              </a:endParaRPr>
            </a:p>
          </p:txBody>
        </p:sp>
        <p:sp>
          <p:nvSpPr>
            <p:cNvPr id="4" name="TextBox 3">
              <a:extLst>
                <a:ext uri="{FF2B5EF4-FFF2-40B4-BE49-F238E27FC236}">
                  <a16:creationId xmlns:a16="http://schemas.microsoft.com/office/drawing/2014/main" id="{B7268453-E9DA-48F9-855A-E75CD7CB34CB}"/>
                </a:ext>
              </a:extLst>
            </p:cNvPr>
            <p:cNvSpPr txBox="1"/>
            <p:nvPr/>
          </p:nvSpPr>
          <p:spPr>
            <a:xfrm>
              <a:off x="3279638" y="5194018"/>
              <a:ext cx="6699380" cy="5136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lang="en-US" altLang="ko-KR" sz="2400">
                  <a:solidFill>
                    <a:schemeClr val="bg1">
                      <a:lumMod val="50000"/>
                    </a:schemeClr>
                  </a:solidFill>
                </a:rPr>
                <a:t>Total Data</a:t>
              </a:r>
              <a:r>
                <a:rPr lang="ko-KR" altLang="en-US" sz="2400">
                  <a:solidFill>
                    <a:schemeClr val="bg1">
                      <a:lumMod val="50000"/>
                    </a:schemeClr>
                  </a:solidFill>
                </a:rPr>
                <a:t> </a:t>
              </a:r>
              <a:r>
                <a:rPr lang="en-US" altLang="ko-KR" sz="2400">
                  <a:solidFill>
                    <a:schemeClr val="bg1">
                      <a:lumMod val="50000"/>
                    </a:schemeClr>
                  </a:solidFill>
                </a:rPr>
                <a:t>Size</a:t>
              </a:r>
              <a:r>
                <a:rPr lang="ko-KR" altLang="en-US" sz="2400">
                  <a:solidFill>
                    <a:schemeClr val="bg1">
                      <a:lumMod val="50000"/>
                    </a:schemeClr>
                  </a:solidFill>
                </a:rPr>
                <a:t> </a:t>
              </a:r>
              <a:r>
                <a:rPr lang="en-US" altLang="ko-KR" sz="2400">
                  <a:solidFill>
                    <a:schemeClr val="bg1">
                      <a:lumMod val="50000"/>
                    </a:schemeClr>
                  </a:solidFill>
                </a:rPr>
                <a:t>:</a:t>
              </a:r>
              <a:r>
                <a:rPr lang="ko-KR" altLang="en-US" sz="2400">
                  <a:solidFill>
                    <a:schemeClr val="bg1">
                      <a:lumMod val="50000"/>
                    </a:schemeClr>
                  </a:solidFill>
                </a:rPr>
                <a:t> </a:t>
              </a:r>
              <a:r>
                <a:rPr lang="en-US" altLang="ko-KR" sz="2400">
                  <a:solidFill>
                    <a:schemeClr val="bg1">
                      <a:lumMod val="50000"/>
                    </a:schemeClr>
                  </a:solidFill>
                </a:rPr>
                <a:t>24,829</a:t>
              </a:r>
              <a:r>
                <a:rPr lang="ko-KR" altLang="en-US" sz="2400">
                  <a:solidFill>
                    <a:schemeClr val="bg1">
                      <a:lumMod val="50000"/>
                    </a:schemeClr>
                  </a:solidFill>
                </a:rPr>
                <a:t>개</a:t>
              </a:r>
              <a:endParaRPr kumimoji="0" lang="ko-KR" altLang="en-US" sz="2400" b="0" i="0" u="none" strike="noStrike" cap="none" spc="0" normalizeH="0" baseline="0">
                <a:ln>
                  <a:noFill/>
                </a:ln>
                <a:solidFill>
                  <a:schemeClr val="bg1">
                    <a:lumMod val="50000"/>
                  </a:schemeClr>
                </a:solidFill>
                <a:effectLst/>
                <a:uFillTx/>
                <a:latin typeface="+mn-lt"/>
                <a:ea typeface="+mn-ea"/>
                <a:cs typeface="+mn-cs"/>
                <a:sym typeface="Helvetica Light"/>
              </a:endParaRPr>
            </a:p>
          </p:txBody>
        </p:sp>
      </p:grpSp>
      <p:graphicFrame>
        <p:nvGraphicFramePr>
          <p:cNvPr id="2" name="표 2">
            <a:extLst>
              <a:ext uri="{FF2B5EF4-FFF2-40B4-BE49-F238E27FC236}">
                <a16:creationId xmlns:a16="http://schemas.microsoft.com/office/drawing/2014/main" id="{5C24E055-8FD4-4D5E-8654-74C293ADF92F}"/>
              </a:ext>
            </a:extLst>
          </p:cNvPr>
          <p:cNvGraphicFramePr>
            <a:graphicFrameLocks noGrp="1"/>
          </p:cNvGraphicFramePr>
          <p:nvPr>
            <p:extLst>
              <p:ext uri="{D42A27DB-BD31-4B8C-83A1-F6EECF244321}">
                <p14:modId xmlns:p14="http://schemas.microsoft.com/office/powerpoint/2010/main" val="3753667751"/>
              </p:ext>
            </p:extLst>
          </p:nvPr>
        </p:nvGraphicFramePr>
        <p:xfrm>
          <a:off x="1799826" y="5785221"/>
          <a:ext cx="9882628" cy="3202897"/>
        </p:xfrm>
        <a:graphic>
          <a:graphicData uri="http://schemas.openxmlformats.org/drawingml/2006/table">
            <a:tbl>
              <a:tblPr firstRow="1" bandRow="1">
                <a:tableStyleId>{2D5ABB26-0587-4C30-8999-92F81FD0307C}</a:tableStyleId>
              </a:tblPr>
              <a:tblGrid>
                <a:gridCol w="2470657">
                  <a:extLst>
                    <a:ext uri="{9D8B030D-6E8A-4147-A177-3AD203B41FA5}">
                      <a16:colId xmlns:a16="http://schemas.microsoft.com/office/drawing/2014/main" val="1468629026"/>
                    </a:ext>
                  </a:extLst>
                </a:gridCol>
                <a:gridCol w="2470657">
                  <a:extLst>
                    <a:ext uri="{9D8B030D-6E8A-4147-A177-3AD203B41FA5}">
                      <a16:colId xmlns:a16="http://schemas.microsoft.com/office/drawing/2014/main" val="318962554"/>
                    </a:ext>
                  </a:extLst>
                </a:gridCol>
                <a:gridCol w="2470657">
                  <a:extLst>
                    <a:ext uri="{9D8B030D-6E8A-4147-A177-3AD203B41FA5}">
                      <a16:colId xmlns:a16="http://schemas.microsoft.com/office/drawing/2014/main" val="1571613324"/>
                    </a:ext>
                  </a:extLst>
                </a:gridCol>
                <a:gridCol w="2470657">
                  <a:extLst>
                    <a:ext uri="{9D8B030D-6E8A-4147-A177-3AD203B41FA5}">
                      <a16:colId xmlns:a16="http://schemas.microsoft.com/office/drawing/2014/main" val="3884327548"/>
                    </a:ext>
                  </a:extLst>
                </a:gridCol>
              </a:tblGrid>
              <a:tr h="769314">
                <a:tc>
                  <a:txBody>
                    <a:bodyPr/>
                    <a:lstStyle/>
                    <a:p>
                      <a:pPr algn="ctr" latinLnBrk="1"/>
                      <a:r>
                        <a:rPr lang="en-US" altLang="ko-KR"/>
                        <a:t>User ID</a:t>
                      </a:r>
                      <a:endParaRPr lang="ko-KR" altLang="en-US"/>
                    </a:p>
                  </a:txBody>
                  <a:tcPr anchor="ctr">
                    <a:lnL w="12700" cap="flat" cmpd="sng" algn="ctr">
                      <a:noFill/>
                      <a:prstDash val="solid"/>
                      <a:round/>
                      <a:headEnd type="none" w="med" len="med"/>
                      <a:tailEnd type="none" w="med" len="med"/>
                    </a:lnL>
                    <a:lnR w="12700" cap="flat" cmpd="sng" algn="ctr">
                      <a:solidFill>
                        <a:srgbClr val="C597A2"/>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C597A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latinLnBrk="1"/>
                      <a:r>
                        <a:rPr lang="en-US" altLang="ko-KR"/>
                        <a:t>Image URL</a:t>
                      </a:r>
                      <a:endParaRPr lang="ko-KR" altLang="en-US"/>
                    </a:p>
                  </a:txBody>
                  <a:tcPr anchor="ctr">
                    <a:lnL w="12700" cap="flat" cmpd="sng" algn="ctr">
                      <a:solidFill>
                        <a:srgbClr val="C597A2"/>
                      </a:solidFill>
                      <a:prstDash val="solid"/>
                      <a:round/>
                      <a:headEnd type="none" w="med" len="med"/>
                      <a:tailEnd type="none" w="med" len="med"/>
                    </a:lnL>
                    <a:lnR w="12700" cap="flat" cmpd="sng" algn="ctr">
                      <a:solidFill>
                        <a:srgbClr val="C597A2"/>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C597A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latinLnBrk="1"/>
                      <a:r>
                        <a:rPr lang="en-US" altLang="ko-KR"/>
                        <a:t>HashTag</a:t>
                      </a:r>
                      <a:endParaRPr lang="ko-KR" altLang="en-US"/>
                    </a:p>
                  </a:txBody>
                  <a:tcPr anchor="ctr">
                    <a:lnL w="12700" cap="flat" cmpd="sng" algn="ctr">
                      <a:solidFill>
                        <a:srgbClr val="C597A2"/>
                      </a:solidFill>
                      <a:prstDash val="solid"/>
                      <a:round/>
                      <a:headEnd type="none" w="med" len="med"/>
                      <a:tailEnd type="none" w="med" len="med"/>
                    </a:lnL>
                    <a:lnR w="12700" cap="flat" cmpd="sng" algn="ctr">
                      <a:solidFill>
                        <a:srgbClr val="C597A2"/>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C597A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latinLnBrk="1"/>
                      <a:r>
                        <a:rPr lang="en-US" altLang="ko-KR"/>
                        <a:t>Replys</a:t>
                      </a:r>
                      <a:endParaRPr lang="ko-KR" altLang="en-US"/>
                    </a:p>
                  </a:txBody>
                  <a:tcPr anchor="ctr">
                    <a:lnL w="12700" cap="flat" cmpd="sng" algn="ctr">
                      <a:solidFill>
                        <a:srgbClr val="C597A2"/>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C597A2"/>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55496494"/>
                  </a:ext>
                </a:extLst>
              </a:tr>
              <a:tr h="2433583">
                <a:tc>
                  <a:txBody>
                    <a:bodyPr/>
                    <a:lstStyle/>
                    <a:p>
                      <a:pPr algn="ctr" latinLnBrk="1"/>
                      <a:r>
                        <a:rPr lang="en-US" altLang="ko-KR"/>
                        <a:t>User</a:t>
                      </a:r>
                      <a:r>
                        <a:rPr lang="ko-KR" altLang="en-US"/>
                        <a:t>의 아이디</a:t>
                      </a:r>
                    </a:p>
                  </a:txBody>
                  <a:tcPr anchor="ctr">
                    <a:lnL w="12700" cap="flat" cmpd="sng" algn="ctr">
                      <a:noFill/>
                      <a:prstDash val="solid"/>
                      <a:round/>
                      <a:headEnd type="none" w="med" len="med"/>
                      <a:tailEnd type="none" w="med" len="med"/>
                    </a:lnL>
                    <a:lnR w="12700" cap="flat" cmpd="sng" algn="ctr">
                      <a:solidFill>
                        <a:srgbClr val="C597A2"/>
                      </a:solidFill>
                      <a:prstDash val="solid"/>
                      <a:round/>
                      <a:headEnd type="none" w="med" len="med"/>
                      <a:tailEnd type="none" w="med" len="med"/>
                    </a:lnR>
                    <a:lnT w="12700" cap="flat" cmpd="sng" algn="ctr">
                      <a:solidFill>
                        <a:srgbClr val="C597A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latinLnBrk="1"/>
                      <a:r>
                        <a:rPr lang="ko-KR" altLang="en-US"/>
                        <a:t>이미지 </a:t>
                      </a:r>
                      <a:r>
                        <a:rPr lang="en-US" altLang="ko-KR"/>
                        <a:t>URL</a:t>
                      </a:r>
                      <a:endParaRPr lang="ko-KR" altLang="en-US"/>
                    </a:p>
                  </a:txBody>
                  <a:tcPr anchor="ctr">
                    <a:lnL w="12700" cap="flat" cmpd="sng" algn="ctr">
                      <a:solidFill>
                        <a:srgbClr val="C597A2"/>
                      </a:solidFill>
                      <a:prstDash val="solid"/>
                      <a:round/>
                      <a:headEnd type="none" w="med" len="med"/>
                      <a:tailEnd type="none" w="med" len="med"/>
                    </a:lnL>
                    <a:lnR w="12700" cap="flat" cmpd="sng" algn="ctr">
                      <a:solidFill>
                        <a:srgbClr val="C597A2"/>
                      </a:solidFill>
                      <a:prstDash val="solid"/>
                      <a:round/>
                      <a:headEnd type="none" w="med" len="med"/>
                      <a:tailEnd type="none" w="med" len="med"/>
                    </a:lnR>
                    <a:lnT w="12700" cap="flat" cmpd="sng" algn="ctr">
                      <a:solidFill>
                        <a:srgbClr val="C597A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latinLnBrk="1"/>
                      <a:r>
                        <a:rPr lang="ko-KR" altLang="en-US"/>
                        <a:t>피드의 해시태그</a:t>
                      </a:r>
                    </a:p>
                  </a:txBody>
                  <a:tcPr anchor="ctr">
                    <a:lnL w="12700" cap="flat" cmpd="sng" algn="ctr">
                      <a:solidFill>
                        <a:srgbClr val="C597A2"/>
                      </a:solidFill>
                      <a:prstDash val="solid"/>
                      <a:round/>
                      <a:headEnd type="none" w="med" len="med"/>
                      <a:tailEnd type="none" w="med" len="med"/>
                    </a:lnL>
                    <a:lnR w="12700" cap="flat" cmpd="sng" algn="ctr">
                      <a:solidFill>
                        <a:srgbClr val="C597A2"/>
                      </a:solidFill>
                      <a:prstDash val="solid"/>
                      <a:round/>
                      <a:headEnd type="none" w="med" len="med"/>
                      <a:tailEnd type="none" w="med" len="med"/>
                    </a:lnR>
                    <a:lnT w="12700" cap="flat" cmpd="sng" algn="ctr">
                      <a:solidFill>
                        <a:srgbClr val="C597A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latinLnBrk="1"/>
                      <a:r>
                        <a:rPr lang="ko-KR" altLang="en-US"/>
                        <a:t>댓글을 단사람 목록</a:t>
                      </a:r>
                    </a:p>
                  </a:txBody>
                  <a:tcPr anchor="ctr">
                    <a:lnL w="12700" cap="flat" cmpd="sng" algn="ctr">
                      <a:solidFill>
                        <a:srgbClr val="C597A2"/>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C597A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315884340"/>
                  </a:ext>
                </a:extLst>
              </a:tr>
            </a:tbl>
          </a:graphicData>
        </a:graphic>
      </p:graphicFrame>
      <p:grpSp>
        <p:nvGrpSpPr>
          <p:cNvPr id="14" name="그룹 13">
            <a:extLst>
              <a:ext uri="{FF2B5EF4-FFF2-40B4-BE49-F238E27FC236}">
                <a16:creationId xmlns:a16="http://schemas.microsoft.com/office/drawing/2014/main" id="{4E5CF02B-4847-441C-A5BA-76950408470F}"/>
              </a:ext>
            </a:extLst>
          </p:cNvPr>
          <p:cNvGrpSpPr/>
          <p:nvPr/>
        </p:nvGrpSpPr>
        <p:grpSpPr>
          <a:xfrm>
            <a:off x="12182486" y="1227284"/>
            <a:ext cx="10288281" cy="10336048"/>
            <a:chOff x="12182486" y="1227284"/>
            <a:chExt cx="10288281" cy="10336048"/>
          </a:xfrm>
        </p:grpSpPr>
        <p:sp>
          <p:nvSpPr>
            <p:cNvPr id="23" name="직사각형 22">
              <a:extLst>
                <a:ext uri="{FF2B5EF4-FFF2-40B4-BE49-F238E27FC236}">
                  <a16:creationId xmlns:a16="http://schemas.microsoft.com/office/drawing/2014/main" id="{977D30AA-5064-40E4-BB10-FB8A9C80B3D6}"/>
                </a:ext>
              </a:extLst>
            </p:cNvPr>
            <p:cNvSpPr/>
            <p:nvPr/>
          </p:nvSpPr>
          <p:spPr>
            <a:xfrm>
              <a:off x="12182486" y="1227284"/>
              <a:ext cx="10288281" cy="10336048"/>
            </a:xfrm>
            <a:prstGeom prst="rect">
              <a:avLst/>
            </a:prstGeom>
            <a:solidFill>
              <a:srgbClr val="282C34"/>
            </a:solidFill>
            <a:ln w="12700" cap="flat">
              <a:noFill/>
              <a:miter lim="400000"/>
            </a:ln>
            <a:effectLst>
              <a:outerShdw blurRad="546100" dir="366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3200" b="0" i="0" u="none" strike="noStrike" cap="none" spc="0" normalizeH="0" baseline="0">
                <a:ln>
                  <a:noFill/>
                </a:ln>
                <a:solidFill>
                  <a:srgbClr val="FFFFFF"/>
                </a:solidFill>
                <a:effectLst/>
                <a:uFillTx/>
                <a:latin typeface="+mn-lt"/>
                <a:ea typeface="+mn-ea"/>
                <a:cs typeface="+mn-cs"/>
                <a:sym typeface="Helvetica Light"/>
              </a:endParaRPr>
            </a:p>
          </p:txBody>
        </p:sp>
        <p:pic>
          <p:nvPicPr>
            <p:cNvPr id="13" name="그림 12">
              <a:extLst>
                <a:ext uri="{FF2B5EF4-FFF2-40B4-BE49-F238E27FC236}">
                  <a16:creationId xmlns:a16="http://schemas.microsoft.com/office/drawing/2014/main" id="{175DC8CB-60F4-48ED-8DEC-E1E070D5314F}"/>
                </a:ext>
              </a:extLst>
            </p:cNvPr>
            <p:cNvPicPr>
              <a:picLocks noChangeAspect="1"/>
            </p:cNvPicPr>
            <p:nvPr/>
          </p:nvPicPr>
          <p:blipFill>
            <a:blip r:embed="rId2"/>
            <a:stretch>
              <a:fillRect/>
            </a:stretch>
          </p:blipFill>
          <p:spPr>
            <a:xfrm>
              <a:off x="12201729" y="1947504"/>
              <a:ext cx="10249988" cy="8333081"/>
            </a:xfrm>
            <a:prstGeom prst="rect">
              <a:avLst/>
            </a:prstGeom>
          </p:spPr>
        </p:pic>
      </p:grpSp>
      <p:sp>
        <p:nvSpPr>
          <p:cNvPr id="16" name="직사각형 15">
            <a:extLst>
              <a:ext uri="{FF2B5EF4-FFF2-40B4-BE49-F238E27FC236}">
                <a16:creationId xmlns:a16="http://schemas.microsoft.com/office/drawing/2014/main" id="{232DF60D-4FD7-4DBD-80C0-CA90DDF8031F}"/>
              </a:ext>
            </a:extLst>
          </p:cNvPr>
          <p:cNvSpPr/>
          <p:nvPr/>
        </p:nvSpPr>
        <p:spPr>
          <a:xfrm>
            <a:off x="10642600" y="13202668"/>
            <a:ext cx="3114040" cy="390491"/>
          </a:xfrm>
          <a:prstGeom prst="rect">
            <a:avLst/>
          </a:prstGeom>
          <a:solidFill>
            <a:srgbClr val="C597A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1600" b="0" i="0" u="none" strike="noStrike" cap="none" spc="0" normalizeH="0" baseline="0">
              <a:ln>
                <a:noFill/>
              </a:ln>
              <a:solidFill>
                <a:srgbClr val="FFFFFF"/>
              </a:solidFill>
              <a:effectLst/>
              <a:uFillTx/>
              <a:latin typeface="+mn-lt"/>
              <a:ea typeface="+mn-ea"/>
              <a:cs typeface="+mn-cs"/>
              <a:sym typeface="Helvetica Light"/>
            </a:endParaRPr>
          </a:p>
        </p:txBody>
      </p:sp>
      <p:sp>
        <p:nvSpPr>
          <p:cNvPr id="17" name="TextBox 16">
            <a:extLst>
              <a:ext uri="{FF2B5EF4-FFF2-40B4-BE49-F238E27FC236}">
                <a16:creationId xmlns:a16="http://schemas.microsoft.com/office/drawing/2014/main" id="{12A90976-125D-4054-862C-A2AAEA1FE216}"/>
              </a:ext>
            </a:extLst>
          </p:cNvPr>
          <p:cNvSpPr txBox="1"/>
          <p:nvPr/>
        </p:nvSpPr>
        <p:spPr>
          <a:xfrm>
            <a:off x="10605263" y="13183053"/>
            <a:ext cx="3202177"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altLang="ko-KR" sz="2400">
                <a:solidFill>
                  <a:schemeClr val="bg1"/>
                </a:solidFill>
                <a:latin typeface="+mn-ea"/>
              </a:rPr>
              <a:t>2. </a:t>
            </a:r>
            <a:r>
              <a:rPr lang="ko-KR" altLang="en-US" sz="2400">
                <a:solidFill>
                  <a:schemeClr val="bg1"/>
                </a:solidFill>
                <a:latin typeface="+mn-ea"/>
              </a:rPr>
              <a:t>데이터 수집 및 </a:t>
            </a:r>
            <a:r>
              <a:rPr lang="ko-KR" altLang="en-US" sz="2400" err="1">
                <a:solidFill>
                  <a:schemeClr val="bg1"/>
                </a:solidFill>
                <a:latin typeface="+mn-ea"/>
              </a:rPr>
              <a:t>전처리</a:t>
            </a:r>
            <a:endParaRPr lang="ko-KR" altLang="en-US" sz="2400">
              <a:solidFill>
                <a:schemeClr val="bg1"/>
              </a:solidFill>
              <a:latin typeface="+mn-ea"/>
            </a:endParaRPr>
          </a:p>
        </p:txBody>
      </p:sp>
    </p:spTree>
    <p:extLst>
      <p:ext uri="{BB962C8B-B14F-4D97-AF65-F5344CB8AC3E}">
        <p14:creationId xmlns:p14="http://schemas.microsoft.com/office/powerpoint/2010/main" val="2780632821"/>
      </p:ext>
    </p:extLst>
  </p:cSld>
  <p:clrMapOvr>
    <a:masterClrMapping/>
  </p:clrMapOvr>
  <mc:AlternateContent xmlns:mc="http://schemas.openxmlformats.org/markup-compatibility/2006">
    <mc:Choice xmlns:p14="http://schemas.microsoft.com/office/powerpoint/2010/main" Requires="p14">
      <p:transition spd="slow" p14:dur="1500">
        <p:push dir="u"/>
      </p:transition>
    </mc:Choice>
    <mc:Fallback>
      <p:transition spd="slow">
        <p:push dir="u"/>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 name="Shape 166"/>
          <p:cNvSpPr/>
          <p:nvPr/>
        </p:nvSpPr>
        <p:spPr>
          <a:xfrm>
            <a:off x="-38922" y="4408"/>
            <a:ext cx="24461844" cy="2606226"/>
          </a:xfrm>
          <a:prstGeom prst="rect">
            <a:avLst/>
          </a:prstGeom>
          <a:solidFill>
            <a:srgbClr val="C496A2"/>
          </a:solidFill>
          <a:ln w="12700">
            <a:miter lim="400000"/>
          </a:ln>
        </p:spPr>
        <p:txBody>
          <a:bodyPr lIns="71437" tIns="71437" rIns="71437" bIns="71437" anchor="ctr"/>
          <a:lstStyle/>
          <a:p>
            <a:pPr>
              <a:defRPr sz="3200">
                <a:solidFill>
                  <a:srgbClr val="FFFFFF"/>
                </a:solidFill>
              </a:defRPr>
            </a:pPr>
            <a:endParaRPr/>
          </a:p>
        </p:txBody>
      </p:sp>
      <p:sp>
        <p:nvSpPr>
          <p:cNvPr id="167" name="Shape 167"/>
          <p:cNvSpPr/>
          <p:nvPr/>
        </p:nvSpPr>
        <p:spPr>
          <a:xfrm>
            <a:off x="9490140" y="619833"/>
            <a:ext cx="5403722" cy="13753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lvl1pPr>
              <a:defRPr sz="10000" cap="all" spc="1400">
                <a:solidFill>
                  <a:srgbClr val="FFFFFF"/>
                </a:solidFill>
                <a:latin typeface="Didot"/>
                <a:ea typeface="Didot"/>
                <a:cs typeface="Didot"/>
                <a:sym typeface="Didot"/>
              </a:defRPr>
            </a:lvl1pPr>
          </a:lstStyle>
          <a:p>
            <a:r>
              <a:rPr lang="ko-KR" altLang="en-US" sz="8000">
                <a:latin typeface="메이플스토리" panose="02000300000000000000" pitchFamily="2" charset="-127"/>
                <a:ea typeface="메이플스토리" panose="02000300000000000000" pitchFamily="2" charset="-127"/>
              </a:rPr>
              <a:t>기능만족도</a:t>
            </a:r>
            <a:endParaRPr sz="8000">
              <a:latin typeface="메이플스토리" panose="02000300000000000000" pitchFamily="2" charset="-127"/>
              <a:ea typeface="메이플스토리" panose="02000300000000000000" pitchFamily="2" charset="-127"/>
            </a:endParaRPr>
          </a:p>
        </p:txBody>
      </p:sp>
      <p:sp>
        <p:nvSpPr>
          <p:cNvPr id="23" name="직사각형 22">
            <a:extLst>
              <a:ext uri="{FF2B5EF4-FFF2-40B4-BE49-F238E27FC236}">
                <a16:creationId xmlns:a16="http://schemas.microsoft.com/office/drawing/2014/main" id="{3CE15BB0-C432-4C8F-B32C-C72AF5517E3C}"/>
              </a:ext>
            </a:extLst>
          </p:cNvPr>
          <p:cNvSpPr/>
          <p:nvPr/>
        </p:nvSpPr>
        <p:spPr>
          <a:xfrm>
            <a:off x="10642600" y="13202668"/>
            <a:ext cx="3114040" cy="390491"/>
          </a:xfrm>
          <a:prstGeom prst="rect">
            <a:avLst/>
          </a:prstGeom>
          <a:solidFill>
            <a:srgbClr val="C597A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1600" b="0" i="0" u="none" strike="noStrike" cap="none" spc="0" normalizeH="0" baseline="0">
              <a:ln>
                <a:noFill/>
              </a:ln>
              <a:solidFill>
                <a:srgbClr val="FFFFFF"/>
              </a:solidFill>
              <a:effectLst/>
              <a:uFillTx/>
              <a:latin typeface="+mj-ea"/>
              <a:ea typeface="+mj-ea"/>
              <a:cs typeface="+mn-cs"/>
              <a:sym typeface="Helvetica Light"/>
            </a:endParaRPr>
          </a:p>
        </p:txBody>
      </p:sp>
      <p:sp>
        <p:nvSpPr>
          <p:cNvPr id="24" name="TextBox 23">
            <a:extLst>
              <a:ext uri="{FF2B5EF4-FFF2-40B4-BE49-F238E27FC236}">
                <a16:creationId xmlns:a16="http://schemas.microsoft.com/office/drawing/2014/main" id="{205F7861-C0DD-49D2-B8D8-8C9164B0E4C9}"/>
              </a:ext>
            </a:extLst>
          </p:cNvPr>
          <p:cNvSpPr txBox="1"/>
          <p:nvPr/>
        </p:nvSpPr>
        <p:spPr>
          <a:xfrm>
            <a:off x="10605263" y="13183053"/>
            <a:ext cx="3202177"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altLang="ko-KR" sz="2400">
                <a:solidFill>
                  <a:schemeClr val="bg1"/>
                </a:solidFill>
                <a:latin typeface="+mj-ea"/>
                <a:ea typeface="+mj-ea"/>
              </a:rPr>
              <a:t>5. </a:t>
            </a:r>
            <a:r>
              <a:rPr lang="ko-KR" altLang="en-US" sz="2400">
                <a:solidFill>
                  <a:schemeClr val="bg1"/>
                </a:solidFill>
                <a:latin typeface="+mj-ea"/>
                <a:ea typeface="+mj-ea"/>
              </a:rPr>
              <a:t>유저 스터디</a:t>
            </a:r>
          </a:p>
        </p:txBody>
      </p:sp>
      <p:sp>
        <p:nvSpPr>
          <p:cNvPr id="5" name="TextBox 4">
            <a:extLst>
              <a:ext uri="{FF2B5EF4-FFF2-40B4-BE49-F238E27FC236}">
                <a16:creationId xmlns:a16="http://schemas.microsoft.com/office/drawing/2014/main" id="{48A6BECE-660F-4B31-B262-C73BB3A5BC18}"/>
              </a:ext>
            </a:extLst>
          </p:cNvPr>
          <p:cNvSpPr txBox="1"/>
          <p:nvPr/>
        </p:nvSpPr>
        <p:spPr>
          <a:xfrm>
            <a:off x="6115050" y="12172121"/>
            <a:ext cx="13563600" cy="7598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lang="ko-KR" altLang="en-US" sz="4000" dirty="0"/>
              <a:t>음식을 빠르게 고르는 사람 또한 음식 추천 어플의 기능 만족도가 높다</a:t>
            </a:r>
            <a:endParaRPr kumimoji="0" lang="ko-KR" altLang="en-US" sz="4000" b="0" i="0" u="none" strike="noStrike" cap="none" spc="0" normalizeH="0" baseline="0" dirty="0">
              <a:ln>
                <a:noFill/>
              </a:ln>
              <a:solidFill>
                <a:srgbClr val="000000"/>
              </a:solidFill>
              <a:effectLst/>
              <a:uFillTx/>
              <a:latin typeface="+mn-lt"/>
              <a:ea typeface="+mn-ea"/>
              <a:cs typeface="+mn-cs"/>
              <a:sym typeface="Helvetica Light"/>
            </a:endParaRPr>
          </a:p>
        </p:txBody>
      </p:sp>
      <p:graphicFrame>
        <p:nvGraphicFramePr>
          <p:cNvPr id="14" name="차트 13">
            <a:extLst>
              <a:ext uri="{FF2B5EF4-FFF2-40B4-BE49-F238E27FC236}">
                <a16:creationId xmlns:a16="http://schemas.microsoft.com/office/drawing/2014/main" id="{713488CE-C852-4450-A3ED-3D06DE6D661B}"/>
              </a:ext>
            </a:extLst>
          </p:cNvPr>
          <p:cNvGraphicFramePr>
            <a:graphicFrameLocks/>
          </p:cNvGraphicFramePr>
          <p:nvPr>
            <p:extLst>
              <p:ext uri="{D42A27DB-BD31-4B8C-83A1-F6EECF244321}">
                <p14:modId xmlns:p14="http://schemas.microsoft.com/office/powerpoint/2010/main" val="2443987714"/>
              </p:ext>
            </p:extLst>
          </p:nvPr>
        </p:nvGraphicFramePr>
        <p:xfrm>
          <a:off x="1252600" y="3226058"/>
          <a:ext cx="14749399" cy="8546841"/>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3" name="표 2">
            <a:extLst>
              <a:ext uri="{FF2B5EF4-FFF2-40B4-BE49-F238E27FC236}">
                <a16:creationId xmlns:a16="http://schemas.microsoft.com/office/drawing/2014/main" id="{1C8146F2-A2EE-4636-8B2C-C7B4C7492200}"/>
              </a:ext>
            </a:extLst>
          </p:cNvPr>
          <p:cNvGraphicFramePr>
            <a:graphicFrameLocks noGrp="1"/>
          </p:cNvGraphicFramePr>
          <p:nvPr>
            <p:extLst>
              <p:ext uri="{D42A27DB-BD31-4B8C-83A1-F6EECF244321}">
                <p14:modId xmlns:p14="http://schemas.microsoft.com/office/powerpoint/2010/main" val="1061473197"/>
              </p:ext>
            </p:extLst>
          </p:nvPr>
        </p:nvGraphicFramePr>
        <p:xfrm>
          <a:off x="18040350" y="4218694"/>
          <a:ext cx="5603049" cy="2115122"/>
        </p:xfrm>
        <a:graphic>
          <a:graphicData uri="http://schemas.openxmlformats.org/drawingml/2006/table">
            <a:tbl>
              <a:tblPr>
                <a:tableStyleId>{5940675A-B579-460E-94D1-54222C63F5DA}</a:tableStyleId>
              </a:tblPr>
              <a:tblGrid>
                <a:gridCol w="1867683">
                  <a:extLst>
                    <a:ext uri="{9D8B030D-6E8A-4147-A177-3AD203B41FA5}">
                      <a16:colId xmlns:a16="http://schemas.microsoft.com/office/drawing/2014/main" val="45498226"/>
                    </a:ext>
                  </a:extLst>
                </a:gridCol>
                <a:gridCol w="1867683">
                  <a:extLst>
                    <a:ext uri="{9D8B030D-6E8A-4147-A177-3AD203B41FA5}">
                      <a16:colId xmlns:a16="http://schemas.microsoft.com/office/drawing/2014/main" val="4123299534"/>
                    </a:ext>
                  </a:extLst>
                </a:gridCol>
                <a:gridCol w="1867683">
                  <a:extLst>
                    <a:ext uri="{9D8B030D-6E8A-4147-A177-3AD203B41FA5}">
                      <a16:colId xmlns:a16="http://schemas.microsoft.com/office/drawing/2014/main" val="3846430523"/>
                    </a:ext>
                  </a:extLst>
                </a:gridCol>
              </a:tblGrid>
              <a:tr h="542339">
                <a:tc>
                  <a:txBody>
                    <a:bodyPr/>
                    <a:lstStyle/>
                    <a:p>
                      <a:pPr algn="ctr" fontAlgn="ctr"/>
                      <a:r>
                        <a:rPr lang="ko-KR" altLang="en-US" sz="2400" u="none" strike="noStrike">
                          <a:effectLst/>
                        </a:rPr>
                        <a:t>　</a:t>
                      </a:r>
                      <a:endParaRPr lang="ko-KR" altLang="en-US" sz="2400" b="0" i="0" u="none" strike="noStrike">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tc>
                  <a:txBody>
                    <a:bodyPr/>
                    <a:lstStyle/>
                    <a:p>
                      <a:pPr algn="ctr" fontAlgn="ctr"/>
                      <a:r>
                        <a:rPr lang="en-US" altLang="ko-KR" sz="2400" u="none" strike="noStrike" dirty="0">
                          <a:effectLst/>
                        </a:rPr>
                        <a:t>5</a:t>
                      </a:r>
                      <a:r>
                        <a:rPr lang="ko-KR" altLang="en-US" sz="2400" u="none" strike="noStrike" dirty="0">
                          <a:effectLst/>
                        </a:rPr>
                        <a:t>분 이상</a:t>
                      </a:r>
                      <a:endParaRPr lang="en-US" altLang="ko-KR" sz="24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tc>
                  <a:txBody>
                    <a:bodyPr/>
                    <a:lstStyle/>
                    <a:p>
                      <a:pPr algn="ctr" fontAlgn="ctr"/>
                      <a:r>
                        <a:rPr lang="en-US" altLang="ko-KR" sz="2400" u="none" strike="noStrike" dirty="0">
                          <a:effectLst/>
                        </a:rPr>
                        <a:t>5</a:t>
                      </a:r>
                      <a:r>
                        <a:rPr lang="ko-KR" altLang="en-US" sz="2400" u="none" strike="noStrike" dirty="0">
                          <a:effectLst/>
                        </a:rPr>
                        <a:t>분 이하</a:t>
                      </a:r>
                      <a:endParaRPr lang="en-US" altLang="ko-KR" sz="24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extLst>
                  <a:ext uri="{0D108BD9-81ED-4DB2-BD59-A6C34878D82A}">
                    <a16:rowId xmlns:a16="http://schemas.microsoft.com/office/drawing/2014/main" val="2036370328"/>
                  </a:ext>
                </a:extLst>
              </a:tr>
              <a:tr h="524261">
                <a:tc>
                  <a:txBody>
                    <a:bodyPr/>
                    <a:lstStyle/>
                    <a:p>
                      <a:pPr algn="ctr" fontAlgn="ctr"/>
                      <a:r>
                        <a:rPr lang="ko-KR" altLang="en-US" sz="2400" u="none" strike="noStrike">
                          <a:effectLst/>
                        </a:rPr>
                        <a:t>평균</a:t>
                      </a:r>
                      <a:endParaRPr lang="ko-KR" altLang="en-US" sz="2400" b="0" i="0" u="none" strike="noStrike">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tc>
                  <a:txBody>
                    <a:bodyPr/>
                    <a:lstStyle/>
                    <a:p>
                      <a:pPr algn="ctr" fontAlgn="ctr"/>
                      <a:r>
                        <a:rPr lang="en-US" altLang="ko-KR" sz="2400" u="none" strike="noStrike">
                          <a:effectLst/>
                        </a:rPr>
                        <a:t>17.84</a:t>
                      </a:r>
                      <a:endParaRPr lang="en-US" altLang="ko-KR" sz="2400" b="0" i="0" u="none" strike="noStrike">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tc>
                  <a:txBody>
                    <a:bodyPr/>
                    <a:lstStyle/>
                    <a:p>
                      <a:pPr algn="ctr" fontAlgn="ctr"/>
                      <a:r>
                        <a:rPr lang="en-US" altLang="ko-KR" sz="2400" u="none" strike="noStrike" dirty="0">
                          <a:effectLst/>
                        </a:rPr>
                        <a:t>17.65217</a:t>
                      </a:r>
                      <a:endParaRPr lang="en-US" altLang="ko-KR" sz="24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extLst>
                  <a:ext uri="{0D108BD9-81ED-4DB2-BD59-A6C34878D82A}">
                    <a16:rowId xmlns:a16="http://schemas.microsoft.com/office/drawing/2014/main" val="2670186628"/>
                  </a:ext>
                </a:extLst>
              </a:tr>
              <a:tr h="524261">
                <a:tc>
                  <a:txBody>
                    <a:bodyPr/>
                    <a:lstStyle/>
                    <a:p>
                      <a:pPr algn="ctr" fontAlgn="ctr"/>
                      <a:r>
                        <a:rPr lang="ko-KR" altLang="en-US" sz="2400" u="none" strike="noStrike">
                          <a:effectLst/>
                        </a:rPr>
                        <a:t>분산</a:t>
                      </a:r>
                      <a:endParaRPr lang="ko-KR" altLang="en-US" sz="2400" b="0" i="0" u="none" strike="noStrike">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tc>
                  <a:txBody>
                    <a:bodyPr/>
                    <a:lstStyle/>
                    <a:p>
                      <a:pPr algn="ctr" fontAlgn="ctr"/>
                      <a:r>
                        <a:rPr lang="en-US" altLang="ko-KR" sz="2400" u="none" strike="noStrike">
                          <a:effectLst/>
                        </a:rPr>
                        <a:t>6.056667</a:t>
                      </a:r>
                      <a:endParaRPr lang="en-US" altLang="ko-KR" sz="2400" b="0" i="0" u="none" strike="noStrike">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tc>
                  <a:txBody>
                    <a:bodyPr/>
                    <a:lstStyle/>
                    <a:p>
                      <a:pPr algn="ctr" fontAlgn="ctr"/>
                      <a:r>
                        <a:rPr lang="en-US" altLang="ko-KR" sz="2400" u="none" strike="noStrike" dirty="0">
                          <a:effectLst/>
                        </a:rPr>
                        <a:t>3.964427</a:t>
                      </a:r>
                      <a:endParaRPr lang="en-US" altLang="ko-KR" sz="24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extLst>
                  <a:ext uri="{0D108BD9-81ED-4DB2-BD59-A6C34878D82A}">
                    <a16:rowId xmlns:a16="http://schemas.microsoft.com/office/drawing/2014/main" val="2420829005"/>
                  </a:ext>
                </a:extLst>
              </a:tr>
              <a:tr h="524261">
                <a:tc>
                  <a:txBody>
                    <a:bodyPr/>
                    <a:lstStyle/>
                    <a:p>
                      <a:pPr algn="ctr" fontAlgn="ctr"/>
                      <a:r>
                        <a:rPr lang="ko-KR" altLang="en-US" sz="2400" u="none" strike="noStrike">
                          <a:effectLst/>
                        </a:rPr>
                        <a:t>관측수</a:t>
                      </a:r>
                      <a:endParaRPr lang="ko-KR" altLang="en-US" sz="2400" b="0" i="0" u="none" strike="noStrike">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tc>
                  <a:txBody>
                    <a:bodyPr/>
                    <a:lstStyle/>
                    <a:p>
                      <a:pPr algn="ctr" fontAlgn="ctr"/>
                      <a:r>
                        <a:rPr lang="en-US" altLang="ko-KR" sz="2400" u="none" strike="noStrike">
                          <a:effectLst/>
                        </a:rPr>
                        <a:t>25</a:t>
                      </a:r>
                      <a:endParaRPr lang="en-US" altLang="ko-KR" sz="2400" b="0" i="0" u="none" strike="noStrike">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tc>
                  <a:txBody>
                    <a:bodyPr/>
                    <a:lstStyle/>
                    <a:p>
                      <a:pPr algn="ctr" fontAlgn="ctr"/>
                      <a:r>
                        <a:rPr lang="en-US" altLang="ko-KR" sz="2400" u="none" strike="noStrike" dirty="0">
                          <a:effectLst/>
                        </a:rPr>
                        <a:t>23</a:t>
                      </a:r>
                      <a:endParaRPr lang="en-US" altLang="ko-KR" sz="24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extLst>
                  <a:ext uri="{0D108BD9-81ED-4DB2-BD59-A6C34878D82A}">
                    <a16:rowId xmlns:a16="http://schemas.microsoft.com/office/drawing/2014/main" val="829985303"/>
                  </a:ext>
                </a:extLst>
              </a:tr>
            </a:tbl>
          </a:graphicData>
        </a:graphic>
      </p:graphicFrame>
      <p:graphicFrame>
        <p:nvGraphicFramePr>
          <p:cNvPr id="4" name="표 3">
            <a:extLst>
              <a:ext uri="{FF2B5EF4-FFF2-40B4-BE49-F238E27FC236}">
                <a16:creationId xmlns:a16="http://schemas.microsoft.com/office/drawing/2014/main" id="{1214F123-A77B-44E1-B01C-10C934FE4BBB}"/>
              </a:ext>
            </a:extLst>
          </p:cNvPr>
          <p:cNvGraphicFramePr>
            <a:graphicFrameLocks noGrp="1"/>
          </p:cNvGraphicFramePr>
          <p:nvPr>
            <p:extLst>
              <p:ext uri="{D42A27DB-BD31-4B8C-83A1-F6EECF244321}">
                <p14:modId xmlns:p14="http://schemas.microsoft.com/office/powerpoint/2010/main" val="2363133659"/>
              </p:ext>
            </p:extLst>
          </p:nvPr>
        </p:nvGraphicFramePr>
        <p:xfrm>
          <a:off x="18040349" y="7617822"/>
          <a:ext cx="5603050" cy="3380435"/>
        </p:xfrm>
        <a:graphic>
          <a:graphicData uri="http://schemas.openxmlformats.org/drawingml/2006/table">
            <a:tbl>
              <a:tblPr>
                <a:tableStyleId>{5940675A-B579-460E-94D1-54222C63F5DA}</a:tableStyleId>
              </a:tblPr>
              <a:tblGrid>
                <a:gridCol w="2801525">
                  <a:extLst>
                    <a:ext uri="{9D8B030D-6E8A-4147-A177-3AD203B41FA5}">
                      <a16:colId xmlns:a16="http://schemas.microsoft.com/office/drawing/2014/main" val="1054761701"/>
                    </a:ext>
                  </a:extLst>
                </a:gridCol>
                <a:gridCol w="2801525">
                  <a:extLst>
                    <a:ext uri="{9D8B030D-6E8A-4147-A177-3AD203B41FA5}">
                      <a16:colId xmlns:a16="http://schemas.microsoft.com/office/drawing/2014/main" val="314523388"/>
                    </a:ext>
                  </a:extLst>
                </a:gridCol>
              </a:tblGrid>
              <a:tr h="566956">
                <a:tc>
                  <a:txBody>
                    <a:bodyPr/>
                    <a:lstStyle/>
                    <a:p>
                      <a:pPr algn="ctr" fontAlgn="ctr"/>
                      <a:r>
                        <a:rPr lang="ko-KR" altLang="en-US" sz="2400" u="none" strike="noStrike">
                          <a:effectLst/>
                        </a:rPr>
                        <a:t>자유도</a:t>
                      </a:r>
                      <a:endParaRPr lang="ko-KR" altLang="en-US" sz="2400" b="0" i="0" u="none" strike="noStrike">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tc>
                  <a:txBody>
                    <a:bodyPr/>
                    <a:lstStyle/>
                    <a:p>
                      <a:pPr algn="ctr" fontAlgn="ctr"/>
                      <a:r>
                        <a:rPr lang="en-US" altLang="ko-KR" sz="2400" u="none" strike="noStrike" dirty="0">
                          <a:effectLst/>
                        </a:rPr>
                        <a:t>46</a:t>
                      </a:r>
                      <a:endParaRPr lang="en-US" altLang="ko-KR" sz="24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extLst>
                  <a:ext uri="{0D108BD9-81ED-4DB2-BD59-A6C34878D82A}">
                    <a16:rowId xmlns:a16="http://schemas.microsoft.com/office/drawing/2014/main" val="2374501317"/>
                  </a:ext>
                </a:extLst>
              </a:tr>
              <a:tr h="566956">
                <a:tc>
                  <a:txBody>
                    <a:bodyPr/>
                    <a:lstStyle/>
                    <a:p>
                      <a:pPr algn="ctr" fontAlgn="ctr"/>
                      <a:r>
                        <a:rPr lang="en-US" sz="2400" u="none" strike="noStrike">
                          <a:effectLst/>
                        </a:rPr>
                        <a:t>t </a:t>
                      </a:r>
                      <a:r>
                        <a:rPr lang="ko-KR" altLang="en-US" sz="2400" u="none" strike="noStrike">
                          <a:effectLst/>
                        </a:rPr>
                        <a:t>통계량</a:t>
                      </a:r>
                      <a:endParaRPr lang="ko-KR" altLang="en-US" sz="2400" b="0" i="0" u="none" strike="noStrike">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tc>
                  <a:txBody>
                    <a:bodyPr/>
                    <a:lstStyle/>
                    <a:p>
                      <a:pPr algn="ctr" fontAlgn="ctr"/>
                      <a:r>
                        <a:rPr lang="en-US" altLang="ko-KR" sz="2400" u="none" strike="noStrike" dirty="0">
                          <a:effectLst/>
                        </a:rPr>
                        <a:t>0.289111</a:t>
                      </a:r>
                      <a:endParaRPr lang="en-US" altLang="ko-KR" sz="24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extLst>
                  <a:ext uri="{0D108BD9-81ED-4DB2-BD59-A6C34878D82A}">
                    <a16:rowId xmlns:a16="http://schemas.microsoft.com/office/drawing/2014/main" val="1913482683"/>
                  </a:ext>
                </a:extLst>
              </a:tr>
              <a:tr h="748841">
                <a:tc>
                  <a:txBody>
                    <a:bodyPr/>
                    <a:lstStyle/>
                    <a:p>
                      <a:pPr algn="ctr" fontAlgn="ctr"/>
                      <a:r>
                        <a:rPr lang="en-US" sz="2400" u="none" strike="noStrike">
                          <a:effectLst/>
                        </a:rPr>
                        <a:t>P(T&lt;=t) </a:t>
                      </a:r>
                      <a:r>
                        <a:rPr lang="ko-KR" altLang="en-US" sz="2400" u="none" strike="noStrike">
                          <a:effectLst/>
                        </a:rPr>
                        <a:t>단측 검정</a:t>
                      </a:r>
                      <a:endParaRPr lang="ko-KR" altLang="en-US" sz="2400" b="0" i="0" u="none" strike="noStrike">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tc>
                  <a:txBody>
                    <a:bodyPr/>
                    <a:lstStyle/>
                    <a:p>
                      <a:pPr algn="ctr" fontAlgn="ctr"/>
                      <a:r>
                        <a:rPr lang="en-US" altLang="ko-KR" sz="2400" u="none" strike="noStrike" dirty="0">
                          <a:effectLst/>
                        </a:rPr>
                        <a:t>0.386898</a:t>
                      </a:r>
                      <a:endParaRPr lang="en-US" altLang="ko-KR" sz="24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extLst>
                  <a:ext uri="{0D108BD9-81ED-4DB2-BD59-A6C34878D82A}">
                    <a16:rowId xmlns:a16="http://schemas.microsoft.com/office/drawing/2014/main" val="758240143"/>
                  </a:ext>
                </a:extLst>
              </a:tr>
              <a:tr h="748841">
                <a:tc>
                  <a:txBody>
                    <a:bodyPr/>
                    <a:lstStyle/>
                    <a:p>
                      <a:pPr algn="ctr" fontAlgn="ctr"/>
                      <a:r>
                        <a:rPr lang="en-US" altLang="ko-KR" sz="2400" u="none" strike="noStrike">
                          <a:effectLst/>
                        </a:rPr>
                        <a:t>t </a:t>
                      </a:r>
                      <a:r>
                        <a:rPr lang="ko-KR" altLang="en-US" sz="2400" u="none" strike="noStrike">
                          <a:effectLst/>
                        </a:rPr>
                        <a:t>기각치 단측 검정</a:t>
                      </a:r>
                      <a:endParaRPr lang="ko-KR" altLang="en-US" sz="2400" b="0" i="0" u="none" strike="noStrike">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tc>
                  <a:txBody>
                    <a:bodyPr/>
                    <a:lstStyle/>
                    <a:p>
                      <a:pPr algn="ctr" fontAlgn="ctr"/>
                      <a:r>
                        <a:rPr lang="en-US" altLang="ko-KR" sz="2400" u="none" strike="noStrike" dirty="0">
                          <a:effectLst/>
                        </a:rPr>
                        <a:t>1.67866</a:t>
                      </a:r>
                      <a:endParaRPr lang="en-US" altLang="ko-KR" sz="24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extLst>
                  <a:ext uri="{0D108BD9-81ED-4DB2-BD59-A6C34878D82A}">
                    <a16:rowId xmlns:a16="http://schemas.microsoft.com/office/drawing/2014/main" val="3349302405"/>
                  </a:ext>
                </a:extLst>
              </a:tr>
              <a:tr h="748841">
                <a:tc>
                  <a:txBody>
                    <a:bodyPr/>
                    <a:lstStyle/>
                    <a:p>
                      <a:pPr algn="ctr" fontAlgn="ctr"/>
                      <a:r>
                        <a:rPr lang="en-US" sz="2400" u="none" strike="noStrike" dirty="0">
                          <a:effectLst/>
                        </a:rPr>
                        <a:t>P(T&lt;=t) </a:t>
                      </a:r>
                      <a:r>
                        <a:rPr lang="ko-KR" altLang="en-US" sz="2400" u="none" strike="noStrike" dirty="0">
                          <a:effectLst/>
                        </a:rPr>
                        <a:t>양측 검정</a:t>
                      </a:r>
                      <a:endParaRPr lang="ko-KR" altLang="en-US" sz="24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tc>
                  <a:txBody>
                    <a:bodyPr/>
                    <a:lstStyle/>
                    <a:p>
                      <a:pPr algn="ctr" fontAlgn="ctr"/>
                      <a:r>
                        <a:rPr lang="en-US" altLang="ko-KR" sz="2400" u="none" strike="noStrike" dirty="0">
                          <a:effectLst/>
                        </a:rPr>
                        <a:t>0.773796</a:t>
                      </a:r>
                      <a:endParaRPr lang="en-US" altLang="ko-KR" sz="24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extLst>
                  <a:ext uri="{0D108BD9-81ED-4DB2-BD59-A6C34878D82A}">
                    <a16:rowId xmlns:a16="http://schemas.microsoft.com/office/drawing/2014/main" val="3119591073"/>
                  </a:ext>
                </a:extLst>
              </a:tr>
            </a:tbl>
          </a:graphicData>
        </a:graphic>
      </p:graphicFrame>
      <p:sp>
        <p:nvSpPr>
          <p:cNvPr id="2" name="TextBox 1">
            <a:extLst>
              <a:ext uri="{FF2B5EF4-FFF2-40B4-BE49-F238E27FC236}">
                <a16:creationId xmlns:a16="http://schemas.microsoft.com/office/drawing/2014/main" id="{70E0FB1D-39CD-484F-9787-588264923D1E}"/>
              </a:ext>
            </a:extLst>
          </p:cNvPr>
          <p:cNvSpPr txBox="1"/>
          <p:nvPr/>
        </p:nvSpPr>
        <p:spPr>
          <a:xfrm>
            <a:off x="18040349" y="3383993"/>
            <a:ext cx="5257801" cy="7598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l" defTabSz="821531" rtl="0" fontAlgn="auto" latinLnBrk="0" hangingPunct="0">
              <a:lnSpc>
                <a:spcPct val="100000"/>
              </a:lnSpc>
              <a:spcBef>
                <a:spcPts val="0"/>
              </a:spcBef>
              <a:spcAft>
                <a:spcPts val="0"/>
              </a:spcAft>
              <a:buClrTx/>
              <a:buSzTx/>
              <a:buFontTx/>
              <a:buNone/>
              <a:tabLst/>
            </a:pPr>
            <a:r>
              <a:rPr lang="en-US" altLang="ko-KR" sz="4000" dirty="0"/>
              <a:t>Statistical info</a:t>
            </a:r>
            <a:endParaRPr kumimoji="0" lang="ko-KR" altLang="en-US" sz="4000" b="0" i="0" u="none" strike="noStrike" cap="none" spc="0" normalizeH="0" baseline="0" dirty="0">
              <a:ln>
                <a:noFill/>
              </a:ln>
              <a:solidFill>
                <a:srgbClr val="000000"/>
              </a:solidFill>
              <a:effectLst/>
              <a:uFillTx/>
              <a:latin typeface="+mn-lt"/>
              <a:ea typeface="+mn-ea"/>
              <a:cs typeface="+mn-cs"/>
              <a:sym typeface="Helvetica Light"/>
            </a:endParaRPr>
          </a:p>
        </p:txBody>
      </p:sp>
      <p:sp>
        <p:nvSpPr>
          <p:cNvPr id="12" name="TextBox 11">
            <a:extLst>
              <a:ext uri="{FF2B5EF4-FFF2-40B4-BE49-F238E27FC236}">
                <a16:creationId xmlns:a16="http://schemas.microsoft.com/office/drawing/2014/main" id="{CDB40F28-732D-4D86-AA98-888395F6A4E2}"/>
              </a:ext>
            </a:extLst>
          </p:cNvPr>
          <p:cNvSpPr txBox="1"/>
          <p:nvPr/>
        </p:nvSpPr>
        <p:spPr>
          <a:xfrm>
            <a:off x="18040349" y="6858000"/>
            <a:ext cx="5257801" cy="7598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l" defTabSz="821531" rtl="0" fontAlgn="auto" latinLnBrk="0" hangingPunct="0">
              <a:lnSpc>
                <a:spcPct val="100000"/>
              </a:lnSpc>
              <a:spcBef>
                <a:spcPts val="0"/>
              </a:spcBef>
              <a:spcAft>
                <a:spcPts val="0"/>
              </a:spcAft>
              <a:buClrTx/>
              <a:buSzTx/>
              <a:buFontTx/>
              <a:buNone/>
              <a:tabLst/>
            </a:pPr>
            <a:r>
              <a:rPr lang="en-US" altLang="ko-KR" sz="4000" dirty="0"/>
              <a:t>Significant Test</a:t>
            </a:r>
            <a:endParaRPr kumimoji="0" lang="ko-KR" altLang="en-US" sz="4000" b="0" i="0" u="none" strike="noStrike" cap="none" spc="0" normalizeH="0" baseline="0" dirty="0">
              <a:ln>
                <a:noFill/>
              </a:ln>
              <a:solidFill>
                <a:srgbClr val="000000"/>
              </a:solidFill>
              <a:effectLst/>
              <a:uFillTx/>
              <a:latin typeface="+mn-lt"/>
              <a:ea typeface="+mn-ea"/>
              <a:cs typeface="+mn-cs"/>
              <a:sym typeface="Helvetica Light"/>
            </a:endParaRPr>
          </a:p>
        </p:txBody>
      </p:sp>
      <p:sp>
        <p:nvSpPr>
          <p:cNvPr id="6" name="TextBox 5">
            <a:extLst>
              <a:ext uri="{FF2B5EF4-FFF2-40B4-BE49-F238E27FC236}">
                <a16:creationId xmlns:a16="http://schemas.microsoft.com/office/drawing/2014/main" id="{4D11F768-3CEF-4AE9-A824-71C7F8490C07}"/>
              </a:ext>
            </a:extLst>
          </p:cNvPr>
          <p:cNvSpPr txBox="1"/>
          <p:nvPr/>
        </p:nvSpPr>
        <p:spPr>
          <a:xfrm>
            <a:off x="18040349" y="11277600"/>
            <a:ext cx="5603050" cy="7598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en-US" altLang="ko-KR" sz="4000" b="0" i="0" u="none" strike="noStrike" cap="none" spc="0" normalizeH="0" baseline="0" dirty="0">
                <a:ln>
                  <a:noFill/>
                </a:ln>
                <a:solidFill>
                  <a:srgbClr val="000000"/>
                </a:solidFill>
                <a:effectLst/>
                <a:highlight>
                  <a:srgbClr val="FFFF00"/>
                </a:highlight>
                <a:uFillTx/>
                <a:latin typeface="+mn-lt"/>
                <a:ea typeface="+mn-ea"/>
                <a:cs typeface="+mn-cs"/>
                <a:sym typeface="Helvetica Light"/>
              </a:rPr>
              <a:t>“</a:t>
            </a:r>
            <a:r>
              <a:rPr kumimoji="0" lang="ko-KR" altLang="en-US" sz="4000" b="0" i="0" u="none" strike="noStrike" cap="none" spc="0" normalizeH="0" baseline="0" dirty="0">
                <a:ln>
                  <a:noFill/>
                </a:ln>
                <a:solidFill>
                  <a:srgbClr val="000000"/>
                </a:solidFill>
                <a:effectLst/>
                <a:highlight>
                  <a:srgbClr val="FFFF00"/>
                </a:highlight>
                <a:uFillTx/>
                <a:latin typeface="+mn-lt"/>
                <a:ea typeface="+mn-ea"/>
                <a:cs typeface="+mn-cs"/>
                <a:sym typeface="Helvetica Light"/>
              </a:rPr>
              <a:t>가설 기각</a:t>
            </a:r>
            <a:r>
              <a:rPr kumimoji="0" lang="en-US" altLang="ko-KR" sz="4000" b="0" i="0" u="none" strike="noStrike" cap="none" spc="0" normalizeH="0" baseline="0" dirty="0">
                <a:ln>
                  <a:noFill/>
                </a:ln>
                <a:solidFill>
                  <a:srgbClr val="000000"/>
                </a:solidFill>
                <a:effectLst/>
                <a:highlight>
                  <a:srgbClr val="FFFF00"/>
                </a:highlight>
                <a:uFillTx/>
                <a:latin typeface="+mn-lt"/>
                <a:ea typeface="+mn-ea"/>
                <a:cs typeface="+mn-cs"/>
                <a:sym typeface="Helvetica Light"/>
              </a:rPr>
              <a:t>”</a:t>
            </a:r>
            <a:endParaRPr kumimoji="0" lang="ko-KR" altLang="en-US" sz="4000" b="0" i="0" u="none" strike="noStrike" cap="none" spc="0" normalizeH="0" baseline="0" dirty="0">
              <a:ln>
                <a:noFill/>
              </a:ln>
              <a:solidFill>
                <a:srgbClr val="000000"/>
              </a:solidFill>
              <a:effectLst/>
              <a:highlight>
                <a:srgbClr val="FFFF00"/>
              </a:highlight>
              <a:uFillTx/>
              <a:latin typeface="+mn-lt"/>
              <a:ea typeface="+mn-ea"/>
              <a:cs typeface="+mn-cs"/>
              <a:sym typeface="Helvetica Light"/>
            </a:endParaRPr>
          </a:p>
        </p:txBody>
      </p:sp>
    </p:spTree>
    <p:extLst>
      <p:ext uri="{BB962C8B-B14F-4D97-AF65-F5344CB8AC3E}">
        <p14:creationId xmlns:p14="http://schemas.microsoft.com/office/powerpoint/2010/main" val="280342239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 name="Shape 166"/>
          <p:cNvSpPr/>
          <p:nvPr/>
        </p:nvSpPr>
        <p:spPr>
          <a:xfrm>
            <a:off x="-38922" y="4408"/>
            <a:ext cx="24461844" cy="2606226"/>
          </a:xfrm>
          <a:prstGeom prst="rect">
            <a:avLst/>
          </a:prstGeom>
          <a:solidFill>
            <a:srgbClr val="C496A2"/>
          </a:solidFill>
          <a:ln w="12700">
            <a:miter lim="400000"/>
          </a:ln>
        </p:spPr>
        <p:txBody>
          <a:bodyPr lIns="71437" tIns="71437" rIns="71437" bIns="71437" anchor="ctr"/>
          <a:lstStyle/>
          <a:p>
            <a:pPr>
              <a:defRPr sz="3200">
                <a:solidFill>
                  <a:srgbClr val="FFFFFF"/>
                </a:solidFill>
              </a:defRPr>
            </a:pPr>
            <a:endParaRPr/>
          </a:p>
        </p:txBody>
      </p:sp>
      <p:sp>
        <p:nvSpPr>
          <p:cNvPr id="167" name="Shape 167"/>
          <p:cNvSpPr/>
          <p:nvPr/>
        </p:nvSpPr>
        <p:spPr>
          <a:xfrm>
            <a:off x="6701718" y="619833"/>
            <a:ext cx="10980569" cy="13753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lvl1pPr>
              <a:defRPr sz="10000" cap="all" spc="1400">
                <a:solidFill>
                  <a:srgbClr val="FFFFFF"/>
                </a:solidFill>
                <a:latin typeface="Didot"/>
                <a:ea typeface="Didot"/>
                <a:cs typeface="Didot"/>
                <a:sym typeface="Didot"/>
              </a:defRPr>
            </a:lvl1pPr>
          </a:lstStyle>
          <a:p>
            <a:r>
              <a:rPr lang="ko-KR" altLang="en-US" sz="8000" dirty="0">
                <a:latin typeface="메이플스토리" panose="02000300000000000000" pitchFamily="2" charset="-127"/>
                <a:ea typeface="메이플스토리" panose="02000300000000000000" pitchFamily="2" charset="-127"/>
              </a:rPr>
              <a:t>유저 스터디 아쉬운 점</a:t>
            </a:r>
            <a:endParaRPr sz="8000" dirty="0">
              <a:latin typeface="메이플스토리" panose="02000300000000000000" pitchFamily="2" charset="-127"/>
              <a:ea typeface="메이플스토리" panose="02000300000000000000" pitchFamily="2" charset="-127"/>
            </a:endParaRPr>
          </a:p>
        </p:txBody>
      </p:sp>
      <p:sp>
        <p:nvSpPr>
          <p:cNvPr id="23" name="직사각형 22">
            <a:extLst>
              <a:ext uri="{FF2B5EF4-FFF2-40B4-BE49-F238E27FC236}">
                <a16:creationId xmlns:a16="http://schemas.microsoft.com/office/drawing/2014/main" id="{3CE15BB0-C432-4C8F-B32C-C72AF5517E3C}"/>
              </a:ext>
            </a:extLst>
          </p:cNvPr>
          <p:cNvSpPr/>
          <p:nvPr/>
        </p:nvSpPr>
        <p:spPr>
          <a:xfrm>
            <a:off x="10642600" y="13202668"/>
            <a:ext cx="3114040" cy="390491"/>
          </a:xfrm>
          <a:prstGeom prst="rect">
            <a:avLst/>
          </a:prstGeom>
          <a:solidFill>
            <a:srgbClr val="C597A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1600" b="0" i="0" u="none" strike="noStrike" cap="none" spc="0" normalizeH="0" baseline="0">
              <a:ln>
                <a:noFill/>
              </a:ln>
              <a:solidFill>
                <a:srgbClr val="FFFFFF"/>
              </a:solidFill>
              <a:effectLst/>
              <a:uFillTx/>
              <a:latin typeface="+mj-ea"/>
              <a:ea typeface="+mj-ea"/>
              <a:cs typeface="+mn-cs"/>
              <a:sym typeface="Helvetica Light"/>
            </a:endParaRPr>
          </a:p>
        </p:txBody>
      </p:sp>
      <p:sp>
        <p:nvSpPr>
          <p:cNvPr id="24" name="TextBox 23">
            <a:extLst>
              <a:ext uri="{FF2B5EF4-FFF2-40B4-BE49-F238E27FC236}">
                <a16:creationId xmlns:a16="http://schemas.microsoft.com/office/drawing/2014/main" id="{205F7861-C0DD-49D2-B8D8-8C9164B0E4C9}"/>
              </a:ext>
            </a:extLst>
          </p:cNvPr>
          <p:cNvSpPr txBox="1"/>
          <p:nvPr/>
        </p:nvSpPr>
        <p:spPr>
          <a:xfrm>
            <a:off x="10605263" y="13183053"/>
            <a:ext cx="3202177"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altLang="ko-KR" sz="2400">
                <a:solidFill>
                  <a:schemeClr val="bg1"/>
                </a:solidFill>
                <a:latin typeface="+mj-ea"/>
                <a:ea typeface="+mj-ea"/>
              </a:rPr>
              <a:t>5. </a:t>
            </a:r>
            <a:r>
              <a:rPr lang="ko-KR" altLang="en-US" sz="2400">
                <a:solidFill>
                  <a:schemeClr val="bg1"/>
                </a:solidFill>
                <a:latin typeface="+mj-ea"/>
                <a:ea typeface="+mj-ea"/>
              </a:rPr>
              <a:t>유저 스터디</a:t>
            </a:r>
          </a:p>
        </p:txBody>
      </p:sp>
      <p:sp>
        <p:nvSpPr>
          <p:cNvPr id="7" name="TextBox 6">
            <a:extLst>
              <a:ext uri="{FF2B5EF4-FFF2-40B4-BE49-F238E27FC236}">
                <a16:creationId xmlns:a16="http://schemas.microsoft.com/office/drawing/2014/main" id="{0B02A703-16AE-4326-B5D3-9F0100AA1345}"/>
              </a:ext>
            </a:extLst>
          </p:cNvPr>
          <p:cNvSpPr txBox="1"/>
          <p:nvPr/>
        </p:nvSpPr>
        <p:spPr>
          <a:xfrm>
            <a:off x="1511846" y="3226059"/>
            <a:ext cx="21389009" cy="47609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914400" marR="0" indent="-914400" algn="l" defTabSz="821531" rtl="0" fontAlgn="auto" latinLnBrk="0" hangingPunct="0">
              <a:lnSpc>
                <a:spcPct val="200000"/>
              </a:lnSpc>
              <a:spcBef>
                <a:spcPts val="0"/>
              </a:spcBef>
              <a:spcAft>
                <a:spcPts val="0"/>
              </a:spcAft>
              <a:buClrTx/>
              <a:buSzTx/>
              <a:buFontTx/>
              <a:buAutoNum type="arabicPeriod"/>
              <a:tabLst/>
            </a:pPr>
            <a:r>
              <a:rPr kumimoji="0" lang="ko-KR" altLang="en-US" sz="5000" b="0" i="0" u="none" strike="noStrike" cap="none" spc="0" normalizeH="0" baseline="0" dirty="0">
                <a:ln>
                  <a:noFill/>
                </a:ln>
                <a:solidFill>
                  <a:srgbClr val="000000"/>
                </a:solidFill>
                <a:effectLst/>
                <a:uFillTx/>
                <a:latin typeface="+mn-lt"/>
                <a:ea typeface="+mn-ea"/>
                <a:cs typeface="+mn-cs"/>
                <a:sym typeface="Helvetica Light"/>
              </a:rPr>
              <a:t>비대면으로 진행되다 보니 실제 동영상을 보고 하는지 확인을 할 수 없다</a:t>
            </a:r>
            <a:r>
              <a:rPr kumimoji="0" lang="en-US" altLang="ko-KR" sz="5000" b="0" i="0" u="none" strike="noStrike" cap="none" spc="0" normalizeH="0" baseline="0" dirty="0">
                <a:ln>
                  <a:noFill/>
                </a:ln>
                <a:solidFill>
                  <a:srgbClr val="000000"/>
                </a:solidFill>
                <a:effectLst/>
                <a:uFillTx/>
                <a:latin typeface="+mn-lt"/>
                <a:ea typeface="+mn-ea"/>
                <a:cs typeface="+mn-cs"/>
                <a:sym typeface="Helvetica Light"/>
              </a:rPr>
              <a:t>.</a:t>
            </a:r>
          </a:p>
          <a:p>
            <a:pPr marL="914400" marR="0" indent="-914400" algn="l" defTabSz="821531" rtl="0" fontAlgn="auto" latinLnBrk="0" hangingPunct="0">
              <a:lnSpc>
                <a:spcPct val="200000"/>
              </a:lnSpc>
              <a:spcBef>
                <a:spcPts val="0"/>
              </a:spcBef>
              <a:spcAft>
                <a:spcPts val="0"/>
              </a:spcAft>
              <a:buClrTx/>
              <a:buSzTx/>
              <a:buFontTx/>
              <a:buAutoNum type="arabicPeriod"/>
              <a:tabLst/>
            </a:pPr>
            <a:r>
              <a:rPr kumimoji="0" lang="ko-KR" altLang="en-US" sz="5000" b="0" i="0" u="none" strike="noStrike" cap="none" spc="0" normalizeH="0" baseline="0" dirty="0">
                <a:ln>
                  <a:noFill/>
                </a:ln>
                <a:solidFill>
                  <a:srgbClr val="000000"/>
                </a:solidFill>
                <a:effectLst/>
                <a:uFillTx/>
                <a:latin typeface="+mn-lt"/>
                <a:ea typeface="+mn-ea"/>
                <a:cs typeface="+mn-cs"/>
                <a:sym typeface="Helvetica Light"/>
              </a:rPr>
              <a:t>질문을 잘 못 만들었다</a:t>
            </a:r>
            <a:r>
              <a:rPr kumimoji="0" lang="en-US" altLang="ko-KR" sz="5000" b="0" i="0" u="none" strike="noStrike" cap="none" spc="0" normalizeH="0" baseline="0" dirty="0">
                <a:ln>
                  <a:noFill/>
                </a:ln>
                <a:solidFill>
                  <a:srgbClr val="000000"/>
                </a:solidFill>
                <a:effectLst/>
                <a:uFillTx/>
                <a:latin typeface="+mn-lt"/>
                <a:ea typeface="+mn-ea"/>
                <a:cs typeface="+mn-cs"/>
                <a:sym typeface="Helvetica Light"/>
              </a:rPr>
              <a:t>. </a:t>
            </a:r>
            <a:r>
              <a:rPr kumimoji="0" lang="ko-KR" altLang="en-US" sz="5000" b="0" i="0" u="none" strike="noStrike" cap="none" spc="0" normalizeH="0" baseline="0" dirty="0">
                <a:ln>
                  <a:noFill/>
                </a:ln>
                <a:solidFill>
                  <a:srgbClr val="000000"/>
                </a:solidFill>
                <a:effectLst/>
                <a:uFillTx/>
                <a:latin typeface="+mn-lt"/>
                <a:ea typeface="+mn-ea"/>
                <a:cs typeface="+mn-cs"/>
                <a:sym typeface="Helvetica Light"/>
              </a:rPr>
              <a:t>비교 어플 동영상을 본 유저와 그렇지 않은 유저와 나누고 이를 통해서 </a:t>
            </a:r>
            <a:r>
              <a:rPr kumimoji="0" lang="en-US" altLang="ko-KR" sz="5000" b="0" i="0" u="none" strike="noStrike" cap="none" spc="0" normalizeH="0" baseline="0" dirty="0">
                <a:ln>
                  <a:noFill/>
                </a:ln>
                <a:solidFill>
                  <a:srgbClr val="000000"/>
                </a:solidFill>
                <a:effectLst/>
                <a:uFillTx/>
                <a:latin typeface="+mn-lt"/>
                <a:ea typeface="+mn-ea"/>
                <a:cs typeface="+mn-cs"/>
                <a:sym typeface="Helvetica Light"/>
              </a:rPr>
              <a:t>Significant Test</a:t>
            </a:r>
            <a:r>
              <a:rPr kumimoji="0" lang="ko-KR" altLang="en-US" sz="5000" b="0" i="0" u="none" strike="noStrike" cap="none" spc="0" normalizeH="0" baseline="0" dirty="0">
                <a:ln>
                  <a:noFill/>
                </a:ln>
                <a:solidFill>
                  <a:srgbClr val="000000"/>
                </a:solidFill>
                <a:effectLst/>
                <a:uFillTx/>
                <a:latin typeface="+mn-lt"/>
                <a:ea typeface="+mn-ea"/>
                <a:cs typeface="+mn-cs"/>
                <a:sym typeface="Helvetica Light"/>
              </a:rPr>
              <a:t>를 진행 </a:t>
            </a:r>
            <a:r>
              <a:rPr kumimoji="0" lang="ko-KR" altLang="en-US" sz="5000" b="0" i="0" u="none" strike="noStrike" cap="none" spc="0" normalizeH="0" baseline="0" dirty="0" err="1">
                <a:ln>
                  <a:noFill/>
                </a:ln>
                <a:solidFill>
                  <a:srgbClr val="000000"/>
                </a:solidFill>
                <a:effectLst/>
                <a:uFillTx/>
                <a:latin typeface="+mn-lt"/>
                <a:ea typeface="+mn-ea"/>
                <a:cs typeface="+mn-cs"/>
                <a:sym typeface="Helvetica Light"/>
              </a:rPr>
              <a:t>했었어야</a:t>
            </a:r>
            <a:r>
              <a:rPr kumimoji="0" lang="ko-KR" altLang="en-US" sz="5000" b="0" i="0" u="none" strike="noStrike" cap="none" spc="0" normalizeH="0" baseline="0" dirty="0">
                <a:ln>
                  <a:noFill/>
                </a:ln>
                <a:solidFill>
                  <a:srgbClr val="000000"/>
                </a:solidFill>
                <a:effectLst/>
                <a:uFillTx/>
                <a:latin typeface="+mn-lt"/>
                <a:ea typeface="+mn-ea"/>
                <a:cs typeface="+mn-cs"/>
                <a:sym typeface="Helvetica Light"/>
              </a:rPr>
              <a:t> 했는데 그러지 못했다</a:t>
            </a:r>
            <a:r>
              <a:rPr kumimoji="0" lang="en-US" altLang="ko-KR" sz="5000" b="0" i="0" u="none" strike="noStrike" cap="none" spc="0" normalizeH="0" baseline="0" dirty="0">
                <a:ln>
                  <a:noFill/>
                </a:ln>
                <a:solidFill>
                  <a:srgbClr val="000000"/>
                </a:solidFill>
                <a:effectLst/>
                <a:uFillTx/>
                <a:latin typeface="+mn-lt"/>
                <a:ea typeface="+mn-ea"/>
                <a:cs typeface="+mn-cs"/>
                <a:sym typeface="Helvetica Light"/>
              </a:rPr>
              <a:t>.</a:t>
            </a:r>
          </a:p>
        </p:txBody>
      </p:sp>
    </p:spTree>
    <p:extLst>
      <p:ext uri="{BB962C8B-B14F-4D97-AF65-F5344CB8AC3E}">
        <p14:creationId xmlns:p14="http://schemas.microsoft.com/office/powerpoint/2010/main" val="68988138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95">
            <a:extLst>
              <a:ext uri="{FF2B5EF4-FFF2-40B4-BE49-F238E27FC236}">
                <a16:creationId xmlns:a16="http://schemas.microsoft.com/office/drawing/2014/main" id="{33E9FD61-BECB-41CE-88F9-18CD06521154}"/>
              </a:ext>
            </a:extLst>
          </p:cNvPr>
          <p:cNvGrpSpPr/>
          <p:nvPr/>
        </p:nvGrpSpPr>
        <p:grpSpPr>
          <a:xfrm>
            <a:off x="13209901" y="1615038"/>
            <a:ext cx="10636140" cy="10342714"/>
            <a:chOff x="0" y="0"/>
            <a:chExt cx="10636138" cy="10342714"/>
          </a:xfrm>
        </p:grpSpPr>
        <p:sp>
          <p:nvSpPr>
            <p:cNvPr id="9" name="Shape 91">
              <a:extLst>
                <a:ext uri="{FF2B5EF4-FFF2-40B4-BE49-F238E27FC236}">
                  <a16:creationId xmlns:a16="http://schemas.microsoft.com/office/drawing/2014/main" id="{A9A3814D-C773-48F6-85EF-BC9170B8A934}"/>
                </a:ext>
              </a:extLst>
            </p:cNvPr>
            <p:cNvSpPr/>
            <p:nvPr/>
          </p:nvSpPr>
          <p:spPr>
            <a:xfrm>
              <a:off x="1929883" y="0"/>
              <a:ext cx="6776370" cy="18369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71437" tIns="71437" rIns="71437" bIns="71437" numCol="1" anchor="b">
              <a:normAutofit lnSpcReduction="10000"/>
            </a:bodyPr>
            <a:lstStyle>
              <a:lvl1pPr defTabSz="328612">
                <a:defRPr sz="12000" b="1" spc="959">
                  <a:solidFill>
                    <a:srgbClr val="C597A2"/>
                  </a:solidFill>
                  <a:latin typeface="Didot"/>
                  <a:ea typeface="Didot"/>
                  <a:cs typeface="Didot"/>
                  <a:sym typeface="Didot"/>
                </a:defRPr>
              </a:lvl1pPr>
            </a:lstStyle>
            <a:p>
              <a:r>
                <a:rPr lang="en-US" dirty="0">
                  <a:latin typeface="메이플스토리" panose="02000300000000000000" pitchFamily="2" charset="-127"/>
                  <a:ea typeface="메이플스토리" panose="02000300000000000000" pitchFamily="2" charset="-127"/>
                </a:rPr>
                <a:t>Bye</a:t>
              </a:r>
              <a:r>
                <a:rPr dirty="0">
                  <a:latin typeface="메이플스토리" panose="02000300000000000000" pitchFamily="2" charset="-127"/>
                  <a:ea typeface="메이플스토리" panose="02000300000000000000" pitchFamily="2" charset="-127"/>
                </a:rPr>
                <a:t>!</a:t>
              </a:r>
            </a:p>
          </p:txBody>
        </p:sp>
        <p:grpSp>
          <p:nvGrpSpPr>
            <p:cNvPr id="10" name="Group 94">
              <a:extLst>
                <a:ext uri="{FF2B5EF4-FFF2-40B4-BE49-F238E27FC236}">
                  <a16:creationId xmlns:a16="http://schemas.microsoft.com/office/drawing/2014/main" id="{EBAC9EFE-A1DE-45B7-9E99-CB96D47310D6}"/>
                </a:ext>
              </a:extLst>
            </p:cNvPr>
            <p:cNvGrpSpPr/>
            <p:nvPr/>
          </p:nvGrpSpPr>
          <p:grpSpPr>
            <a:xfrm>
              <a:off x="0" y="2423040"/>
              <a:ext cx="10636138" cy="7919674"/>
              <a:chOff x="0" y="55418"/>
              <a:chExt cx="10636137" cy="7919672"/>
            </a:xfrm>
          </p:grpSpPr>
          <p:sp>
            <p:nvSpPr>
              <p:cNvPr id="11" name="Shape 92">
                <a:extLst>
                  <a:ext uri="{FF2B5EF4-FFF2-40B4-BE49-F238E27FC236}">
                    <a16:creationId xmlns:a16="http://schemas.microsoft.com/office/drawing/2014/main" id="{20A12602-3C53-4A13-964A-0A20850DE622}"/>
                  </a:ext>
                </a:extLst>
              </p:cNvPr>
              <p:cNvSpPr/>
              <p:nvPr/>
            </p:nvSpPr>
            <p:spPr>
              <a:xfrm>
                <a:off x="631385" y="55418"/>
                <a:ext cx="9373363" cy="754220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71437" tIns="71437" rIns="71437" bIns="71437" numCol="1" anchor="t">
                <a:noAutofit/>
              </a:bodyPr>
              <a:lstStyle>
                <a:lvl1pPr algn="l">
                  <a:defRPr sz="3000" spc="269">
                    <a:latin typeface="Devanagari MT"/>
                    <a:ea typeface="Devanagari MT"/>
                    <a:cs typeface="Devanagari MT"/>
                    <a:sym typeface="Devanagari MT"/>
                  </a:defRPr>
                </a:lvl1pPr>
              </a:lstStyle>
              <a:p>
                <a:r>
                  <a:rPr lang="ko-KR" altLang="en-US" sz="4000" dirty="0">
                    <a:latin typeface="+mn-ea"/>
                    <a:ea typeface="+mn-ea"/>
                  </a:rPr>
                  <a:t>소비자</a:t>
                </a:r>
                <a:r>
                  <a:rPr lang="en-US" altLang="ko-KR" sz="4000" dirty="0">
                    <a:latin typeface="+mn-ea"/>
                    <a:ea typeface="+mn-ea"/>
                  </a:rPr>
                  <a:t>, </a:t>
                </a:r>
                <a:r>
                  <a:rPr lang="ko-KR" altLang="en-US" sz="4000" dirty="0">
                    <a:latin typeface="+mn-ea"/>
                    <a:ea typeface="+mn-ea"/>
                  </a:rPr>
                  <a:t>사장님</a:t>
                </a:r>
                <a:r>
                  <a:rPr lang="en-US" altLang="ko-KR" sz="4000" dirty="0">
                    <a:latin typeface="+mn-ea"/>
                    <a:ea typeface="+mn-ea"/>
                  </a:rPr>
                  <a:t>, </a:t>
                </a:r>
                <a:r>
                  <a:rPr lang="ko-KR" altLang="en-US" sz="4000" dirty="0">
                    <a:latin typeface="+mn-ea"/>
                    <a:ea typeface="+mn-ea"/>
                  </a:rPr>
                  <a:t>요식업자에게 모두 도움이 되는 어플을 개발한 것 같다</a:t>
                </a:r>
                <a:r>
                  <a:rPr lang="en-US" altLang="ko-KR" sz="4000" dirty="0">
                    <a:latin typeface="+mn-ea"/>
                    <a:ea typeface="+mn-ea"/>
                  </a:rPr>
                  <a:t>!</a:t>
                </a:r>
              </a:p>
              <a:p>
                <a:endParaRPr lang="en-US" sz="4000" dirty="0">
                  <a:latin typeface="+mn-ea"/>
                  <a:ea typeface="+mn-ea"/>
                </a:endParaRPr>
              </a:p>
              <a:p>
                <a:endParaRPr sz="4000" dirty="0">
                  <a:latin typeface="+mn-ea"/>
                  <a:ea typeface="+mn-ea"/>
                </a:endParaRPr>
              </a:p>
            </p:txBody>
          </p:sp>
          <p:sp>
            <p:nvSpPr>
              <p:cNvPr id="12" name="Shape 93">
                <a:extLst>
                  <a:ext uri="{FF2B5EF4-FFF2-40B4-BE49-F238E27FC236}">
                    <a16:creationId xmlns:a16="http://schemas.microsoft.com/office/drawing/2014/main" id="{F6ABD600-CA37-4423-B360-0E67429A6424}"/>
                  </a:ext>
                </a:extLst>
              </p:cNvPr>
              <p:cNvSpPr/>
              <p:nvPr/>
            </p:nvSpPr>
            <p:spPr>
              <a:xfrm>
                <a:off x="0" y="6693627"/>
                <a:ext cx="10636137" cy="1281463"/>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71437" tIns="71437" rIns="71437" bIns="71437" numCol="1" anchor="ctr">
                <a:normAutofit/>
              </a:bodyPr>
              <a:lstStyle>
                <a:lvl1pPr>
                  <a:defRPr sz="4000">
                    <a:latin typeface="Autumn Chant"/>
                    <a:ea typeface="Autumn Chant"/>
                    <a:cs typeface="Autumn Chant"/>
                    <a:sym typeface="Autumn Chant"/>
                  </a:defRPr>
                </a:lvl1pPr>
              </a:lstStyle>
              <a:p>
                <a:r>
                  <a:rPr lang="en-US">
                    <a:latin typeface="+mn-ea"/>
                    <a:ea typeface="+mn-ea"/>
                  </a:rPr>
                  <a:t>WoowahanFoods</a:t>
                </a:r>
                <a:endParaRPr>
                  <a:latin typeface="+mn-ea"/>
                  <a:ea typeface="+mn-ea"/>
                </a:endParaRPr>
              </a:p>
            </p:txBody>
          </p:sp>
        </p:grpSp>
      </p:grpSp>
      <p:pic>
        <p:nvPicPr>
          <p:cNvPr id="13" name="그림 12">
            <a:extLst>
              <a:ext uri="{FF2B5EF4-FFF2-40B4-BE49-F238E27FC236}">
                <a16:creationId xmlns:a16="http://schemas.microsoft.com/office/drawing/2014/main" id="{D9864983-2D3A-491B-980E-F0BB48384240}"/>
              </a:ext>
            </a:extLst>
          </p:cNvPr>
          <p:cNvPicPr>
            <a:picLocks noChangeAspect="1"/>
          </p:cNvPicPr>
          <p:nvPr/>
        </p:nvPicPr>
        <p:blipFill>
          <a:blip r:embed="rId3">
            <a:alphaModFix/>
          </a:blip>
          <a:stretch>
            <a:fillRect/>
          </a:stretch>
        </p:blipFill>
        <p:spPr>
          <a:xfrm>
            <a:off x="1264289" y="-6624"/>
            <a:ext cx="10286999" cy="13716000"/>
          </a:xfrm>
          <a:prstGeom prst="rect">
            <a:avLst/>
          </a:prstGeom>
        </p:spPr>
      </p:pic>
      <p:sp>
        <p:nvSpPr>
          <p:cNvPr id="14" name="직사각형 13">
            <a:extLst>
              <a:ext uri="{FF2B5EF4-FFF2-40B4-BE49-F238E27FC236}">
                <a16:creationId xmlns:a16="http://schemas.microsoft.com/office/drawing/2014/main" id="{9042BE53-F9CC-479B-8D99-C237B7543BEE}"/>
              </a:ext>
            </a:extLst>
          </p:cNvPr>
          <p:cNvSpPr/>
          <p:nvPr/>
        </p:nvSpPr>
        <p:spPr>
          <a:xfrm>
            <a:off x="1527877" y="161327"/>
            <a:ext cx="9759821" cy="13380098"/>
          </a:xfrm>
          <a:prstGeom prst="rect">
            <a:avLst/>
          </a:prstGeom>
          <a:solidFill>
            <a:schemeClr val="bg1">
              <a:alpha val="25000"/>
            </a:schemeClr>
          </a:solidFill>
          <a:ln w="28575" cap="flat">
            <a:solidFill>
              <a:schemeClr val="bg1">
                <a:lumMod val="95000"/>
              </a:schemeClr>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3200" b="0" i="0" u="none" strike="noStrike" cap="none" spc="0" normalizeH="0" baseline="0">
              <a:ln>
                <a:noFill/>
              </a:ln>
              <a:solidFill>
                <a:srgbClr val="FFFFFF"/>
              </a:solidFill>
              <a:effectLst/>
              <a:uFillTx/>
              <a:latin typeface="+mn-lt"/>
              <a:ea typeface="+mn-ea"/>
              <a:cs typeface="+mn-cs"/>
              <a:sym typeface="Helvetica Light"/>
            </a:endParaRPr>
          </a:p>
        </p:txBody>
      </p:sp>
      <p:sp>
        <p:nvSpPr>
          <p:cNvPr id="15" name="TextBox 14">
            <a:extLst>
              <a:ext uri="{FF2B5EF4-FFF2-40B4-BE49-F238E27FC236}">
                <a16:creationId xmlns:a16="http://schemas.microsoft.com/office/drawing/2014/main" id="{6087A27B-74EB-475D-A40F-C195AC696A1B}"/>
              </a:ext>
            </a:extLst>
          </p:cNvPr>
          <p:cNvSpPr txBox="1"/>
          <p:nvPr/>
        </p:nvSpPr>
        <p:spPr>
          <a:xfrm>
            <a:off x="3285746" y="927350"/>
            <a:ext cx="6636574" cy="137537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lang="ko-KR" altLang="en-US" sz="8000">
                <a:solidFill>
                  <a:schemeClr val="bg1"/>
                </a:solidFill>
              </a:rPr>
              <a:t>우아한 음식들</a:t>
            </a:r>
            <a:endParaRPr kumimoji="0" lang="ko-KR" altLang="en-US" sz="8000" b="0" i="0" u="none" strike="noStrike" cap="none" spc="0" normalizeH="0" baseline="0">
              <a:ln>
                <a:noFill/>
              </a:ln>
              <a:solidFill>
                <a:schemeClr val="bg1"/>
              </a:solidFill>
              <a:effectLst/>
              <a:uFillTx/>
              <a:latin typeface="+mn-lt"/>
              <a:ea typeface="+mn-ea"/>
              <a:cs typeface="+mn-cs"/>
              <a:sym typeface="Helvetica Light"/>
            </a:endParaRPr>
          </a:p>
        </p:txBody>
      </p:sp>
      <p:sp>
        <p:nvSpPr>
          <p:cNvPr id="23" name="직사각형 22">
            <a:extLst>
              <a:ext uri="{FF2B5EF4-FFF2-40B4-BE49-F238E27FC236}">
                <a16:creationId xmlns:a16="http://schemas.microsoft.com/office/drawing/2014/main" id="{3CE15BB0-C432-4C8F-B32C-C72AF5517E3C}"/>
              </a:ext>
            </a:extLst>
          </p:cNvPr>
          <p:cNvSpPr/>
          <p:nvPr/>
        </p:nvSpPr>
        <p:spPr>
          <a:xfrm>
            <a:off x="10642600" y="13043644"/>
            <a:ext cx="3114040" cy="390491"/>
          </a:xfrm>
          <a:prstGeom prst="rect">
            <a:avLst/>
          </a:prstGeom>
          <a:solidFill>
            <a:srgbClr val="C597A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1600" b="0" i="0" u="none" strike="noStrike" cap="none" spc="0" normalizeH="0" baseline="0">
              <a:ln>
                <a:noFill/>
              </a:ln>
              <a:solidFill>
                <a:srgbClr val="FFFFFF"/>
              </a:solidFill>
              <a:effectLst/>
              <a:uFillTx/>
              <a:latin typeface="+mj-ea"/>
              <a:ea typeface="+mj-ea"/>
              <a:cs typeface="+mn-cs"/>
              <a:sym typeface="Helvetica Light"/>
            </a:endParaRPr>
          </a:p>
        </p:txBody>
      </p:sp>
      <p:sp>
        <p:nvSpPr>
          <p:cNvPr id="24" name="TextBox 23">
            <a:extLst>
              <a:ext uri="{FF2B5EF4-FFF2-40B4-BE49-F238E27FC236}">
                <a16:creationId xmlns:a16="http://schemas.microsoft.com/office/drawing/2014/main" id="{205F7861-C0DD-49D2-B8D8-8C9164B0E4C9}"/>
              </a:ext>
            </a:extLst>
          </p:cNvPr>
          <p:cNvSpPr txBox="1"/>
          <p:nvPr/>
        </p:nvSpPr>
        <p:spPr>
          <a:xfrm>
            <a:off x="10554463" y="13008056"/>
            <a:ext cx="3202177"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altLang="ko-KR" sz="2400" dirty="0">
                <a:solidFill>
                  <a:schemeClr val="bg1"/>
                </a:solidFill>
                <a:latin typeface="+mj-ea"/>
                <a:ea typeface="+mj-ea"/>
              </a:rPr>
              <a:t>5. </a:t>
            </a:r>
            <a:r>
              <a:rPr lang="ko-KR" altLang="en-US" sz="2400" dirty="0">
                <a:solidFill>
                  <a:schemeClr val="bg1"/>
                </a:solidFill>
                <a:latin typeface="+mj-ea"/>
                <a:ea typeface="+mj-ea"/>
              </a:rPr>
              <a:t>마무리</a:t>
            </a:r>
          </a:p>
        </p:txBody>
      </p:sp>
    </p:spTree>
    <p:extLst>
      <p:ext uri="{BB962C8B-B14F-4D97-AF65-F5344CB8AC3E}">
        <p14:creationId xmlns:p14="http://schemas.microsoft.com/office/powerpoint/2010/main" val="61792184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bg>
      <p:bgPr>
        <a:blipFill rotWithShape="1">
          <a:blip r:embed="rId2"/>
          <a:srcRect/>
          <a:stretch>
            <a:fillRect/>
          </a:stretch>
        </a:blipFill>
        <a:effectLst/>
      </p:bgPr>
    </p:bg>
    <p:spTree>
      <p:nvGrpSpPr>
        <p:cNvPr id="1" name=""/>
        <p:cNvGrpSpPr/>
        <p:nvPr/>
      </p:nvGrpSpPr>
      <p:grpSpPr>
        <a:xfrm>
          <a:off x="0" y="0"/>
          <a:ext cx="0" cy="0"/>
          <a:chOff x="0" y="0"/>
          <a:chExt cx="0" cy="0"/>
        </a:xfrm>
      </p:grpSpPr>
      <p:grpSp>
        <p:nvGrpSpPr>
          <p:cNvPr id="362" name="Group 362"/>
          <p:cNvGrpSpPr/>
          <p:nvPr/>
        </p:nvGrpSpPr>
        <p:grpSpPr>
          <a:xfrm>
            <a:off x="5736601" y="3103040"/>
            <a:ext cx="12910798" cy="6389729"/>
            <a:chOff x="-1" y="0"/>
            <a:chExt cx="12910796" cy="6389729"/>
          </a:xfrm>
        </p:grpSpPr>
        <p:sp>
          <p:nvSpPr>
            <p:cNvPr id="354" name="Shape 354"/>
            <p:cNvSpPr/>
            <p:nvPr/>
          </p:nvSpPr>
          <p:spPr>
            <a:xfrm>
              <a:off x="3115447" y="1043770"/>
              <a:ext cx="6679904" cy="1375376"/>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71437" tIns="71437" rIns="71437" bIns="71437" numCol="1" anchor="ctr">
              <a:spAutoFit/>
            </a:bodyPr>
            <a:lstStyle>
              <a:lvl1pPr>
                <a:defRPr sz="5600" cap="all" spc="671">
                  <a:solidFill>
                    <a:srgbClr val="FFFFFF"/>
                  </a:solidFill>
                  <a:latin typeface="Didot"/>
                  <a:ea typeface="Didot"/>
                  <a:cs typeface="Didot"/>
                  <a:sym typeface="Didot"/>
                </a:defRPr>
              </a:lvl1pPr>
            </a:lstStyle>
            <a:p>
              <a:r>
                <a:rPr lang="en-US" sz="8000">
                  <a:latin typeface="+mn-ea"/>
                  <a:ea typeface="+mn-ea"/>
                </a:rPr>
                <a:t>Thank you</a:t>
              </a:r>
              <a:endParaRPr sz="8000">
                <a:latin typeface="+mn-ea"/>
                <a:ea typeface="+mn-ea"/>
              </a:endParaRPr>
            </a:p>
          </p:txBody>
        </p:sp>
        <p:sp>
          <p:nvSpPr>
            <p:cNvPr id="355" name="Shape 355"/>
            <p:cNvSpPr/>
            <p:nvPr/>
          </p:nvSpPr>
          <p:spPr>
            <a:xfrm flipH="1" flipV="1">
              <a:off x="-1" y="4052488"/>
              <a:ext cx="12910796" cy="1"/>
            </a:xfrm>
            <a:prstGeom prst="line">
              <a:avLst/>
            </a:prstGeom>
            <a:noFill/>
            <a:ln w="12700" cap="flat">
              <a:solidFill>
                <a:srgbClr val="FFFFFF"/>
              </a:solidFill>
              <a:prstDash val="solid"/>
              <a:miter lim="400000"/>
            </a:ln>
            <a:effectLst/>
          </p:spPr>
          <p:txBody>
            <a:bodyPr wrap="square" lIns="71437" tIns="71437" rIns="71437" bIns="71437" numCol="1" anchor="ctr">
              <a:noAutofit/>
            </a:bodyPr>
            <a:lstStyle/>
            <a:p>
              <a:pPr>
                <a:defRPr sz="3200"/>
              </a:pPr>
              <a:endParaRPr>
                <a:latin typeface="+mn-ea"/>
              </a:endParaRPr>
            </a:p>
          </p:txBody>
        </p:sp>
        <p:sp>
          <p:nvSpPr>
            <p:cNvPr id="356" name="Shape 356"/>
            <p:cNvSpPr/>
            <p:nvPr/>
          </p:nvSpPr>
          <p:spPr>
            <a:xfrm>
              <a:off x="3514368" y="2486668"/>
              <a:ext cx="5882057" cy="759822"/>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71437" tIns="71437" rIns="71437" bIns="71437" numCol="1" anchor="ctr">
              <a:spAutoFit/>
            </a:bodyPr>
            <a:lstStyle>
              <a:lvl1pPr>
                <a:defRPr sz="3800" spc="455">
                  <a:solidFill>
                    <a:srgbClr val="FFFFFF"/>
                  </a:solidFill>
                  <a:latin typeface="Didot"/>
                  <a:ea typeface="Didot"/>
                  <a:cs typeface="Didot"/>
                  <a:sym typeface="Didot"/>
                </a:defRPr>
              </a:lvl1pPr>
            </a:lstStyle>
            <a:p>
              <a:r>
                <a:rPr sz="4000">
                  <a:latin typeface="+mn-ea"/>
                  <a:ea typeface="+mn-ea"/>
                </a:rPr>
                <a:t>created b</a:t>
              </a:r>
              <a:r>
                <a:rPr lang="en-US" sz="4000">
                  <a:latin typeface="+mn-ea"/>
                  <a:ea typeface="+mn-ea"/>
                </a:rPr>
                <a:t>y </a:t>
              </a:r>
              <a:r>
                <a:rPr lang="en-US" sz="4000" err="1">
                  <a:latin typeface="+mn-ea"/>
                  <a:ea typeface="+mn-ea"/>
                </a:rPr>
                <a:t>woowa</a:t>
              </a:r>
              <a:endParaRPr sz="4000">
                <a:latin typeface="+mn-ea"/>
                <a:ea typeface="+mn-ea"/>
              </a:endParaRPr>
            </a:p>
          </p:txBody>
        </p:sp>
        <p:grpSp>
          <p:nvGrpSpPr>
            <p:cNvPr id="359" name="Group 359"/>
            <p:cNvGrpSpPr/>
            <p:nvPr/>
          </p:nvGrpSpPr>
          <p:grpSpPr>
            <a:xfrm>
              <a:off x="6251938" y="0"/>
              <a:ext cx="406919" cy="406918"/>
              <a:chOff x="0" y="0"/>
              <a:chExt cx="406917" cy="406917"/>
            </a:xfrm>
          </p:grpSpPr>
          <p:sp>
            <p:nvSpPr>
              <p:cNvPr id="357" name="Shape 357"/>
              <p:cNvSpPr/>
              <p:nvPr/>
            </p:nvSpPr>
            <p:spPr>
              <a:xfrm flipH="1" flipV="1">
                <a:off x="3" y="0"/>
                <a:ext cx="406914" cy="406917"/>
              </a:xfrm>
              <a:prstGeom prst="line">
                <a:avLst/>
              </a:prstGeom>
              <a:noFill/>
              <a:ln w="38100" cap="flat">
                <a:solidFill>
                  <a:srgbClr val="FFFFFF"/>
                </a:solidFill>
                <a:prstDash val="solid"/>
                <a:miter lim="800000"/>
              </a:ln>
              <a:effectLst/>
            </p:spPr>
            <p:txBody>
              <a:bodyPr wrap="square" lIns="45719" tIns="45719" rIns="45719" bIns="45719" numCol="1" anchor="t">
                <a:noAutofit/>
              </a:bodyPr>
              <a:lstStyle/>
              <a:p>
                <a:pPr algn="l" defTabSz="914400">
                  <a:defRPr sz="1800">
                    <a:latin typeface="Helvetica"/>
                    <a:ea typeface="Helvetica"/>
                    <a:cs typeface="Helvetica"/>
                    <a:sym typeface="Helvetica"/>
                  </a:defRPr>
                </a:pPr>
                <a:endParaRPr>
                  <a:latin typeface="+mn-ea"/>
                </a:endParaRPr>
              </a:p>
            </p:txBody>
          </p:sp>
          <p:sp>
            <p:nvSpPr>
              <p:cNvPr id="358" name="Shape 358"/>
              <p:cNvSpPr/>
              <p:nvPr/>
            </p:nvSpPr>
            <p:spPr>
              <a:xfrm flipV="1">
                <a:off x="0" y="0"/>
                <a:ext cx="406914" cy="406917"/>
              </a:xfrm>
              <a:prstGeom prst="line">
                <a:avLst/>
              </a:prstGeom>
              <a:noFill/>
              <a:ln w="38100" cap="flat">
                <a:solidFill>
                  <a:srgbClr val="FFFFFF"/>
                </a:solidFill>
                <a:prstDash val="solid"/>
                <a:miter lim="800000"/>
              </a:ln>
              <a:effectLst/>
            </p:spPr>
            <p:txBody>
              <a:bodyPr wrap="square" lIns="45719" tIns="45719" rIns="45719" bIns="45719" numCol="1" anchor="t">
                <a:noAutofit/>
              </a:bodyPr>
              <a:lstStyle/>
              <a:p>
                <a:pPr algn="l" defTabSz="914400">
                  <a:defRPr sz="1800">
                    <a:latin typeface="Helvetica"/>
                    <a:ea typeface="Helvetica"/>
                    <a:cs typeface="Helvetica"/>
                    <a:sym typeface="Helvetica"/>
                  </a:defRPr>
                </a:pPr>
                <a:endParaRPr>
                  <a:latin typeface="+mn-ea"/>
                </a:endParaRPr>
              </a:p>
            </p:txBody>
          </p:sp>
        </p:grpSp>
        <p:sp>
          <p:nvSpPr>
            <p:cNvPr id="360" name="Shape 360"/>
            <p:cNvSpPr/>
            <p:nvPr/>
          </p:nvSpPr>
          <p:spPr>
            <a:xfrm>
              <a:off x="748229" y="4648391"/>
              <a:ext cx="11414336" cy="1741338"/>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71437" tIns="71437" rIns="71437" bIns="71437" numCol="1" anchor="t">
              <a:normAutofit fontScale="85000" lnSpcReduction="20000"/>
            </a:bodyPr>
            <a:lstStyle>
              <a:lvl1pPr>
                <a:lnSpc>
                  <a:spcPct val="80000"/>
                </a:lnSpc>
                <a:defRPr sz="2800" spc="252">
                  <a:solidFill>
                    <a:srgbClr val="FFFFFF"/>
                  </a:solidFill>
                  <a:latin typeface="Devanagari MT"/>
                  <a:ea typeface="Devanagari MT"/>
                  <a:cs typeface="Devanagari MT"/>
                  <a:sym typeface="Devanagari MT"/>
                </a:defRPr>
              </a:lvl1pPr>
            </a:lstStyle>
            <a:p>
              <a:pPr>
                <a:lnSpc>
                  <a:spcPct val="200000"/>
                </a:lnSpc>
              </a:pPr>
              <a:r>
                <a:rPr lang="en-US" sz="2400">
                  <a:latin typeface="+mn-ea"/>
                  <a:ea typeface="+mn-ea"/>
                </a:rPr>
                <a:t>201620950 </a:t>
              </a:r>
              <a:r>
                <a:rPr lang="ko-KR" altLang="en-US" sz="2400">
                  <a:latin typeface="+mn-ea"/>
                  <a:ea typeface="+mn-ea"/>
                </a:rPr>
                <a:t>강한결</a:t>
              </a:r>
              <a:endParaRPr lang="en-US" altLang="ko-KR" sz="2400">
                <a:latin typeface="+mn-ea"/>
                <a:ea typeface="+mn-ea"/>
              </a:endParaRPr>
            </a:p>
            <a:p>
              <a:pPr>
                <a:lnSpc>
                  <a:spcPct val="200000"/>
                </a:lnSpc>
              </a:pPr>
              <a:r>
                <a:rPr lang="en-US" altLang="ko-KR" sz="2400">
                  <a:latin typeface="+mn-ea"/>
                  <a:ea typeface="+mn-ea"/>
                </a:rPr>
                <a:t>201723273 </a:t>
              </a:r>
              <a:r>
                <a:rPr lang="ko-KR" altLang="en-US" sz="2400">
                  <a:latin typeface="+mn-ea"/>
                  <a:ea typeface="+mn-ea"/>
                </a:rPr>
                <a:t>윤지은</a:t>
              </a:r>
              <a:endParaRPr lang="en-US" altLang="ko-KR" sz="2400">
                <a:latin typeface="+mn-ea"/>
                <a:ea typeface="+mn-ea"/>
              </a:endParaRPr>
            </a:p>
            <a:p>
              <a:pPr>
                <a:lnSpc>
                  <a:spcPct val="200000"/>
                </a:lnSpc>
              </a:pPr>
              <a:r>
                <a:rPr lang="en-US" altLang="ko-KR" sz="2400">
                  <a:latin typeface="+mn-ea"/>
                  <a:ea typeface="+mn-ea"/>
                </a:rPr>
                <a:t>201620887 </a:t>
              </a:r>
              <a:r>
                <a:rPr lang="ko-KR" altLang="en-US" sz="2400">
                  <a:latin typeface="+mn-ea"/>
                  <a:ea typeface="+mn-ea"/>
                </a:rPr>
                <a:t>허선철</a:t>
              </a:r>
              <a:endParaRPr lang="en-US" altLang="ko-KR" sz="2400">
                <a:latin typeface="+mn-ea"/>
                <a:ea typeface="+mn-ea"/>
              </a:endParaRPr>
            </a:p>
          </p:txBody>
        </p:sp>
      </p:gr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직사각형 15">
            <a:extLst>
              <a:ext uri="{FF2B5EF4-FFF2-40B4-BE49-F238E27FC236}">
                <a16:creationId xmlns:a16="http://schemas.microsoft.com/office/drawing/2014/main" id="{232DF60D-4FD7-4DBD-80C0-CA90DDF8031F}"/>
              </a:ext>
            </a:extLst>
          </p:cNvPr>
          <p:cNvSpPr/>
          <p:nvPr/>
        </p:nvSpPr>
        <p:spPr>
          <a:xfrm>
            <a:off x="10642600" y="13202668"/>
            <a:ext cx="3114040" cy="390491"/>
          </a:xfrm>
          <a:prstGeom prst="rect">
            <a:avLst/>
          </a:prstGeom>
          <a:solidFill>
            <a:srgbClr val="C597A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1600" b="0" i="0" u="none" strike="noStrike" cap="none" spc="0" normalizeH="0" baseline="0">
              <a:ln>
                <a:noFill/>
              </a:ln>
              <a:solidFill>
                <a:srgbClr val="FFFFFF"/>
              </a:solidFill>
              <a:effectLst/>
              <a:uFillTx/>
              <a:latin typeface="+mn-lt"/>
              <a:ea typeface="+mn-ea"/>
              <a:cs typeface="+mn-cs"/>
              <a:sym typeface="Helvetica Light"/>
            </a:endParaRPr>
          </a:p>
        </p:txBody>
      </p:sp>
      <p:sp>
        <p:nvSpPr>
          <p:cNvPr id="17" name="TextBox 16">
            <a:extLst>
              <a:ext uri="{FF2B5EF4-FFF2-40B4-BE49-F238E27FC236}">
                <a16:creationId xmlns:a16="http://schemas.microsoft.com/office/drawing/2014/main" id="{12A90976-125D-4054-862C-A2AAEA1FE216}"/>
              </a:ext>
            </a:extLst>
          </p:cNvPr>
          <p:cNvSpPr txBox="1"/>
          <p:nvPr/>
        </p:nvSpPr>
        <p:spPr>
          <a:xfrm>
            <a:off x="10605263" y="13183053"/>
            <a:ext cx="3202177"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altLang="ko-KR" sz="2400">
                <a:solidFill>
                  <a:schemeClr val="bg1"/>
                </a:solidFill>
                <a:latin typeface="+mn-ea"/>
              </a:rPr>
              <a:t>2. </a:t>
            </a:r>
            <a:r>
              <a:rPr lang="ko-KR" altLang="en-US" sz="2400">
                <a:solidFill>
                  <a:schemeClr val="bg1"/>
                </a:solidFill>
                <a:latin typeface="+mn-ea"/>
              </a:rPr>
              <a:t>데이터 수집 및 </a:t>
            </a:r>
            <a:r>
              <a:rPr lang="ko-KR" altLang="en-US" sz="2400" err="1">
                <a:solidFill>
                  <a:schemeClr val="bg1"/>
                </a:solidFill>
                <a:latin typeface="+mn-ea"/>
              </a:rPr>
              <a:t>전처리</a:t>
            </a:r>
            <a:endParaRPr lang="ko-KR" altLang="en-US" sz="2400">
              <a:solidFill>
                <a:schemeClr val="bg1"/>
              </a:solidFill>
              <a:latin typeface="+mn-ea"/>
            </a:endParaRPr>
          </a:p>
        </p:txBody>
      </p:sp>
      <p:sp>
        <p:nvSpPr>
          <p:cNvPr id="125" name="Shape 125"/>
          <p:cNvSpPr/>
          <p:nvPr/>
        </p:nvSpPr>
        <p:spPr>
          <a:xfrm>
            <a:off x="1161931" y="1191937"/>
            <a:ext cx="21128211" cy="10484628"/>
          </a:xfrm>
          <a:prstGeom prst="rect">
            <a:avLst/>
          </a:prstGeom>
          <a:solidFill>
            <a:srgbClr val="C5969B"/>
          </a:solidFill>
          <a:ln w="12700">
            <a:miter lim="400000"/>
          </a:ln>
          <a:effectLst>
            <a:outerShdw blurRad="762000" dist="139322" dir="3484869" rotWithShape="0">
              <a:srgbClr val="000000">
                <a:alpha val="50000"/>
              </a:srgbClr>
            </a:outerShdw>
          </a:effectLst>
        </p:spPr>
        <p:txBody>
          <a:bodyPr lIns="71437" tIns="71437" rIns="71437" bIns="71437" anchor="ctr"/>
          <a:lstStyle/>
          <a:p>
            <a:pPr>
              <a:defRPr sz="3200">
                <a:solidFill>
                  <a:srgbClr val="FFFFFF"/>
                </a:solidFill>
              </a:defRPr>
            </a:pPr>
            <a:endParaRPr lang="ko-KR" altLang="en-US"/>
          </a:p>
        </p:txBody>
      </p:sp>
      <p:grpSp>
        <p:nvGrpSpPr>
          <p:cNvPr id="79" name="그룹 78">
            <a:extLst>
              <a:ext uri="{FF2B5EF4-FFF2-40B4-BE49-F238E27FC236}">
                <a16:creationId xmlns:a16="http://schemas.microsoft.com/office/drawing/2014/main" id="{19EEB96D-75BB-4C90-ABF1-2B2178310472}"/>
              </a:ext>
            </a:extLst>
          </p:cNvPr>
          <p:cNvGrpSpPr/>
          <p:nvPr/>
        </p:nvGrpSpPr>
        <p:grpSpPr>
          <a:xfrm>
            <a:off x="13175491" y="2091075"/>
            <a:ext cx="11132602" cy="8973491"/>
            <a:chOff x="1063027" y="1947505"/>
            <a:chExt cx="11132602" cy="8973491"/>
          </a:xfrm>
        </p:grpSpPr>
        <p:sp>
          <p:nvSpPr>
            <p:cNvPr id="80" name="Shape 126">
              <a:extLst>
                <a:ext uri="{FF2B5EF4-FFF2-40B4-BE49-F238E27FC236}">
                  <a16:creationId xmlns:a16="http://schemas.microsoft.com/office/drawing/2014/main" id="{1A6AB259-AC9D-42E7-B15D-1712E39C0613}"/>
                </a:ext>
              </a:extLst>
            </p:cNvPr>
            <p:cNvSpPr/>
            <p:nvPr/>
          </p:nvSpPr>
          <p:spPr>
            <a:xfrm>
              <a:off x="1063027" y="1947505"/>
              <a:ext cx="11132602" cy="8973491"/>
            </a:xfrm>
            <a:prstGeom prst="rect">
              <a:avLst/>
            </a:prstGeom>
            <a:solidFill>
              <a:srgbClr val="FFFFFF"/>
            </a:solidFill>
            <a:ln w="12700">
              <a:miter lim="400000"/>
            </a:ln>
            <a:effectLst>
              <a:outerShdw blurRad="342900" dist="111192" dir="3484869" rotWithShape="0">
                <a:srgbClr val="000000">
                  <a:alpha val="50000"/>
                </a:srgbClr>
              </a:outerShdw>
            </a:effectLst>
          </p:spPr>
          <p:txBody>
            <a:bodyPr lIns="71437" tIns="71437" rIns="71437" bIns="71437" anchor="ctr"/>
            <a:lstStyle/>
            <a:p>
              <a:pPr>
                <a:defRPr sz="3200">
                  <a:solidFill>
                    <a:srgbClr val="FFFFFF"/>
                  </a:solidFill>
                </a:defRPr>
              </a:pPr>
              <a:endParaRPr lang="ko-KR" altLang="en-US"/>
            </a:p>
          </p:txBody>
        </p:sp>
        <p:sp>
          <p:nvSpPr>
            <p:cNvPr id="81" name="Shape 128">
              <a:extLst>
                <a:ext uri="{FF2B5EF4-FFF2-40B4-BE49-F238E27FC236}">
                  <a16:creationId xmlns:a16="http://schemas.microsoft.com/office/drawing/2014/main" id="{A2D58553-2FE0-4E60-A4B3-61D9A69677D4}"/>
                </a:ext>
              </a:extLst>
            </p:cNvPr>
            <p:cNvSpPr/>
            <p:nvPr/>
          </p:nvSpPr>
          <p:spPr>
            <a:xfrm flipH="1" flipV="1">
              <a:off x="2167613" y="9998327"/>
              <a:ext cx="8923430" cy="1"/>
            </a:xfrm>
            <a:prstGeom prst="line">
              <a:avLst/>
            </a:prstGeom>
            <a:ln w="38100">
              <a:solidFill>
                <a:srgbClr val="C5969B"/>
              </a:solidFill>
              <a:miter lim="400000"/>
            </a:ln>
          </p:spPr>
          <p:txBody>
            <a:bodyPr lIns="71437" tIns="71437" rIns="71437" bIns="71437" anchor="ctr"/>
            <a:lstStyle/>
            <a:p>
              <a:pPr>
                <a:defRPr sz="3200"/>
              </a:pPr>
              <a:endParaRPr lang="ko-KR" altLang="en-US"/>
            </a:p>
          </p:txBody>
        </p:sp>
        <p:sp>
          <p:nvSpPr>
            <p:cNvPr id="82" name="Shape 129">
              <a:extLst>
                <a:ext uri="{FF2B5EF4-FFF2-40B4-BE49-F238E27FC236}">
                  <a16:creationId xmlns:a16="http://schemas.microsoft.com/office/drawing/2014/main" id="{E08C9502-0BE7-4CDD-A4B2-074BBBF50A7E}"/>
                </a:ext>
              </a:extLst>
            </p:cNvPr>
            <p:cNvSpPr/>
            <p:nvPr/>
          </p:nvSpPr>
          <p:spPr>
            <a:xfrm flipH="1" flipV="1">
              <a:off x="2167613" y="2881837"/>
              <a:ext cx="8923430" cy="1"/>
            </a:xfrm>
            <a:prstGeom prst="line">
              <a:avLst/>
            </a:prstGeom>
            <a:ln w="38100">
              <a:solidFill>
                <a:srgbClr val="C5969B"/>
              </a:solidFill>
              <a:miter lim="400000"/>
            </a:ln>
          </p:spPr>
          <p:txBody>
            <a:bodyPr lIns="71437" tIns="71437" rIns="71437" bIns="71437" anchor="ctr"/>
            <a:lstStyle/>
            <a:p>
              <a:pPr>
                <a:defRPr sz="3200"/>
              </a:pPr>
              <a:endParaRPr lang="ko-KR" altLang="en-US"/>
            </a:p>
          </p:txBody>
        </p:sp>
        <p:sp>
          <p:nvSpPr>
            <p:cNvPr id="83" name="Shape 130">
              <a:extLst>
                <a:ext uri="{FF2B5EF4-FFF2-40B4-BE49-F238E27FC236}">
                  <a16:creationId xmlns:a16="http://schemas.microsoft.com/office/drawing/2014/main" id="{EB59F457-1CD5-4074-8157-93B699A20615}"/>
                </a:ext>
              </a:extLst>
            </p:cNvPr>
            <p:cNvSpPr/>
            <p:nvPr/>
          </p:nvSpPr>
          <p:spPr>
            <a:xfrm>
              <a:off x="2916734" y="4378611"/>
              <a:ext cx="7425187" cy="757683"/>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71437" tIns="71437" rIns="71437" bIns="71437" numCol="1" anchor="b">
              <a:normAutofit/>
            </a:bodyPr>
            <a:lstStyle>
              <a:lvl1pPr defTabSz="377904">
                <a:defRPr sz="6946" i="1" spc="138">
                  <a:latin typeface="Didot"/>
                  <a:ea typeface="Didot"/>
                  <a:cs typeface="Didot"/>
                  <a:sym typeface="Didot"/>
                </a:defRPr>
              </a:lvl1pPr>
            </a:lstStyle>
            <a:p>
              <a:r>
                <a:rPr lang="ko-KR" altLang="en-US" sz="4000" err="1">
                  <a:latin typeface="+mn-ea"/>
                  <a:ea typeface="+mn-ea"/>
                </a:rPr>
                <a:t>먹스타</a:t>
              </a:r>
              <a:r>
                <a:rPr lang="ko-KR" altLang="en-US" sz="4000">
                  <a:latin typeface="+mn-ea"/>
                  <a:ea typeface="+mn-ea"/>
                </a:rPr>
                <a:t> 중심의 데이터</a:t>
              </a:r>
            </a:p>
          </p:txBody>
        </p:sp>
        <p:sp>
          <p:nvSpPr>
            <p:cNvPr id="84" name="Shape 131">
              <a:extLst>
                <a:ext uri="{FF2B5EF4-FFF2-40B4-BE49-F238E27FC236}">
                  <a16:creationId xmlns:a16="http://schemas.microsoft.com/office/drawing/2014/main" id="{FD19478F-6C40-41CB-8BD0-47C626BDECBC}"/>
                </a:ext>
              </a:extLst>
            </p:cNvPr>
            <p:cNvSpPr/>
            <p:nvPr/>
          </p:nvSpPr>
          <p:spPr>
            <a:xfrm>
              <a:off x="4263627" y="3911925"/>
              <a:ext cx="4941562" cy="46586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71437" tIns="71437" rIns="71437" bIns="71437" numCol="1" anchor="b">
              <a:normAutofit fontScale="92500" lnSpcReduction="10000"/>
            </a:bodyPr>
            <a:lstStyle>
              <a:lvl1pPr>
                <a:defRPr sz="3000" spc="59">
                  <a:solidFill>
                    <a:srgbClr val="C5969B"/>
                  </a:solidFill>
                  <a:latin typeface="Didot"/>
                  <a:ea typeface="Didot"/>
                  <a:cs typeface="Didot"/>
                  <a:sym typeface="Didot"/>
                </a:defRPr>
              </a:lvl1pPr>
            </a:lstStyle>
            <a:p>
              <a:r>
                <a:rPr lang="ko-KR" altLang="en-US" sz="2400">
                  <a:latin typeface="+mj-ea"/>
                  <a:ea typeface="+mj-ea"/>
                </a:rPr>
                <a:t>소비자</a:t>
              </a:r>
              <a:endParaRPr sz="2400">
                <a:latin typeface="+mj-ea"/>
                <a:ea typeface="+mj-ea"/>
              </a:endParaRPr>
            </a:p>
          </p:txBody>
        </p:sp>
        <p:sp>
          <p:nvSpPr>
            <p:cNvPr id="85" name="TextBox 84">
              <a:extLst>
                <a:ext uri="{FF2B5EF4-FFF2-40B4-BE49-F238E27FC236}">
                  <a16:creationId xmlns:a16="http://schemas.microsoft.com/office/drawing/2014/main" id="{1101E358-F4FA-4EBC-A320-CAF447253BB2}"/>
                </a:ext>
              </a:extLst>
            </p:cNvPr>
            <p:cNvSpPr txBox="1"/>
            <p:nvPr/>
          </p:nvSpPr>
          <p:spPr>
            <a:xfrm>
              <a:off x="3279638" y="5194018"/>
              <a:ext cx="6699380" cy="5136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lang="en-US" altLang="ko-KR" sz="2400">
                  <a:solidFill>
                    <a:schemeClr val="bg1">
                      <a:lumMod val="50000"/>
                    </a:schemeClr>
                  </a:solidFill>
                </a:rPr>
                <a:t>Total Data</a:t>
              </a:r>
              <a:r>
                <a:rPr lang="ko-KR" altLang="en-US" sz="2400">
                  <a:solidFill>
                    <a:schemeClr val="bg1">
                      <a:lumMod val="50000"/>
                    </a:schemeClr>
                  </a:solidFill>
                </a:rPr>
                <a:t> </a:t>
              </a:r>
              <a:r>
                <a:rPr lang="en-US" altLang="ko-KR" sz="2400">
                  <a:solidFill>
                    <a:schemeClr val="bg1">
                      <a:lumMod val="50000"/>
                    </a:schemeClr>
                  </a:solidFill>
                </a:rPr>
                <a:t>Size</a:t>
              </a:r>
              <a:r>
                <a:rPr lang="ko-KR" altLang="en-US" sz="2400">
                  <a:solidFill>
                    <a:schemeClr val="bg1">
                      <a:lumMod val="50000"/>
                    </a:schemeClr>
                  </a:solidFill>
                </a:rPr>
                <a:t> </a:t>
              </a:r>
              <a:r>
                <a:rPr lang="en-US" altLang="ko-KR" sz="2400">
                  <a:solidFill>
                    <a:schemeClr val="bg1">
                      <a:lumMod val="50000"/>
                    </a:schemeClr>
                  </a:solidFill>
                </a:rPr>
                <a:t>:</a:t>
              </a:r>
              <a:r>
                <a:rPr lang="ko-KR" altLang="en-US" sz="2400">
                  <a:solidFill>
                    <a:schemeClr val="bg1">
                      <a:lumMod val="50000"/>
                    </a:schemeClr>
                  </a:solidFill>
                </a:rPr>
                <a:t> </a:t>
              </a:r>
              <a:r>
                <a:rPr lang="en-US" altLang="ko-KR" sz="2400">
                  <a:solidFill>
                    <a:schemeClr val="bg1">
                      <a:lumMod val="50000"/>
                    </a:schemeClr>
                  </a:solidFill>
                </a:rPr>
                <a:t>24,829</a:t>
              </a:r>
              <a:r>
                <a:rPr lang="ko-KR" altLang="en-US" sz="2400">
                  <a:solidFill>
                    <a:schemeClr val="bg1">
                      <a:lumMod val="50000"/>
                    </a:schemeClr>
                  </a:solidFill>
                </a:rPr>
                <a:t>개</a:t>
              </a:r>
              <a:endParaRPr kumimoji="0" lang="ko-KR" altLang="en-US" sz="2400" b="0" i="0" u="none" strike="noStrike" cap="none" spc="0" normalizeH="0" baseline="0">
                <a:ln>
                  <a:noFill/>
                </a:ln>
                <a:solidFill>
                  <a:schemeClr val="bg1">
                    <a:lumMod val="50000"/>
                  </a:schemeClr>
                </a:solidFill>
                <a:effectLst/>
                <a:uFillTx/>
                <a:latin typeface="+mn-lt"/>
                <a:ea typeface="+mn-ea"/>
                <a:cs typeface="+mn-cs"/>
                <a:sym typeface="Helvetica Light"/>
              </a:endParaRPr>
            </a:p>
          </p:txBody>
        </p:sp>
      </p:grpSp>
      <p:sp>
        <p:nvSpPr>
          <p:cNvPr id="86" name="TextBox 85">
            <a:extLst>
              <a:ext uri="{FF2B5EF4-FFF2-40B4-BE49-F238E27FC236}">
                <a16:creationId xmlns:a16="http://schemas.microsoft.com/office/drawing/2014/main" id="{9C0083CA-1FB7-459C-A37D-B33C3B2DB795}"/>
              </a:ext>
            </a:extLst>
          </p:cNvPr>
          <p:cNvSpPr txBox="1"/>
          <p:nvPr/>
        </p:nvSpPr>
        <p:spPr>
          <a:xfrm>
            <a:off x="14670053" y="5909735"/>
            <a:ext cx="8143479" cy="88293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lang="ko-KR" altLang="en-US" sz="2400">
                <a:solidFill>
                  <a:schemeClr val="tx1">
                    <a:lumMod val="50000"/>
                    <a:lumOff val="50000"/>
                  </a:schemeClr>
                </a:solidFill>
              </a:rPr>
              <a:t>데이터 수집 목적 </a:t>
            </a:r>
            <a:r>
              <a:rPr lang="en-US" altLang="ko-KR" sz="2400">
                <a:solidFill>
                  <a:schemeClr val="tx1">
                    <a:lumMod val="50000"/>
                    <a:lumOff val="50000"/>
                  </a:schemeClr>
                </a:solidFill>
              </a:rPr>
              <a:t>: </a:t>
            </a:r>
            <a:r>
              <a:rPr lang="ko-KR" altLang="en-US" sz="2400">
                <a:solidFill>
                  <a:schemeClr val="tx1">
                    <a:lumMod val="50000"/>
                    <a:lumOff val="50000"/>
                  </a:schemeClr>
                </a:solidFill>
              </a:rPr>
              <a:t>댓글을 통해서 각 인스타 사용자의 음식 취향을 분석하고 비슷한 음식 </a:t>
            </a:r>
            <a:r>
              <a:rPr lang="ko-KR" altLang="en-US" sz="2400" err="1">
                <a:solidFill>
                  <a:schemeClr val="tx1">
                    <a:lumMod val="50000"/>
                    <a:lumOff val="50000"/>
                  </a:schemeClr>
                </a:solidFill>
              </a:rPr>
              <a:t>피드를</a:t>
            </a:r>
            <a:r>
              <a:rPr lang="ko-KR" altLang="en-US" sz="2400">
                <a:solidFill>
                  <a:schemeClr val="tx1">
                    <a:lumMod val="50000"/>
                    <a:lumOff val="50000"/>
                  </a:schemeClr>
                </a:solidFill>
              </a:rPr>
              <a:t> 추천하기 위해서 </a:t>
            </a:r>
            <a:endParaRPr kumimoji="0" lang="ko-KR" altLang="en-US" sz="2400" b="0" i="0" u="none" strike="noStrike" cap="none" spc="0" normalizeH="0" baseline="0">
              <a:ln>
                <a:noFill/>
              </a:ln>
              <a:solidFill>
                <a:schemeClr val="tx1">
                  <a:lumMod val="50000"/>
                  <a:lumOff val="50000"/>
                </a:schemeClr>
              </a:solidFill>
              <a:effectLst/>
              <a:uFillTx/>
              <a:latin typeface="+mn-lt"/>
              <a:ea typeface="+mn-ea"/>
              <a:cs typeface="+mn-cs"/>
              <a:sym typeface="Helvetica Light"/>
            </a:endParaRPr>
          </a:p>
        </p:txBody>
      </p:sp>
      <p:sp>
        <p:nvSpPr>
          <p:cNvPr id="29" name="TextBox 28">
            <a:extLst>
              <a:ext uri="{FF2B5EF4-FFF2-40B4-BE49-F238E27FC236}">
                <a16:creationId xmlns:a16="http://schemas.microsoft.com/office/drawing/2014/main" id="{633974E9-E657-479D-9DE7-3656CCA1AF36}"/>
              </a:ext>
            </a:extLst>
          </p:cNvPr>
          <p:cNvSpPr txBox="1"/>
          <p:nvPr/>
        </p:nvSpPr>
        <p:spPr>
          <a:xfrm>
            <a:off x="14777102" y="7228300"/>
            <a:ext cx="8139539" cy="19909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l" defTabSz="821531" rtl="0" fontAlgn="auto" latinLnBrk="0" hangingPunct="0">
              <a:lnSpc>
                <a:spcPct val="100000"/>
              </a:lnSpc>
              <a:spcBef>
                <a:spcPts val="0"/>
              </a:spcBef>
              <a:spcAft>
                <a:spcPts val="0"/>
              </a:spcAft>
              <a:buClrTx/>
              <a:buSzTx/>
              <a:buFontTx/>
              <a:buNone/>
              <a:tabLst/>
            </a:pPr>
            <a:r>
              <a:rPr lang="ko-KR" altLang="en-US" sz="2400" dirty="0"/>
              <a:t>데이터 수집 방법 </a:t>
            </a:r>
            <a:r>
              <a:rPr lang="en-US" altLang="ko-KR" sz="2400" dirty="0"/>
              <a:t>: 6</a:t>
            </a:r>
            <a:r>
              <a:rPr lang="ko-KR" altLang="en-US" sz="2400" dirty="0"/>
              <a:t>단계의 법칙을 활용을 활용해서 서울에 있는 모든 먹스타를 모아서 </a:t>
            </a:r>
            <a:r>
              <a:rPr lang="ko-KR" altLang="en-US" sz="2400" dirty="0" err="1"/>
              <a:t>인스타그램에서</a:t>
            </a:r>
            <a:r>
              <a:rPr lang="ko-KR" altLang="en-US" sz="2400" dirty="0"/>
              <a:t> </a:t>
            </a:r>
            <a:r>
              <a:rPr lang="ko-KR" altLang="en-US" sz="2400" dirty="0" err="1"/>
              <a:t>핫한</a:t>
            </a:r>
            <a:r>
              <a:rPr lang="ko-KR" altLang="en-US" sz="2400" dirty="0"/>
              <a:t> 음식을 추천 한다</a:t>
            </a:r>
            <a:r>
              <a:rPr lang="en-US" altLang="ko-KR" sz="2400" dirty="0"/>
              <a:t>.</a:t>
            </a:r>
            <a:r>
              <a:rPr lang="ko-KR" altLang="en-US" sz="2400" dirty="0"/>
              <a:t> </a:t>
            </a:r>
            <a:endParaRPr lang="en-US" altLang="ko-KR" sz="2400" dirty="0"/>
          </a:p>
          <a:p>
            <a:pPr marL="0" marR="0" indent="0" algn="l" defTabSz="821531" rtl="0" fontAlgn="auto" latinLnBrk="0" hangingPunct="0">
              <a:lnSpc>
                <a:spcPct val="100000"/>
              </a:lnSpc>
              <a:spcBef>
                <a:spcPts val="0"/>
              </a:spcBef>
              <a:spcAft>
                <a:spcPts val="0"/>
              </a:spcAft>
              <a:buClrTx/>
              <a:buSzTx/>
              <a:buFontTx/>
              <a:buNone/>
              <a:tabLst/>
            </a:pPr>
            <a:endParaRPr lang="en-US" altLang="ko-KR" sz="2400" dirty="0"/>
          </a:p>
          <a:p>
            <a:pPr marL="0" marR="0" indent="0" algn="l" defTabSz="821531" rtl="0" fontAlgn="auto" latinLnBrk="0" hangingPunct="0">
              <a:lnSpc>
                <a:spcPct val="100000"/>
              </a:lnSpc>
              <a:spcBef>
                <a:spcPts val="0"/>
              </a:spcBef>
              <a:spcAft>
                <a:spcPts val="0"/>
              </a:spcAft>
              <a:buClrTx/>
              <a:buSzTx/>
              <a:buFontTx/>
              <a:buNone/>
              <a:tabLst/>
            </a:pPr>
            <a:r>
              <a:rPr lang="en-US" altLang="ko-KR" sz="2400" dirty="0"/>
              <a:t>6</a:t>
            </a:r>
            <a:r>
              <a:rPr lang="ko-KR" altLang="en-US" sz="2400" dirty="0"/>
              <a:t>단계의 법칙 </a:t>
            </a:r>
            <a:r>
              <a:rPr lang="en-US" altLang="ko-KR" sz="2400" dirty="0"/>
              <a:t>: </a:t>
            </a:r>
            <a:r>
              <a:rPr lang="ko-KR" altLang="en-US" sz="2400" dirty="0"/>
              <a:t>인간관계는 </a:t>
            </a:r>
            <a:r>
              <a:rPr lang="en-US" altLang="ko-KR" sz="2400" dirty="0"/>
              <a:t>6</a:t>
            </a:r>
            <a:r>
              <a:rPr lang="ko-KR" altLang="en-US" sz="2400" dirty="0"/>
              <a:t>단계만 거치면 지구상 대부분의 사람과 연결될 수 있다는 사회 이론이다</a:t>
            </a:r>
            <a:r>
              <a:rPr lang="en-US" altLang="ko-KR" sz="2400" dirty="0"/>
              <a:t>.</a:t>
            </a:r>
          </a:p>
        </p:txBody>
      </p:sp>
      <p:pic>
        <p:nvPicPr>
          <p:cNvPr id="1026" name="Picture 2" descr="0 8T9WFQKlf147X7...">
            <a:extLst>
              <a:ext uri="{FF2B5EF4-FFF2-40B4-BE49-F238E27FC236}">
                <a16:creationId xmlns:a16="http://schemas.microsoft.com/office/drawing/2014/main" id="{0D06B1E4-55F0-48FA-9AEF-8675F9D990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79766" y="2490809"/>
            <a:ext cx="10280479" cy="672842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D574ED90-6FE0-4F20-B4A5-690E690B15C3}"/>
              </a:ext>
            </a:extLst>
          </p:cNvPr>
          <p:cNvSpPr txBox="1"/>
          <p:nvPr/>
        </p:nvSpPr>
        <p:spPr>
          <a:xfrm>
            <a:off x="1503559" y="9454209"/>
            <a:ext cx="10280479" cy="137537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lang="en-US" altLang="ko-KR" sz="4000" dirty="0"/>
              <a:t>“</a:t>
            </a:r>
            <a:r>
              <a:rPr lang="ko-KR" altLang="en-US" sz="4000" dirty="0"/>
              <a:t>먹스타를 </a:t>
            </a:r>
            <a:r>
              <a:rPr lang="en-US" altLang="ko-KR" sz="4000" dirty="0"/>
              <a:t>3</a:t>
            </a:r>
            <a:r>
              <a:rPr lang="ko-KR" altLang="en-US" sz="4000" dirty="0"/>
              <a:t>단계 거치면 인스타의 모든 맛스타에 도달 할 수 있지 않을까</a:t>
            </a:r>
            <a:r>
              <a:rPr lang="en-US" altLang="ko-KR" sz="4000" dirty="0"/>
              <a:t>?”</a:t>
            </a:r>
            <a:endParaRPr kumimoji="0" lang="ko-KR" altLang="en-US" sz="4000" b="0" i="0" u="none" strike="noStrike" cap="none" spc="0" normalizeH="0" baseline="0" dirty="0">
              <a:ln>
                <a:noFill/>
              </a:ln>
              <a:solidFill>
                <a:srgbClr val="000000"/>
              </a:solidFill>
              <a:effectLst/>
              <a:uFillTx/>
              <a:latin typeface="+mn-lt"/>
              <a:ea typeface="+mn-ea"/>
              <a:cs typeface="+mn-cs"/>
              <a:sym typeface="Helvetica Light"/>
            </a:endParaRPr>
          </a:p>
        </p:txBody>
      </p:sp>
    </p:spTree>
    <p:extLst>
      <p:ext uri="{BB962C8B-B14F-4D97-AF65-F5344CB8AC3E}">
        <p14:creationId xmlns:p14="http://schemas.microsoft.com/office/powerpoint/2010/main" val="337506953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직사각형 15">
            <a:extLst>
              <a:ext uri="{FF2B5EF4-FFF2-40B4-BE49-F238E27FC236}">
                <a16:creationId xmlns:a16="http://schemas.microsoft.com/office/drawing/2014/main" id="{232DF60D-4FD7-4DBD-80C0-CA90DDF8031F}"/>
              </a:ext>
            </a:extLst>
          </p:cNvPr>
          <p:cNvSpPr/>
          <p:nvPr/>
        </p:nvSpPr>
        <p:spPr>
          <a:xfrm>
            <a:off x="10642600" y="13202668"/>
            <a:ext cx="3114040" cy="390491"/>
          </a:xfrm>
          <a:prstGeom prst="rect">
            <a:avLst/>
          </a:prstGeom>
          <a:solidFill>
            <a:srgbClr val="C597A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1600" b="0" i="0" u="none" strike="noStrike" cap="none" spc="0" normalizeH="0" baseline="0">
              <a:ln>
                <a:noFill/>
              </a:ln>
              <a:solidFill>
                <a:srgbClr val="FFFFFF"/>
              </a:solidFill>
              <a:effectLst/>
              <a:uFillTx/>
              <a:latin typeface="+mn-lt"/>
              <a:ea typeface="+mn-ea"/>
              <a:cs typeface="+mn-cs"/>
              <a:sym typeface="Helvetica Light"/>
            </a:endParaRPr>
          </a:p>
        </p:txBody>
      </p:sp>
      <p:sp>
        <p:nvSpPr>
          <p:cNvPr id="17" name="TextBox 16">
            <a:extLst>
              <a:ext uri="{FF2B5EF4-FFF2-40B4-BE49-F238E27FC236}">
                <a16:creationId xmlns:a16="http://schemas.microsoft.com/office/drawing/2014/main" id="{12A90976-125D-4054-862C-A2AAEA1FE216}"/>
              </a:ext>
            </a:extLst>
          </p:cNvPr>
          <p:cNvSpPr txBox="1"/>
          <p:nvPr/>
        </p:nvSpPr>
        <p:spPr>
          <a:xfrm>
            <a:off x="10605263" y="13183053"/>
            <a:ext cx="3202177"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altLang="ko-KR" sz="2400">
                <a:solidFill>
                  <a:schemeClr val="bg1"/>
                </a:solidFill>
                <a:latin typeface="+mn-ea"/>
              </a:rPr>
              <a:t>2. </a:t>
            </a:r>
            <a:r>
              <a:rPr lang="ko-KR" altLang="en-US" sz="2400">
                <a:solidFill>
                  <a:schemeClr val="bg1"/>
                </a:solidFill>
                <a:latin typeface="+mn-ea"/>
              </a:rPr>
              <a:t>데이터 수집 및 </a:t>
            </a:r>
            <a:r>
              <a:rPr lang="ko-KR" altLang="en-US" sz="2400" err="1">
                <a:solidFill>
                  <a:schemeClr val="bg1"/>
                </a:solidFill>
                <a:latin typeface="+mn-ea"/>
              </a:rPr>
              <a:t>전처리</a:t>
            </a:r>
            <a:endParaRPr lang="ko-KR" altLang="en-US" sz="2400">
              <a:solidFill>
                <a:schemeClr val="bg1"/>
              </a:solidFill>
              <a:latin typeface="+mn-ea"/>
            </a:endParaRPr>
          </a:p>
        </p:txBody>
      </p:sp>
      <p:sp>
        <p:nvSpPr>
          <p:cNvPr id="125" name="Shape 125"/>
          <p:cNvSpPr/>
          <p:nvPr/>
        </p:nvSpPr>
        <p:spPr>
          <a:xfrm>
            <a:off x="1161931" y="1191937"/>
            <a:ext cx="21128211" cy="10484628"/>
          </a:xfrm>
          <a:prstGeom prst="rect">
            <a:avLst/>
          </a:prstGeom>
          <a:solidFill>
            <a:srgbClr val="C5969B"/>
          </a:solidFill>
          <a:ln w="12700">
            <a:miter lim="400000"/>
          </a:ln>
          <a:effectLst>
            <a:outerShdw blurRad="762000" dist="139322" dir="3484869" rotWithShape="0">
              <a:srgbClr val="000000">
                <a:alpha val="50000"/>
              </a:srgbClr>
            </a:outerShdw>
          </a:effectLst>
        </p:spPr>
        <p:txBody>
          <a:bodyPr lIns="71437" tIns="71437" rIns="71437" bIns="71437" anchor="ctr"/>
          <a:lstStyle/>
          <a:p>
            <a:pPr>
              <a:defRPr sz="3200">
                <a:solidFill>
                  <a:srgbClr val="FFFFFF"/>
                </a:solidFill>
              </a:defRPr>
            </a:pPr>
            <a:endParaRPr lang="ko-KR" altLang="en-US"/>
          </a:p>
        </p:txBody>
      </p:sp>
      <p:grpSp>
        <p:nvGrpSpPr>
          <p:cNvPr id="79" name="그룹 78">
            <a:extLst>
              <a:ext uri="{FF2B5EF4-FFF2-40B4-BE49-F238E27FC236}">
                <a16:creationId xmlns:a16="http://schemas.microsoft.com/office/drawing/2014/main" id="{19EEB96D-75BB-4C90-ABF1-2B2178310472}"/>
              </a:ext>
            </a:extLst>
          </p:cNvPr>
          <p:cNvGrpSpPr/>
          <p:nvPr/>
        </p:nvGrpSpPr>
        <p:grpSpPr>
          <a:xfrm>
            <a:off x="13175491" y="2091075"/>
            <a:ext cx="11132602" cy="8973491"/>
            <a:chOff x="1063027" y="1947505"/>
            <a:chExt cx="11132602" cy="8973491"/>
          </a:xfrm>
        </p:grpSpPr>
        <p:sp>
          <p:nvSpPr>
            <p:cNvPr id="80" name="Shape 126">
              <a:extLst>
                <a:ext uri="{FF2B5EF4-FFF2-40B4-BE49-F238E27FC236}">
                  <a16:creationId xmlns:a16="http://schemas.microsoft.com/office/drawing/2014/main" id="{1A6AB259-AC9D-42E7-B15D-1712E39C0613}"/>
                </a:ext>
              </a:extLst>
            </p:cNvPr>
            <p:cNvSpPr/>
            <p:nvPr/>
          </p:nvSpPr>
          <p:spPr>
            <a:xfrm>
              <a:off x="1063027" y="1947505"/>
              <a:ext cx="11132602" cy="8973491"/>
            </a:xfrm>
            <a:prstGeom prst="rect">
              <a:avLst/>
            </a:prstGeom>
            <a:solidFill>
              <a:srgbClr val="FFFFFF"/>
            </a:solidFill>
            <a:ln w="12700">
              <a:miter lim="400000"/>
            </a:ln>
            <a:effectLst>
              <a:outerShdw blurRad="342900" dist="111192" dir="3484869" rotWithShape="0">
                <a:srgbClr val="000000">
                  <a:alpha val="50000"/>
                </a:srgbClr>
              </a:outerShdw>
            </a:effectLst>
          </p:spPr>
          <p:txBody>
            <a:bodyPr lIns="71437" tIns="71437" rIns="71437" bIns="71437" anchor="ctr"/>
            <a:lstStyle/>
            <a:p>
              <a:pPr>
                <a:defRPr sz="3200">
                  <a:solidFill>
                    <a:srgbClr val="FFFFFF"/>
                  </a:solidFill>
                </a:defRPr>
              </a:pPr>
              <a:endParaRPr lang="ko-KR" altLang="en-US"/>
            </a:p>
          </p:txBody>
        </p:sp>
        <p:sp>
          <p:nvSpPr>
            <p:cNvPr id="81" name="Shape 128">
              <a:extLst>
                <a:ext uri="{FF2B5EF4-FFF2-40B4-BE49-F238E27FC236}">
                  <a16:creationId xmlns:a16="http://schemas.microsoft.com/office/drawing/2014/main" id="{A2D58553-2FE0-4E60-A4B3-61D9A69677D4}"/>
                </a:ext>
              </a:extLst>
            </p:cNvPr>
            <p:cNvSpPr/>
            <p:nvPr/>
          </p:nvSpPr>
          <p:spPr>
            <a:xfrm flipH="1" flipV="1">
              <a:off x="2167613" y="9998327"/>
              <a:ext cx="8923430" cy="1"/>
            </a:xfrm>
            <a:prstGeom prst="line">
              <a:avLst/>
            </a:prstGeom>
            <a:ln w="38100">
              <a:solidFill>
                <a:srgbClr val="C5969B"/>
              </a:solidFill>
              <a:miter lim="400000"/>
            </a:ln>
          </p:spPr>
          <p:txBody>
            <a:bodyPr lIns="71437" tIns="71437" rIns="71437" bIns="71437" anchor="ctr"/>
            <a:lstStyle/>
            <a:p>
              <a:pPr>
                <a:defRPr sz="3200"/>
              </a:pPr>
              <a:endParaRPr lang="ko-KR" altLang="en-US"/>
            </a:p>
          </p:txBody>
        </p:sp>
        <p:sp>
          <p:nvSpPr>
            <p:cNvPr id="82" name="Shape 129">
              <a:extLst>
                <a:ext uri="{FF2B5EF4-FFF2-40B4-BE49-F238E27FC236}">
                  <a16:creationId xmlns:a16="http://schemas.microsoft.com/office/drawing/2014/main" id="{E08C9502-0BE7-4CDD-A4B2-074BBBF50A7E}"/>
                </a:ext>
              </a:extLst>
            </p:cNvPr>
            <p:cNvSpPr/>
            <p:nvPr/>
          </p:nvSpPr>
          <p:spPr>
            <a:xfrm flipH="1" flipV="1">
              <a:off x="2167613" y="2881837"/>
              <a:ext cx="8923430" cy="1"/>
            </a:xfrm>
            <a:prstGeom prst="line">
              <a:avLst/>
            </a:prstGeom>
            <a:ln w="38100">
              <a:solidFill>
                <a:srgbClr val="C5969B"/>
              </a:solidFill>
              <a:miter lim="400000"/>
            </a:ln>
          </p:spPr>
          <p:txBody>
            <a:bodyPr lIns="71437" tIns="71437" rIns="71437" bIns="71437" anchor="ctr"/>
            <a:lstStyle/>
            <a:p>
              <a:pPr>
                <a:defRPr sz="3200"/>
              </a:pPr>
              <a:endParaRPr lang="ko-KR" altLang="en-US"/>
            </a:p>
          </p:txBody>
        </p:sp>
        <p:sp>
          <p:nvSpPr>
            <p:cNvPr id="83" name="Shape 130">
              <a:extLst>
                <a:ext uri="{FF2B5EF4-FFF2-40B4-BE49-F238E27FC236}">
                  <a16:creationId xmlns:a16="http://schemas.microsoft.com/office/drawing/2014/main" id="{EB59F457-1CD5-4074-8157-93B699A20615}"/>
                </a:ext>
              </a:extLst>
            </p:cNvPr>
            <p:cNvSpPr/>
            <p:nvPr/>
          </p:nvSpPr>
          <p:spPr>
            <a:xfrm>
              <a:off x="2916734" y="4378611"/>
              <a:ext cx="7425187" cy="757683"/>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71437" tIns="71437" rIns="71437" bIns="71437" numCol="1" anchor="b">
              <a:normAutofit/>
            </a:bodyPr>
            <a:lstStyle>
              <a:lvl1pPr defTabSz="377904">
                <a:defRPr sz="6946" i="1" spc="138">
                  <a:latin typeface="Didot"/>
                  <a:ea typeface="Didot"/>
                  <a:cs typeface="Didot"/>
                  <a:sym typeface="Didot"/>
                </a:defRPr>
              </a:lvl1pPr>
            </a:lstStyle>
            <a:p>
              <a:r>
                <a:rPr lang="ko-KR" altLang="en-US" sz="4000" err="1">
                  <a:latin typeface="+mn-ea"/>
                  <a:ea typeface="+mn-ea"/>
                </a:rPr>
                <a:t>먹스타</a:t>
              </a:r>
              <a:r>
                <a:rPr lang="ko-KR" altLang="en-US" sz="4000">
                  <a:latin typeface="+mn-ea"/>
                  <a:ea typeface="+mn-ea"/>
                </a:rPr>
                <a:t> 중심의 데이터</a:t>
              </a:r>
            </a:p>
          </p:txBody>
        </p:sp>
        <p:sp>
          <p:nvSpPr>
            <p:cNvPr id="84" name="Shape 131">
              <a:extLst>
                <a:ext uri="{FF2B5EF4-FFF2-40B4-BE49-F238E27FC236}">
                  <a16:creationId xmlns:a16="http://schemas.microsoft.com/office/drawing/2014/main" id="{FD19478F-6C40-41CB-8BD0-47C626BDECBC}"/>
                </a:ext>
              </a:extLst>
            </p:cNvPr>
            <p:cNvSpPr/>
            <p:nvPr/>
          </p:nvSpPr>
          <p:spPr>
            <a:xfrm>
              <a:off x="4263627" y="3911925"/>
              <a:ext cx="4941562" cy="46586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71437" tIns="71437" rIns="71437" bIns="71437" numCol="1" anchor="b">
              <a:normAutofit fontScale="92500" lnSpcReduction="10000"/>
            </a:bodyPr>
            <a:lstStyle>
              <a:lvl1pPr>
                <a:defRPr sz="3000" spc="59">
                  <a:solidFill>
                    <a:srgbClr val="C5969B"/>
                  </a:solidFill>
                  <a:latin typeface="Didot"/>
                  <a:ea typeface="Didot"/>
                  <a:cs typeface="Didot"/>
                  <a:sym typeface="Didot"/>
                </a:defRPr>
              </a:lvl1pPr>
            </a:lstStyle>
            <a:p>
              <a:r>
                <a:rPr lang="ko-KR" altLang="en-US" sz="2400">
                  <a:latin typeface="+mj-ea"/>
                  <a:ea typeface="+mj-ea"/>
                </a:rPr>
                <a:t>소비자</a:t>
              </a:r>
              <a:endParaRPr sz="2400">
                <a:latin typeface="+mj-ea"/>
                <a:ea typeface="+mj-ea"/>
              </a:endParaRPr>
            </a:p>
          </p:txBody>
        </p:sp>
        <p:sp>
          <p:nvSpPr>
            <p:cNvPr id="85" name="TextBox 84">
              <a:extLst>
                <a:ext uri="{FF2B5EF4-FFF2-40B4-BE49-F238E27FC236}">
                  <a16:creationId xmlns:a16="http://schemas.microsoft.com/office/drawing/2014/main" id="{1101E358-F4FA-4EBC-A320-CAF447253BB2}"/>
                </a:ext>
              </a:extLst>
            </p:cNvPr>
            <p:cNvSpPr txBox="1"/>
            <p:nvPr/>
          </p:nvSpPr>
          <p:spPr>
            <a:xfrm>
              <a:off x="3279638" y="5194018"/>
              <a:ext cx="6699380" cy="5136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lang="en-US" altLang="ko-KR" sz="2400">
                  <a:solidFill>
                    <a:schemeClr val="bg1">
                      <a:lumMod val="50000"/>
                    </a:schemeClr>
                  </a:solidFill>
                </a:rPr>
                <a:t>Total Data</a:t>
              </a:r>
              <a:r>
                <a:rPr lang="ko-KR" altLang="en-US" sz="2400">
                  <a:solidFill>
                    <a:schemeClr val="bg1">
                      <a:lumMod val="50000"/>
                    </a:schemeClr>
                  </a:solidFill>
                </a:rPr>
                <a:t> </a:t>
              </a:r>
              <a:r>
                <a:rPr lang="en-US" altLang="ko-KR" sz="2400">
                  <a:solidFill>
                    <a:schemeClr val="bg1">
                      <a:lumMod val="50000"/>
                    </a:schemeClr>
                  </a:solidFill>
                </a:rPr>
                <a:t>Size</a:t>
              </a:r>
              <a:r>
                <a:rPr lang="ko-KR" altLang="en-US" sz="2400">
                  <a:solidFill>
                    <a:schemeClr val="bg1">
                      <a:lumMod val="50000"/>
                    </a:schemeClr>
                  </a:solidFill>
                </a:rPr>
                <a:t> </a:t>
              </a:r>
              <a:r>
                <a:rPr lang="en-US" altLang="ko-KR" sz="2400">
                  <a:solidFill>
                    <a:schemeClr val="bg1">
                      <a:lumMod val="50000"/>
                    </a:schemeClr>
                  </a:solidFill>
                </a:rPr>
                <a:t>:</a:t>
              </a:r>
              <a:r>
                <a:rPr lang="ko-KR" altLang="en-US" sz="2400">
                  <a:solidFill>
                    <a:schemeClr val="bg1">
                      <a:lumMod val="50000"/>
                    </a:schemeClr>
                  </a:solidFill>
                </a:rPr>
                <a:t> </a:t>
              </a:r>
              <a:r>
                <a:rPr lang="en-US" altLang="ko-KR" sz="2400">
                  <a:solidFill>
                    <a:schemeClr val="bg1">
                      <a:lumMod val="50000"/>
                    </a:schemeClr>
                  </a:solidFill>
                </a:rPr>
                <a:t>24,829</a:t>
              </a:r>
              <a:r>
                <a:rPr lang="ko-KR" altLang="en-US" sz="2400">
                  <a:solidFill>
                    <a:schemeClr val="bg1">
                      <a:lumMod val="50000"/>
                    </a:schemeClr>
                  </a:solidFill>
                </a:rPr>
                <a:t>개</a:t>
              </a:r>
              <a:endParaRPr kumimoji="0" lang="ko-KR" altLang="en-US" sz="2400" b="0" i="0" u="none" strike="noStrike" cap="none" spc="0" normalizeH="0" baseline="0">
                <a:ln>
                  <a:noFill/>
                </a:ln>
                <a:solidFill>
                  <a:schemeClr val="bg1">
                    <a:lumMod val="50000"/>
                  </a:schemeClr>
                </a:solidFill>
                <a:effectLst/>
                <a:uFillTx/>
                <a:latin typeface="+mn-lt"/>
                <a:ea typeface="+mn-ea"/>
                <a:cs typeface="+mn-cs"/>
                <a:sym typeface="Helvetica Light"/>
              </a:endParaRPr>
            </a:p>
          </p:txBody>
        </p:sp>
      </p:grpSp>
      <p:sp>
        <p:nvSpPr>
          <p:cNvPr id="86" name="TextBox 85">
            <a:extLst>
              <a:ext uri="{FF2B5EF4-FFF2-40B4-BE49-F238E27FC236}">
                <a16:creationId xmlns:a16="http://schemas.microsoft.com/office/drawing/2014/main" id="{9C0083CA-1FB7-459C-A37D-B33C3B2DB795}"/>
              </a:ext>
            </a:extLst>
          </p:cNvPr>
          <p:cNvSpPr txBox="1"/>
          <p:nvPr/>
        </p:nvSpPr>
        <p:spPr>
          <a:xfrm>
            <a:off x="14670053" y="5909735"/>
            <a:ext cx="8143479" cy="88293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lang="ko-KR" altLang="en-US" sz="2400">
                <a:solidFill>
                  <a:schemeClr val="tx1">
                    <a:lumMod val="50000"/>
                    <a:lumOff val="50000"/>
                  </a:schemeClr>
                </a:solidFill>
              </a:rPr>
              <a:t>데이터 수집 목적 </a:t>
            </a:r>
            <a:r>
              <a:rPr lang="en-US" altLang="ko-KR" sz="2400">
                <a:solidFill>
                  <a:schemeClr val="tx1">
                    <a:lumMod val="50000"/>
                    <a:lumOff val="50000"/>
                  </a:schemeClr>
                </a:solidFill>
              </a:rPr>
              <a:t>: </a:t>
            </a:r>
            <a:r>
              <a:rPr lang="ko-KR" altLang="en-US" sz="2400">
                <a:solidFill>
                  <a:schemeClr val="tx1">
                    <a:lumMod val="50000"/>
                    <a:lumOff val="50000"/>
                  </a:schemeClr>
                </a:solidFill>
              </a:rPr>
              <a:t>댓글을 통해서 각 인스타 사용자의 음식 취향을 분석하고 비슷한 음식 </a:t>
            </a:r>
            <a:r>
              <a:rPr lang="ko-KR" altLang="en-US" sz="2400" err="1">
                <a:solidFill>
                  <a:schemeClr val="tx1">
                    <a:lumMod val="50000"/>
                    <a:lumOff val="50000"/>
                  </a:schemeClr>
                </a:solidFill>
              </a:rPr>
              <a:t>피드를</a:t>
            </a:r>
            <a:r>
              <a:rPr lang="ko-KR" altLang="en-US" sz="2400">
                <a:solidFill>
                  <a:schemeClr val="tx1">
                    <a:lumMod val="50000"/>
                    <a:lumOff val="50000"/>
                  </a:schemeClr>
                </a:solidFill>
              </a:rPr>
              <a:t> 추천하기 위해서 </a:t>
            </a:r>
            <a:endParaRPr kumimoji="0" lang="ko-KR" altLang="en-US" sz="2400" b="0" i="0" u="none" strike="noStrike" cap="none" spc="0" normalizeH="0" baseline="0">
              <a:ln>
                <a:noFill/>
              </a:ln>
              <a:solidFill>
                <a:schemeClr val="tx1">
                  <a:lumMod val="50000"/>
                  <a:lumOff val="50000"/>
                </a:schemeClr>
              </a:solidFill>
              <a:effectLst/>
              <a:uFillTx/>
              <a:latin typeface="+mn-lt"/>
              <a:ea typeface="+mn-ea"/>
              <a:cs typeface="+mn-cs"/>
              <a:sym typeface="Helvetica Light"/>
            </a:endParaRPr>
          </a:p>
        </p:txBody>
      </p:sp>
      <p:sp>
        <p:nvSpPr>
          <p:cNvPr id="29" name="TextBox 28">
            <a:extLst>
              <a:ext uri="{FF2B5EF4-FFF2-40B4-BE49-F238E27FC236}">
                <a16:creationId xmlns:a16="http://schemas.microsoft.com/office/drawing/2014/main" id="{633974E9-E657-479D-9DE7-3656CCA1AF36}"/>
              </a:ext>
            </a:extLst>
          </p:cNvPr>
          <p:cNvSpPr txBox="1"/>
          <p:nvPr/>
        </p:nvSpPr>
        <p:spPr>
          <a:xfrm>
            <a:off x="14777102" y="7102487"/>
            <a:ext cx="8139539" cy="272959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l" defTabSz="821531" rtl="0" fontAlgn="auto" latinLnBrk="0" hangingPunct="0">
              <a:lnSpc>
                <a:spcPct val="100000"/>
              </a:lnSpc>
              <a:spcBef>
                <a:spcPts val="0"/>
              </a:spcBef>
              <a:spcAft>
                <a:spcPts val="0"/>
              </a:spcAft>
              <a:buClrTx/>
              <a:buSzTx/>
              <a:buFontTx/>
              <a:buNone/>
              <a:tabLst/>
            </a:pPr>
            <a:r>
              <a:rPr lang="ko-KR" altLang="en-US" sz="2400" dirty="0"/>
              <a:t>데이터 수집 방법 </a:t>
            </a:r>
            <a:r>
              <a:rPr lang="en-US" altLang="ko-KR" sz="2400" dirty="0"/>
              <a:t>: </a:t>
            </a:r>
          </a:p>
          <a:p>
            <a:pPr marL="457200" marR="0" indent="-457200" algn="l" defTabSz="821531" rtl="0" fontAlgn="auto" latinLnBrk="0" hangingPunct="0">
              <a:lnSpc>
                <a:spcPct val="100000"/>
              </a:lnSpc>
              <a:spcBef>
                <a:spcPts val="0"/>
              </a:spcBef>
              <a:spcAft>
                <a:spcPts val="0"/>
              </a:spcAft>
              <a:buClrTx/>
              <a:buSzTx/>
              <a:buAutoNum type="arabicPeriod"/>
              <a:tabLst/>
            </a:pPr>
            <a:r>
              <a:rPr lang="ko-KR" altLang="en-US" sz="2400" dirty="0" err="1"/>
              <a:t>먹스타</a:t>
            </a:r>
            <a:r>
              <a:rPr lang="ko-KR" altLang="en-US" sz="2400" dirty="0"/>
              <a:t> </a:t>
            </a:r>
            <a:r>
              <a:rPr lang="en-US" altLang="ko-KR" sz="2400" dirty="0"/>
              <a:t>50</a:t>
            </a:r>
            <a:r>
              <a:rPr lang="ko-KR" altLang="en-US" sz="2400" dirty="0"/>
              <a:t>명을 모아서 첫번째 </a:t>
            </a:r>
            <a:r>
              <a:rPr lang="ko-KR" altLang="en-US" sz="2400" dirty="0" err="1"/>
              <a:t>먹스타</a:t>
            </a:r>
            <a:r>
              <a:rPr lang="ko-KR" altLang="en-US" sz="2400" dirty="0"/>
              <a:t> 유저 목록을 만든다</a:t>
            </a:r>
            <a:r>
              <a:rPr lang="en-US" altLang="ko-KR" sz="2400" dirty="0"/>
              <a:t>.</a:t>
            </a:r>
          </a:p>
          <a:p>
            <a:pPr marL="457200" marR="0" indent="-457200" algn="l" defTabSz="821531" rtl="0" fontAlgn="auto" latinLnBrk="0" hangingPunct="0">
              <a:lnSpc>
                <a:spcPct val="100000"/>
              </a:lnSpc>
              <a:spcBef>
                <a:spcPts val="0"/>
              </a:spcBef>
              <a:spcAft>
                <a:spcPts val="0"/>
              </a:spcAft>
              <a:buClrTx/>
              <a:buSzTx/>
              <a:buAutoNum type="arabicPeriod"/>
              <a:tabLst/>
            </a:pPr>
            <a:r>
              <a:rPr lang="ko-KR" altLang="en-US" sz="2400" dirty="0" err="1"/>
              <a:t>먹스타</a:t>
            </a:r>
            <a:r>
              <a:rPr kumimoji="0" lang="ko-KR" altLang="en-US" sz="2400" b="0" i="0" u="none" strike="noStrike" cap="none" spc="0" normalizeH="0" baseline="0" dirty="0">
                <a:ln>
                  <a:noFill/>
                </a:ln>
                <a:solidFill>
                  <a:srgbClr val="000000"/>
                </a:solidFill>
                <a:effectLst/>
                <a:uFillTx/>
                <a:latin typeface="+mn-lt"/>
                <a:ea typeface="+mn-ea"/>
                <a:cs typeface="+mn-cs"/>
                <a:sym typeface="Helvetica Light"/>
              </a:rPr>
              <a:t> 유저의 게시물 </a:t>
            </a:r>
            <a:r>
              <a:rPr lang="en-US" altLang="ko-KR" sz="2400" dirty="0"/>
              <a:t>20</a:t>
            </a:r>
            <a:r>
              <a:rPr lang="ko-KR" altLang="en-US" sz="2400" dirty="0"/>
              <a:t>개와 각 게시물의 댓글과 </a:t>
            </a:r>
            <a:r>
              <a:rPr kumimoji="0" lang="ko-KR" altLang="en-US" sz="2400" b="0" i="0" u="none" strike="noStrike" cap="none" spc="0" normalizeH="0" baseline="0" dirty="0">
                <a:ln>
                  <a:noFill/>
                </a:ln>
                <a:solidFill>
                  <a:srgbClr val="000000"/>
                </a:solidFill>
                <a:effectLst/>
                <a:uFillTx/>
                <a:latin typeface="+mn-lt"/>
                <a:ea typeface="+mn-ea"/>
                <a:cs typeface="+mn-cs"/>
                <a:sym typeface="Helvetica Light"/>
              </a:rPr>
              <a:t>댓글을 단 유저 아이디를 </a:t>
            </a:r>
            <a:r>
              <a:rPr kumimoji="0" lang="ko-KR" altLang="en-US" sz="2400" b="0" i="0" u="none" strike="noStrike" cap="none" spc="0" normalizeH="0" baseline="0" dirty="0" err="1">
                <a:ln>
                  <a:noFill/>
                </a:ln>
                <a:solidFill>
                  <a:srgbClr val="000000"/>
                </a:solidFill>
                <a:effectLst/>
                <a:uFillTx/>
                <a:latin typeface="+mn-lt"/>
                <a:ea typeface="+mn-ea"/>
                <a:cs typeface="+mn-cs"/>
                <a:sym typeface="Helvetica Light"/>
              </a:rPr>
              <a:t>크롤링</a:t>
            </a:r>
            <a:r>
              <a:rPr kumimoji="0" lang="ko-KR" altLang="en-US" sz="2400" b="0" i="0" u="none" strike="noStrike" cap="none" spc="0" normalizeH="0" baseline="0" dirty="0">
                <a:ln>
                  <a:noFill/>
                </a:ln>
                <a:solidFill>
                  <a:srgbClr val="000000"/>
                </a:solidFill>
                <a:effectLst/>
                <a:uFillTx/>
                <a:latin typeface="+mn-lt"/>
                <a:ea typeface="+mn-ea"/>
                <a:cs typeface="+mn-cs"/>
                <a:sym typeface="Helvetica Light"/>
              </a:rPr>
              <a:t> 한다</a:t>
            </a:r>
            <a:r>
              <a:rPr kumimoji="0" lang="en-US" altLang="ko-KR" sz="2400" b="0" i="0" u="none" strike="noStrike" cap="none" spc="0" normalizeH="0" baseline="0" dirty="0">
                <a:ln>
                  <a:noFill/>
                </a:ln>
                <a:solidFill>
                  <a:srgbClr val="000000"/>
                </a:solidFill>
                <a:effectLst/>
                <a:uFillTx/>
                <a:latin typeface="+mn-lt"/>
                <a:ea typeface="+mn-ea"/>
                <a:cs typeface="+mn-cs"/>
                <a:sym typeface="Helvetica Light"/>
              </a:rPr>
              <a:t>.</a:t>
            </a:r>
          </a:p>
          <a:p>
            <a:pPr marL="457200" marR="0" indent="-457200" algn="l" defTabSz="821531" rtl="0" fontAlgn="auto" latinLnBrk="0" hangingPunct="0">
              <a:lnSpc>
                <a:spcPct val="100000"/>
              </a:lnSpc>
              <a:spcBef>
                <a:spcPts val="0"/>
              </a:spcBef>
              <a:spcAft>
                <a:spcPts val="0"/>
              </a:spcAft>
              <a:buClrTx/>
              <a:buSzTx/>
              <a:buAutoNum type="arabicPeriod"/>
              <a:tabLst/>
            </a:pPr>
            <a:r>
              <a:rPr lang="ko-KR" altLang="en-US" sz="2400" dirty="0"/>
              <a:t>댓글을 단 유저의 목록을 모아서 다시한번 </a:t>
            </a:r>
            <a:r>
              <a:rPr lang="ko-KR" altLang="en-US" sz="2400" dirty="0" err="1"/>
              <a:t>먹스타</a:t>
            </a:r>
            <a:r>
              <a:rPr lang="ko-KR" altLang="en-US" sz="2400" dirty="0"/>
              <a:t> 유저 목록을 만든다</a:t>
            </a:r>
            <a:r>
              <a:rPr lang="en-US" altLang="ko-KR" sz="2400" dirty="0"/>
              <a:t>. </a:t>
            </a:r>
          </a:p>
          <a:p>
            <a:pPr marL="457200" marR="0" indent="-457200" algn="l" defTabSz="821531" rtl="0" fontAlgn="auto" latinLnBrk="0" hangingPunct="0">
              <a:lnSpc>
                <a:spcPct val="100000"/>
              </a:lnSpc>
              <a:spcBef>
                <a:spcPts val="0"/>
              </a:spcBef>
              <a:spcAft>
                <a:spcPts val="0"/>
              </a:spcAft>
              <a:buClrTx/>
              <a:buSzTx/>
              <a:buAutoNum type="arabicPeriod"/>
              <a:tabLst/>
            </a:pPr>
            <a:r>
              <a:rPr kumimoji="0" lang="en-US" altLang="ko-KR" sz="2400" b="0" i="0" u="none" strike="noStrike" cap="none" spc="0" normalizeH="0" baseline="0" dirty="0">
                <a:ln>
                  <a:noFill/>
                </a:ln>
                <a:solidFill>
                  <a:srgbClr val="000000"/>
                </a:solidFill>
                <a:effectLst/>
                <a:uFillTx/>
                <a:latin typeface="+mn-lt"/>
                <a:ea typeface="+mn-ea"/>
                <a:cs typeface="+mn-cs"/>
                <a:sym typeface="Helvetica Light"/>
              </a:rPr>
              <a:t>2~3</a:t>
            </a:r>
            <a:r>
              <a:rPr kumimoji="0" lang="ko-KR" altLang="en-US" sz="2400" b="0" i="0" u="none" strike="noStrike" cap="none" spc="0" normalizeH="0" baseline="0" dirty="0">
                <a:ln>
                  <a:noFill/>
                </a:ln>
                <a:solidFill>
                  <a:srgbClr val="000000"/>
                </a:solidFill>
                <a:effectLst/>
                <a:uFillTx/>
                <a:latin typeface="+mn-lt"/>
                <a:ea typeface="+mn-ea"/>
                <a:cs typeface="+mn-cs"/>
                <a:sym typeface="Helvetica Light"/>
              </a:rPr>
              <a:t>과정을 </a:t>
            </a:r>
            <a:r>
              <a:rPr kumimoji="0" lang="en-US" altLang="ko-KR" sz="2400" b="0" i="0" u="none" strike="noStrike" cap="none" spc="0" normalizeH="0" baseline="0" dirty="0">
                <a:ln>
                  <a:noFill/>
                </a:ln>
                <a:solidFill>
                  <a:srgbClr val="000000"/>
                </a:solidFill>
                <a:effectLst/>
                <a:uFillTx/>
                <a:latin typeface="+mn-lt"/>
                <a:ea typeface="+mn-ea"/>
                <a:cs typeface="+mn-cs"/>
                <a:sym typeface="Helvetica Light"/>
              </a:rPr>
              <a:t>3</a:t>
            </a:r>
            <a:r>
              <a:rPr kumimoji="0" lang="ko-KR" altLang="en-US" sz="2400" b="0" i="0" u="none" strike="noStrike" cap="none" spc="0" normalizeH="0" baseline="0" dirty="0">
                <a:ln>
                  <a:noFill/>
                </a:ln>
                <a:solidFill>
                  <a:srgbClr val="000000"/>
                </a:solidFill>
                <a:effectLst/>
                <a:uFillTx/>
                <a:latin typeface="+mn-lt"/>
                <a:ea typeface="+mn-ea"/>
                <a:cs typeface="+mn-cs"/>
                <a:sym typeface="Helvetica Light"/>
              </a:rPr>
              <a:t>차례 반복한다</a:t>
            </a:r>
            <a:r>
              <a:rPr kumimoji="0" lang="en-US" altLang="ko-KR" sz="2400" b="0" i="0" u="none" strike="noStrike" cap="none" spc="0" normalizeH="0" baseline="0" dirty="0">
                <a:ln>
                  <a:noFill/>
                </a:ln>
                <a:solidFill>
                  <a:srgbClr val="000000"/>
                </a:solidFill>
                <a:effectLst/>
                <a:uFillTx/>
                <a:latin typeface="+mn-lt"/>
                <a:ea typeface="+mn-ea"/>
                <a:cs typeface="+mn-cs"/>
                <a:sym typeface="Helvetica Light"/>
              </a:rPr>
              <a:t>.</a:t>
            </a:r>
            <a:endParaRPr kumimoji="0" lang="ko-KR" altLang="en-US" sz="2400" b="0" i="0" u="none" strike="noStrike" cap="none" spc="0" normalizeH="0" baseline="0" dirty="0">
              <a:ln>
                <a:noFill/>
              </a:ln>
              <a:solidFill>
                <a:srgbClr val="000000"/>
              </a:solidFill>
              <a:effectLst/>
              <a:uFillTx/>
              <a:latin typeface="+mn-lt"/>
              <a:ea typeface="+mn-ea"/>
              <a:cs typeface="+mn-cs"/>
              <a:sym typeface="Helvetica Light"/>
            </a:endParaRPr>
          </a:p>
        </p:txBody>
      </p:sp>
      <p:pic>
        <p:nvPicPr>
          <p:cNvPr id="3" name="그림 2">
            <a:extLst>
              <a:ext uri="{FF2B5EF4-FFF2-40B4-BE49-F238E27FC236}">
                <a16:creationId xmlns:a16="http://schemas.microsoft.com/office/drawing/2014/main" id="{89FD0661-D5D2-494E-8C6D-A8C47E7700DA}"/>
              </a:ext>
            </a:extLst>
          </p:cNvPr>
          <p:cNvPicPr>
            <a:picLocks noChangeAspect="1"/>
          </p:cNvPicPr>
          <p:nvPr/>
        </p:nvPicPr>
        <p:blipFill>
          <a:blip r:embed="rId2"/>
          <a:stretch>
            <a:fillRect/>
          </a:stretch>
        </p:blipFill>
        <p:spPr>
          <a:xfrm>
            <a:off x="4692993" y="1712668"/>
            <a:ext cx="7611537" cy="1981477"/>
          </a:xfrm>
          <a:prstGeom prst="rect">
            <a:avLst/>
          </a:prstGeom>
          <a:ln>
            <a:noFill/>
          </a:ln>
          <a:effectLst>
            <a:outerShdw blurRad="292100" dist="139700" dir="2700000" algn="tl" rotWithShape="0">
              <a:srgbClr val="333333">
                <a:alpha val="65000"/>
              </a:srgbClr>
            </a:outerShdw>
          </a:effectLst>
        </p:spPr>
      </p:pic>
      <p:pic>
        <p:nvPicPr>
          <p:cNvPr id="5" name="그림 4">
            <a:extLst>
              <a:ext uri="{FF2B5EF4-FFF2-40B4-BE49-F238E27FC236}">
                <a16:creationId xmlns:a16="http://schemas.microsoft.com/office/drawing/2014/main" id="{F0A91F43-3AA2-4A49-9069-10B6D4DABB9F}"/>
              </a:ext>
            </a:extLst>
          </p:cNvPr>
          <p:cNvPicPr>
            <a:picLocks noChangeAspect="1"/>
          </p:cNvPicPr>
          <p:nvPr/>
        </p:nvPicPr>
        <p:blipFill>
          <a:blip r:embed="rId3"/>
          <a:stretch>
            <a:fillRect/>
          </a:stretch>
        </p:blipFill>
        <p:spPr>
          <a:xfrm>
            <a:off x="4889885" y="2103629"/>
            <a:ext cx="7163800" cy="1924319"/>
          </a:xfrm>
          <a:prstGeom prst="rect">
            <a:avLst/>
          </a:prstGeom>
          <a:ln>
            <a:noFill/>
          </a:ln>
          <a:effectLst>
            <a:outerShdw blurRad="292100" dist="139700" dir="2700000" algn="tl" rotWithShape="0">
              <a:srgbClr val="333333">
                <a:alpha val="65000"/>
              </a:srgbClr>
            </a:outerShdw>
          </a:effectLst>
        </p:spPr>
      </p:pic>
      <p:pic>
        <p:nvPicPr>
          <p:cNvPr id="7" name="그림 6">
            <a:extLst>
              <a:ext uri="{FF2B5EF4-FFF2-40B4-BE49-F238E27FC236}">
                <a16:creationId xmlns:a16="http://schemas.microsoft.com/office/drawing/2014/main" id="{675D7369-A658-4A57-AE8C-D20161B4D0A2}"/>
              </a:ext>
            </a:extLst>
          </p:cNvPr>
          <p:cNvPicPr>
            <a:picLocks noChangeAspect="1"/>
          </p:cNvPicPr>
          <p:nvPr/>
        </p:nvPicPr>
        <p:blipFill>
          <a:blip r:embed="rId4"/>
          <a:stretch>
            <a:fillRect/>
          </a:stretch>
        </p:blipFill>
        <p:spPr>
          <a:xfrm>
            <a:off x="5241394" y="2494023"/>
            <a:ext cx="7001852" cy="2029108"/>
          </a:xfrm>
          <a:prstGeom prst="rect">
            <a:avLst/>
          </a:prstGeom>
          <a:ln>
            <a:noFill/>
          </a:ln>
          <a:effectLst>
            <a:outerShdw blurRad="292100" dist="139700" dir="2700000" algn="tl" rotWithShape="0">
              <a:srgbClr val="333333">
                <a:alpha val="65000"/>
              </a:srgbClr>
            </a:outerShdw>
          </a:effectLst>
        </p:spPr>
      </p:pic>
      <p:sp>
        <p:nvSpPr>
          <p:cNvPr id="38" name="TextBox 37">
            <a:extLst>
              <a:ext uri="{FF2B5EF4-FFF2-40B4-BE49-F238E27FC236}">
                <a16:creationId xmlns:a16="http://schemas.microsoft.com/office/drawing/2014/main" id="{50B27FCC-E294-4CAE-998D-9830EB7FA2EA}"/>
              </a:ext>
            </a:extLst>
          </p:cNvPr>
          <p:cNvSpPr txBox="1"/>
          <p:nvPr/>
        </p:nvSpPr>
        <p:spPr>
          <a:xfrm>
            <a:off x="14670053" y="10169824"/>
            <a:ext cx="8364683" cy="830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ko-KR" altLang="en-US" sz="2400" dirty="0" err="1"/>
              <a:t>먹스타</a:t>
            </a:r>
            <a:r>
              <a:rPr lang="ko-KR" altLang="en-US" sz="2400" dirty="0"/>
              <a:t> </a:t>
            </a:r>
            <a:r>
              <a:rPr lang="en-US" altLang="ko-KR" sz="2400" dirty="0"/>
              <a:t>: </a:t>
            </a:r>
            <a:r>
              <a:rPr lang="ko-KR" altLang="en-US" sz="2400" dirty="0"/>
              <a:t>인스타그램 계정의 프로필 메시지에 </a:t>
            </a:r>
            <a:r>
              <a:rPr lang="en-US" altLang="ko-KR" sz="2400" dirty="0"/>
              <a:t>‘</a:t>
            </a:r>
            <a:r>
              <a:rPr lang="ko-KR" altLang="en-US" sz="2400" dirty="0" err="1"/>
              <a:t>먹스타</a:t>
            </a:r>
            <a:r>
              <a:rPr lang="en-US" altLang="ko-KR" sz="2400" dirty="0"/>
              <a:t>’</a:t>
            </a:r>
            <a:r>
              <a:rPr lang="ko-KR" altLang="en-US" sz="2400" dirty="0"/>
              <a:t>라는 단어가 포함되고 게시물이 </a:t>
            </a:r>
            <a:r>
              <a:rPr lang="en-US" altLang="ko-KR" sz="2400" dirty="0"/>
              <a:t>100</a:t>
            </a:r>
            <a:r>
              <a:rPr lang="ko-KR" altLang="en-US" sz="2400" dirty="0"/>
              <a:t>개 이상</a:t>
            </a:r>
            <a:r>
              <a:rPr lang="en-US" altLang="ko-KR" sz="2400" dirty="0"/>
              <a:t>, </a:t>
            </a:r>
            <a:r>
              <a:rPr lang="ko-KR" altLang="en-US" sz="2400" dirty="0" err="1"/>
              <a:t>팔로워가</a:t>
            </a:r>
            <a:r>
              <a:rPr lang="ko-KR" altLang="en-US" sz="2400" dirty="0"/>
              <a:t> </a:t>
            </a:r>
            <a:r>
              <a:rPr lang="en-US" altLang="ko-KR" sz="2400" dirty="0"/>
              <a:t>2000</a:t>
            </a:r>
            <a:r>
              <a:rPr lang="ko-KR" altLang="en-US" sz="2400" dirty="0"/>
              <a:t>명 이상인 유저 </a:t>
            </a:r>
          </a:p>
        </p:txBody>
      </p:sp>
      <p:pic>
        <p:nvPicPr>
          <p:cNvPr id="10" name="그림 9">
            <a:extLst>
              <a:ext uri="{FF2B5EF4-FFF2-40B4-BE49-F238E27FC236}">
                <a16:creationId xmlns:a16="http://schemas.microsoft.com/office/drawing/2014/main" id="{A373182F-3E96-44D6-9291-2DEF893C19BD}"/>
              </a:ext>
            </a:extLst>
          </p:cNvPr>
          <p:cNvPicPr>
            <a:picLocks noChangeAspect="1"/>
          </p:cNvPicPr>
          <p:nvPr/>
        </p:nvPicPr>
        <p:blipFill>
          <a:blip r:embed="rId5"/>
          <a:stretch>
            <a:fillRect/>
          </a:stretch>
        </p:blipFill>
        <p:spPr>
          <a:xfrm>
            <a:off x="1710148" y="1940151"/>
            <a:ext cx="2600688" cy="4096322"/>
          </a:xfrm>
          <a:prstGeom prst="rect">
            <a:avLst/>
          </a:prstGeom>
          <a:ln>
            <a:noFill/>
          </a:ln>
          <a:effectLst>
            <a:outerShdw blurRad="292100" dist="139700" dir="2700000" algn="tl" rotWithShape="0">
              <a:srgbClr val="333333">
                <a:alpha val="65000"/>
              </a:srgbClr>
            </a:outerShdw>
          </a:effectLst>
        </p:spPr>
      </p:pic>
      <p:pic>
        <p:nvPicPr>
          <p:cNvPr id="12" name="그림 11">
            <a:extLst>
              <a:ext uri="{FF2B5EF4-FFF2-40B4-BE49-F238E27FC236}">
                <a16:creationId xmlns:a16="http://schemas.microsoft.com/office/drawing/2014/main" id="{251766C6-22A8-4E47-A08A-E64A4D791901}"/>
              </a:ext>
            </a:extLst>
          </p:cNvPr>
          <p:cNvPicPr>
            <a:picLocks noChangeAspect="1"/>
          </p:cNvPicPr>
          <p:nvPr/>
        </p:nvPicPr>
        <p:blipFill>
          <a:blip r:embed="rId6"/>
          <a:stretch>
            <a:fillRect/>
          </a:stretch>
        </p:blipFill>
        <p:spPr>
          <a:xfrm>
            <a:off x="5558308" y="2857826"/>
            <a:ext cx="6620799" cy="2896004"/>
          </a:xfrm>
          <a:prstGeom prst="rect">
            <a:avLst/>
          </a:prstGeom>
          <a:ln>
            <a:noFill/>
          </a:ln>
          <a:effectLst>
            <a:outerShdw blurRad="292100" dist="139700" dir="2700000" algn="tl" rotWithShape="0">
              <a:srgbClr val="333333">
                <a:alpha val="65000"/>
              </a:srgbClr>
            </a:outerShdw>
          </a:effectLst>
        </p:spPr>
      </p:pic>
      <p:grpSp>
        <p:nvGrpSpPr>
          <p:cNvPr id="43" name="그룹 42">
            <a:extLst>
              <a:ext uri="{FF2B5EF4-FFF2-40B4-BE49-F238E27FC236}">
                <a16:creationId xmlns:a16="http://schemas.microsoft.com/office/drawing/2014/main" id="{FCB09782-2E70-4C0C-9614-2F23A1747F08}"/>
              </a:ext>
            </a:extLst>
          </p:cNvPr>
          <p:cNvGrpSpPr/>
          <p:nvPr/>
        </p:nvGrpSpPr>
        <p:grpSpPr>
          <a:xfrm>
            <a:off x="1217914" y="1298572"/>
            <a:ext cx="641579" cy="641579"/>
            <a:chOff x="1227169" y="1293902"/>
            <a:chExt cx="641579" cy="641579"/>
          </a:xfrm>
        </p:grpSpPr>
        <p:sp>
          <p:nvSpPr>
            <p:cNvPr id="44" name="타원 43">
              <a:extLst>
                <a:ext uri="{FF2B5EF4-FFF2-40B4-BE49-F238E27FC236}">
                  <a16:creationId xmlns:a16="http://schemas.microsoft.com/office/drawing/2014/main" id="{A5BAEC08-4ECC-4E59-9674-C456D8D0B67E}"/>
                </a:ext>
              </a:extLst>
            </p:cNvPr>
            <p:cNvSpPr/>
            <p:nvPr/>
          </p:nvSpPr>
          <p:spPr>
            <a:xfrm>
              <a:off x="1227169" y="1293902"/>
              <a:ext cx="641579" cy="641579"/>
            </a:xfrm>
            <a:prstGeom prst="ellipse">
              <a:avLst/>
            </a:prstGeom>
            <a:solidFill>
              <a:schemeClr val="bg1">
                <a:lumMod val="95000"/>
              </a:schemeClr>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3200" b="0" i="0" u="none" strike="noStrike" cap="none" spc="0" normalizeH="0" baseline="0">
                <a:ln>
                  <a:noFill/>
                </a:ln>
                <a:solidFill>
                  <a:srgbClr val="FFFFFF"/>
                </a:solidFill>
                <a:effectLst/>
                <a:uFillTx/>
                <a:latin typeface="+mn-lt"/>
                <a:ea typeface="+mn-ea"/>
                <a:cs typeface="+mn-cs"/>
                <a:sym typeface="Helvetica Light"/>
              </a:endParaRPr>
            </a:p>
          </p:txBody>
        </p:sp>
        <p:sp>
          <p:nvSpPr>
            <p:cNvPr id="45" name="TextBox 44">
              <a:extLst>
                <a:ext uri="{FF2B5EF4-FFF2-40B4-BE49-F238E27FC236}">
                  <a16:creationId xmlns:a16="http://schemas.microsoft.com/office/drawing/2014/main" id="{33424090-FB67-4D27-9EE4-35721177060A}"/>
                </a:ext>
              </a:extLst>
            </p:cNvPr>
            <p:cNvSpPr txBox="1"/>
            <p:nvPr/>
          </p:nvSpPr>
          <p:spPr>
            <a:xfrm>
              <a:off x="1395931" y="1357890"/>
              <a:ext cx="273577" cy="5136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en-US" altLang="ko-KR" sz="2400" b="0" i="0" u="none" strike="noStrike" cap="none" spc="0" normalizeH="0" baseline="0" dirty="0">
                  <a:ln>
                    <a:noFill/>
                  </a:ln>
                  <a:solidFill>
                    <a:srgbClr val="000000"/>
                  </a:solidFill>
                  <a:effectLst/>
                  <a:uFillTx/>
                  <a:latin typeface="+mn-lt"/>
                  <a:ea typeface="+mn-ea"/>
                  <a:cs typeface="+mn-cs"/>
                  <a:sym typeface="Helvetica Light"/>
                </a:rPr>
                <a:t>1</a:t>
              </a:r>
              <a:endParaRPr kumimoji="0" lang="ko-KR" altLang="en-US" sz="2400" b="0" i="0" u="none" strike="noStrike" cap="none" spc="0" normalizeH="0" baseline="0" dirty="0">
                <a:ln>
                  <a:noFill/>
                </a:ln>
                <a:solidFill>
                  <a:srgbClr val="000000"/>
                </a:solidFill>
                <a:effectLst/>
                <a:uFillTx/>
                <a:latin typeface="+mn-lt"/>
                <a:ea typeface="+mn-ea"/>
                <a:cs typeface="+mn-cs"/>
                <a:sym typeface="Helvetica Light"/>
              </a:endParaRPr>
            </a:p>
          </p:txBody>
        </p:sp>
      </p:grpSp>
      <p:pic>
        <p:nvPicPr>
          <p:cNvPr id="14" name="그림 13">
            <a:extLst>
              <a:ext uri="{FF2B5EF4-FFF2-40B4-BE49-F238E27FC236}">
                <a16:creationId xmlns:a16="http://schemas.microsoft.com/office/drawing/2014/main" id="{14313B21-0E8D-4E51-A846-B205E7976355}"/>
              </a:ext>
            </a:extLst>
          </p:cNvPr>
          <p:cNvPicPr>
            <a:picLocks noChangeAspect="1"/>
          </p:cNvPicPr>
          <p:nvPr/>
        </p:nvPicPr>
        <p:blipFill>
          <a:blip r:embed="rId7"/>
          <a:stretch>
            <a:fillRect/>
          </a:stretch>
        </p:blipFill>
        <p:spPr>
          <a:xfrm>
            <a:off x="4936243" y="6733321"/>
            <a:ext cx="4365654" cy="928863"/>
          </a:xfrm>
          <a:prstGeom prst="rect">
            <a:avLst/>
          </a:prstGeom>
          <a:ln>
            <a:noFill/>
          </a:ln>
          <a:effectLst>
            <a:outerShdw blurRad="292100" dist="139700" dir="2700000" algn="tl" rotWithShape="0">
              <a:srgbClr val="333333">
                <a:alpha val="65000"/>
              </a:srgbClr>
            </a:outerShdw>
          </a:effectLst>
        </p:spPr>
      </p:pic>
      <p:pic>
        <p:nvPicPr>
          <p:cNvPr id="18" name="그림 17">
            <a:extLst>
              <a:ext uri="{FF2B5EF4-FFF2-40B4-BE49-F238E27FC236}">
                <a16:creationId xmlns:a16="http://schemas.microsoft.com/office/drawing/2014/main" id="{1BABE574-A01E-41FD-B03B-D577D71A6665}"/>
              </a:ext>
            </a:extLst>
          </p:cNvPr>
          <p:cNvPicPr>
            <a:picLocks noChangeAspect="1"/>
          </p:cNvPicPr>
          <p:nvPr/>
        </p:nvPicPr>
        <p:blipFill>
          <a:blip r:embed="rId8"/>
          <a:stretch>
            <a:fillRect/>
          </a:stretch>
        </p:blipFill>
        <p:spPr>
          <a:xfrm>
            <a:off x="5241394" y="7117791"/>
            <a:ext cx="4609456" cy="860431"/>
          </a:xfrm>
          <a:prstGeom prst="rect">
            <a:avLst/>
          </a:prstGeom>
          <a:ln>
            <a:noFill/>
          </a:ln>
          <a:effectLst>
            <a:outerShdw blurRad="292100" dist="139700" dir="2700000" algn="tl" rotWithShape="0">
              <a:srgbClr val="333333">
                <a:alpha val="65000"/>
              </a:srgbClr>
            </a:outerShdw>
          </a:effectLst>
        </p:spPr>
      </p:pic>
      <p:pic>
        <p:nvPicPr>
          <p:cNvPr id="20" name="그림 19">
            <a:extLst>
              <a:ext uri="{FF2B5EF4-FFF2-40B4-BE49-F238E27FC236}">
                <a16:creationId xmlns:a16="http://schemas.microsoft.com/office/drawing/2014/main" id="{6F5067C8-9C7B-40A6-B56E-5FA91DD907A4}"/>
              </a:ext>
            </a:extLst>
          </p:cNvPr>
          <p:cNvPicPr>
            <a:picLocks noChangeAspect="1"/>
          </p:cNvPicPr>
          <p:nvPr/>
        </p:nvPicPr>
        <p:blipFill>
          <a:blip r:embed="rId9"/>
          <a:stretch>
            <a:fillRect/>
          </a:stretch>
        </p:blipFill>
        <p:spPr>
          <a:xfrm>
            <a:off x="5566254" y="7407435"/>
            <a:ext cx="4606603" cy="1132772"/>
          </a:xfrm>
          <a:prstGeom prst="rect">
            <a:avLst/>
          </a:prstGeom>
          <a:ln>
            <a:noFill/>
          </a:ln>
          <a:effectLst>
            <a:outerShdw blurRad="292100" dist="139700" dir="2700000" algn="tl" rotWithShape="0">
              <a:srgbClr val="333333">
                <a:alpha val="65000"/>
              </a:srgbClr>
            </a:outerShdw>
          </a:effectLst>
        </p:spPr>
      </p:pic>
      <p:pic>
        <p:nvPicPr>
          <p:cNvPr id="22" name="그림 21">
            <a:extLst>
              <a:ext uri="{FF2B5EF4-FFF2-40B4-BE49-F238E27FC236}">
                <a16:creationId xmlns:a16="http://schemas.microsoft.com/office/drawing/2014/main" id="{034A88F7-37D0-427D-B761-0CEE0B1F9E7F}"/>
              </a:ext>
            </a:extLst>
          </p:cNvPr>
          <p:cNvPicPr>
            <a:picLocks noChangeAspect="1"/>
          </p:cNvPicPr>
          <p:nvPr/>
        </p:nvPicPr>
        <p:blipFill>
          <a:blip r:embed="rId10"/>
          <a:stretch>
            <a:fillRect/>
          </a:stretch>
        </p:blipFill>
        <p:spPr>
          <a:xfrm>
            <a:off x="5961388" y="7813113"/>
            <a:ext cx="4760423" cy="928862"/>
          </a:xfrm>
          <a:prstGeom prst="rect">
            <a:avLst/>
          </a:prstGeom>
          <a:ln>
            <a:noFill/>
          </a:ln>
          <a:effectLst>
            <a:outerShdw blurRad="292100" dist="139700" dir="2700000" algn="tl" rotWithShape="0">
              <a:srgbClr val="333333">
                <a:alpha val="65000"/>
              </a:srgbClr>
            </a:outerShdw>
          </a:effectLst>
        </p:spPr>
      </p:pic>
      <p:sp>
        <p:nvSpPr>
          <p:cNvPr id="23" name="TextBox 22">
            <a:extLst>
              <a:ext uri="{FF2B5EF4-FFF2-40B4-BE49-F238E27FC236}">
                <a16:creationId xmlns:a16="http://schemas.microsoft.com/office/drawing/2014/main" id="{3A9B10A9-74E3-43C2-8F6F-5604A3E4D5CD}"/>
              </a:ext>
            </a:extLst>
          </p:cNvPr>
          <p:cNvSpPr txBox="1"/>
          <p:nvPr/>
        </p:nvSpPr>
        <p:spPr>
          <a:xfrm>
            <a:off x="1749852" y="1242291"/>
            <a:ext cx="3006419" cy="7598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lang="ko-KR" altLang="en-US" sz="4000" dirty="0" err="1">
                <a:solidFill>
                  <a:schemeClr val="tx1"/>
                </a:solidFill>
              </a:rPr>
              <a:t>먹스타</a:t>
            </a:r>
            <a:r>
              <a:rPr lang="ko-KR" altLang="en-US" sz="4000" dirty="0">
                <a:solidFill>
                  <a:schemeClr val="tx1"/>
                </a:solidFill>
              </a:rPr>
              <a:t> 리스트</a:t>
            </a:r>
            <a:endParaRPr kumimoji="0" lang="ko-KR" altLang="en-US" sz="4000" b="0" i="0" u="none" strike="noStrike" cap="none" spc="0" normalizeH="0" baseline="0" dirty="0">
              <a:ln>
                <a:noFill/>
              </a:ln>
              <a:solidFill>
                <a:schemeClr val="tx1"/>
              </a:solidFill>
              <a:effectLst/>
              <a:uFillTx/>
              <a:latin typeface="+mn-lt"/>
              <a:ea typeface="+mn-ea"/>
              <a:cs typeface="+mn-cs"/>
              <a:sym typeface="Helvetica Light"/>
            </a:endParaRPr>
          </a:p>
        </p:txBody>
      </p:sp>
      <p:sp>
        <p:nvSpPr>
          <p:cNvPr id="24" name="화살표: 오른쪽 23">
            <a:extLst>
              <a:ext uri="{FF2B5EF4-FFF2-40B4-BE49-F238E27FC236}">
                <a16:creationId xmlns:a16="http://schemas.microsoft.com/office/drawing/2014/main" id="{CEFEC83C-30BA-41F3-A1B4-5629D6DB387A}"/>
              </a:ext>
            </a:extLst>
          </p:cNvPr>
          <p:cNvSpPr/>
          <p:nvPr/>
        </p:nvSpPr>
        <p:spPr>
          <a:xfrm>
            <a:off x="4343124" y="3806605"/>
            <a:ext cx="579049" cy="363414"/>
          </a:xfrm>
          <a:prstGeom prst="rightArrow">
            <a:avLst/>
          </a:prstGeom>
          <a:solidFill>
            <a:schemeClr val="accent6">
              <a:lumMod val="20000"/>
              <a:lumOff val="80000"/>
            </a:schemeClr>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3200" b="0" i="0" u="none" strike="noStrike" cap="none" spc="0" normalizeH="0" baseline="0">
              <a:ln>
                <a:noFill/>
              </a:ln>
              <a:solidFill>
                <a:srgbClr val="FFFFFF"/>
              </a:solidFill>
              <a:effectLst/>
              <a:uFillTx/>
              <a:latin typeface="+mn-lt"/>
              <a:ea typeface="+mn-ea"/>
              <a:cs typeface="+mn-cs"/>
              <a:sym typeface="Helvetica Light"/>
            </a:endParaRPr>
          </a:p>
        </p:txBody>
      </p:sp>
      <p:pic>
        <p:nvPicPr>
          <p:cNvPr id="26" name="그림 25">
            <a:extLst>
              <a:ext uri="{FF2B5EF4-FFF2-40B4-BE49-F238E27FC236}">
                <a16:creationId xmlns:a16="http://schemas.microsoft.com/office/drawing/2014/main" id="{B7AB2937-EFE1-4C4F-8C3C-973E13B743A6}"/>
              </a:ext>
            </a:extLst>
          </p:cNvPr>
          <p:cNvPicPr>
            <a:picLocks noChangeAspect="1"/>
          </p:cNvPicPr>
          <p:nvPr/>
        </p:nvPicPr>
        <p:blipFill rotWithShape="1">
          <a:blip r:embed="rId11"/>
          <a:srcRect r="3479"/>
          <a:stretch/>
        </p:blipFill>
        <p:spPr>
          <a:xfrm>
            <a:off x="1721933" y="6698323"/>
            <a:ext cx="3034338" cy="3143689"/>
          </a:xfrm>
          <a:prstGeom prst="rect">
            <a:avLst/>
          </a:prstGeom>
        </p:spPr>
      </p:pic>
      <p:grpSp>
        <p:nvGrpSpPr>
          <p:cNvPr id="58" name="그룹 57">
            <a:extLst>
              <a:ext uri="{FF2B5EF4-FFF2-40B4-BE49-F238E27FC236}">
                <a16:creationId xmlns:a16="http://schemas.microsoft.com/office/drawing/2014/main" id="{45B1F0B2-C385-41AF-867C-A1A5B7D81958}"/>
              </a:ext>
            </a:extLst>
          </p:cNvPr>
          <p:cNvGrpSpPr/>
          <p:nvPr/>
        </p:nvGrpSpPr>
        <p:grpSpPr>
          <a:xfrm>
            <a:off x="1217914" y="6060293"/>
            <a:ext cx="641579" cy="641579"/>
            <a:chOff x="1227169" y="1293902"/>
            <a:chExt cx="641579" cy="641579"/>
          </a:xfrm>
        </p:grpSpPr>
        <p:sp>
          <p:nvSpPr>
            <p:cNvPr id="59" name="타원 58">
              <a:extLst>
                <a:ext uri="{FF2B5EF4-FFF2-40B4-BE49-F238E27FC236}">
                  <a16:creationId xmlns:a16="http://schemas.microsoft.com/office/drawing/2014/main" id="{81528AD0-F794-4B6F-9405-7B2C1A4149B5}"/>
                </a:ext>
              </a:extLst>
            </p:cNvPr>
            <p:cNvSpPr/>
            <p:nvPr/>
          </p:nvSpPr>
          <p:spPr>
            <a:xfrm>
              <a:off x="1227169" y="1293902"/>
              <a:ext cx="641579" cy="641579"/>
            </a:xfrm>
            <a:prstGeom prst="ellipse">
              <a:avLst/>
            </a:prstGeom>
            <a:solidFill>
              <a:schemeClr val="bg1">
                <a:lumMod val="95000"/>
              </a:schemeClr>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3200" b="0" i="0" u="none" strike="noStrike" cap="none" spc="0" normalizeH="0" baseline="0">
                <a:ln>
                  <a:noFill/>
                </a:ln>
                <a:solidFill>
                  <a:srgbClr val="FFFFFF"/>
                </a:solidFill>
                <a:effectLst/>
                <a:uFillTx/>
                <a:latin typeface="+mn-lt"/>
                <a:ea typeface="+mn-ea"/>
                <a:cs typeface="+mn-cs"/>
                <a:sym typeface="Helvetica Light"/>
              </a:endParaRPr>
            </a:p>
          </p:txBody>
        </p:sp>
        <p:sp>
          <p:nvSpPr>
            <p:cNvPr id="60" name="TextBox 59">
              <a:extLst>
                <a:ext uri="{FF2B5EF4-FFF2-40B4-BE49-F238E27FC236}">
                  <a16:creationId xmlns:a16="http://schemas.microsoft.com/office/drawing/2014/main" id="{DC480DD5-93C0-4B77-BB3A-F431B68790B9}"/>
                </a:ext>
              </a:extLst>
            </p:cNvPr>
            <p:cNvSpPr txBox="1"/>
            <p:nvPr/>
          </p:nvSpPr>
          <p:spPr>
            <a:xfrm>
              <a:off x="1395931" y="1357890"/>
              <a:ext cx="273577" cy="5136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lang="en-US" altLang="ko-KR" sz="2400" dirty="0"/>
                <a:t>2</a:t>
              </a:r>
              <a:endParaRPr kumimoji="0" lang="ko-KR" altLang="en-US" sz="2400" b="0" i="0" u="none" strike="noStrike" cap="none" spc="0" normalizeH="0" baseline="0" dirty="0">
                <a:ln>
                  <a:noFill/>
                </a:ln>
                <a:solidFill>
                  <a:srgbClr val="000000"/>
                </a:solidFill>
                <a:effectLst/>
                <a:uFillTx/>
                <a:latin typeface="+mn-lt"/>
                <a:ea typeface="+mn-ea"/>
                <a:cs typeface="+mn-cs"/>
                <a:sym typeface="Helvetica Light"/>
              </a:endParaRPr>
            </a:p>
          </p:txBody>
        </p:sp>
      </p:grpSp>
      <p:sp>
        <p:nvSpPr>
          <p:cNvPr id="61" name="TextBox 60">
            <a:extLst>
              <a:ext uri="{FF2B5EF4-FFF2-40B4-BE49-F238E27FC236}">
                <a16:creationId xmlns:a16="http://schemas.microsoft.com/office/drawing/2014/main" id="{81A17B06-7E0C-42E6-AD64-49B7E5570F6C}"/>
              </a:ext>
            </a:extLst>
          </p:cNvPr>
          <p:cNvSpPr txBox="1"/>
          <p:nvPr/>
        </p:nvSpPr>
        <p:spPr>
          <a:xfrm>
            <a:off x="1864419" y="6036713"/>
            <a:ext cx="8215054" cy="7598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l" defTabSz="821531" rtl="0" fontAlgn="auto" latinLnBrk="0" hangingPunct="0">
              <a:lnSpc>
                <a:spcPct val="100000"/>
              </a:lnSpc>
              <a:spcBef>
                <a:spcPts val="0"/>
              </a:spcBef>
              <a:spcAft>
                <a:spcPts val="0"/>
              </a:spcAft>
              <a:buClrTx/>
              <a:buSzTx/>
              <a:buFontTx/>
              <a:buNone/>
              <a:tabLst/>
            </a:pPr>
            <a:r>
              <a:rPr kumimoji="0" lang="ko-KR" altLang="en-US" sz="4000" b="0" i="0" u="none" strike="noStrike" cap="none" spc="0" normalizeH="0" baseline="0" dirty="0" err="1">
                <a:ln>
                  <a:noFill/>
                </a:ln>
                <a:solidFill>
                  <a:schemeClr val="tx1"/>
                </a:solidFill>
                <a:effectLst/>
                <a:uFillTx/>
                <a:latin typeface="+mn-lt"/>
                <a:ea typeface="+mn-ea"/>
                <a:cs typeface="+mn-cs"/>
                <a:sym typeface="Helvetica Light"/>
              </a:rPr>
              <a:t>피드</a:t>
            </a:r>
            <a:r>
              <a:rPr kumimoji="0" lang="en-US" altLang="ko-KR" sz="4000" b="0" i="0" u="none" strike="noStrike" cap="none" spc="0" normalizeH="0" baseline="0" dirty="0">
                <a:ln>
                  <a:noFill/>
                </a:ln>
                <a:solidFill>
                  <a:schemeClr val="tx1"/>
                </a:solidFill>
                <a:effectLst/>
                <a:uFillTx/>
                <a:latin typeface="+mn-lt"/>
                <a:ea typeface="+mn-ea"/>
                <a:cs typeface="+mn-cs"/>
                <a:sym typeface="Helvetica Light"/>
              </a:rPr>
              <a:t>, </a:t>
            </a:r>
            <a:r>
              <a:rPr kumimoji="0" lang="ko-KR" altLang="en-US" sz="4000" b="0" i="0" u="none" strike="noStrike" cap="none" spc="0" normalizeH="0" baseline="0" dirty="0" err="1">
                <a:ln>
                  <a:noFill/>
                </a:ln>
                <a:solidFill>
                  <a:schemeClr val="tx1"/>
                </a:solidFill>
                <a:effectLst/>
                <a:uFillTx/>
                <a:latin typeface="+mn-lt"/>
                <a:ea typeface="+mn-ea"/>
                <a:cs typeface="+mn-cs"/>
                <a:sym typeface="Helvetica Light"/>
              </a:rPr>
              <a:t>피드의</a:t>
            </a:r>
            <a:r>
              <a:rPr kumimoji="0" lang="ko-KR" altLang="en-US" sz="4000" b="0" i="0" u="none" strike="noStrike" cap="none" spc="0" normalizeH="0" baseline="0" dirty="0">
                <a:ln>
                  <a:noFill/>
                </a:ln>
                <a:solidFill>
                  <a:schemeClr val="tx1"/>
                </a:solidFill>
                <a:effectLst/>
                <a:uFillTx/>
                <a:latin typeface="+mn-lt"/>
                <a:ea typeface="+mn-ea"/>
                <a:cs typeface="+mn-cs"/>
                <a:sym typeface="Helvetica Light"/>
              </a:rPr>
              <a:t> 댓글</a:t>
            </a:r>
            <a:r>
              <a:rPr kumimoji="0" lang="en-US" altLang="ko-KR" sz="4000" b="0" i="0" u="none" strike="noStrike" cap="none" spc="0" normalizeH="0" baseline="0" dirty="0">
                <a:ln>
                  <a:noFill/>
                </a:ln>
                <a:solidFill>
                  <a:schemeClr val="tx1"/>
                </a:solidFill>
                <a:effectLst/>
                <a:uFillTx/>
                <a:latin typeface="+mn-lt"/>
                <a:ea typeface="+mn-ea"/>
                <a:cs typeface="+mn-cs"/>
                <a:sym typeface="Helvetica Light"/>
              </a:rPr>
              <a:t>, </a:t>
            </a:r>
            <a:r>
              <a:rPr kumimoji="0" lang="ko-KR" altLang="en-US" sz="4000" b="0" i="0" u="none" strike="noStrike" cap="none" spc="0" normalizeH="0" baseline="0" dirty="0">
                <a:ln>
                  <a:noFill/>
                </a:ln>
                <a:solidFill>
                  <a:schemeClr val="tx1"/>
                </a:solidFill>
                <a:effectLst/>
                <a:uFillTx/>
                <a:latin typeface="+mn-lt"/>
                <a:ea typeface="+mn-ea"/>
                <a:cs typeface="+mn-cs"/>
                <a:sym typeface="Helvetica Light"/>
              </a:rPr>
              <a:t>댓글을 쓴 유저 </a:t>
            </a:r>
            <a:r>
              <a:rPr kumimoji="0" lang="ko-KR" altLang="en-US" sz="4000" b="0" i="0" u="none" strike="noStrike" cap="none" spc="0" normalizeH="0" baseline="0" dirty="0" err="1">
                <a:ln>
                  <a:noFill/>
                </a:ln>
                <a:solidFill>
                  <a:schemeClr val="tx1"/>
                </a:solidFill>
                <a:effectLst/>
                <a:uFillTx/>
                <a:latin typeface="+mn-lt"/>
                <a:ea typeface="+mn-ea"/>
                <a:cs typeface="+mn-cs"/>
                <a:sym typeface="Helvetica Light"/>
              </a:rPr>
              <a:t>크롤링</a:t>
            </a:r>
            <a:endParaRPr kumimoji="0" lang="ko-KR" altLang="en-US" sz="4000" b="0" i="0" u="none" strike="noStrike" cap="none" spc="0" normalizeH="0" baseline="0" dirty="0">
              <a:ln>
                <a:noFill/>
              </a:ln>
              <a:solidFill>
                <a:schemeClr val="tx1"/>
              </a:solidFill>
              <a:effectLst/>
              <a:uFillTx/>
              <a:latin typeface="+mn-lt"/>
              <a:ea typeface="+mn-ea"/>
              <a:cs typeface="+mn-cs"/>
              <a:sym typeface="Helvetica Light"/>
            </a:endParaRPr>
          </a:p>
        </p:txBody>
      </p:sp>
      <p:grpSp>
        <p:nvGrpSpPr>
          <p:cNvPr id="66" name="그룹 65">
            <a:extLst>
              <a:ext uri="{FF2B5EF4-FFF2-40B4-BE49-F238E27FC236}">
                <a16:creationId xmlns:a16="http://schemas.microsoft.com/office/drawing/2014/main" id="{35245672-98ED-453E-B033-02B4D006BE91}"/>
              </a:ext>
            </a:extLst>
          </p:cNvPr>
          <p:cNvGrpSpPr/>
          <p:nvPr/>
        </p:nvGrpSpPr>
        <p:grpSpPr>
          <a:xfrm>
            <a:off x="1217914" y="9917213"/>
            <a:ext cx="641579" cy="641579"/>
            <a:chOff x="1227169" y="1293902"/>
            <a:chExt cx="641579" cy="641579"/>
          </a:xfrm>
        </p:grpSpPr>
        <p:sp>
          <p:nvSpPr>
            <p:cNvPr id="67" name="타원 66">
              <a:extLst>
                <a:ext uri="{FF2B5EF4-FFF2-40B4-BE49-F238E27FC236}">
                  <a16:creationId xmlns:a16="http://schemas.microsoft.com/office/drawing/2014/main" id="{F0767D21-E802-4497-9ACE-C9844706A426}"/>
                </a:ext>
              </a:extLst>
            </p:cNvPr>
            <p:cNvSpPr/>
            <p:nvPr/>
          </p:nvSpPr>
          <p:spPr>
            <a:xfrm>
              <a:off x="1227169" y="1293902"/>
              <a:ext cx="641579" cy="641579"/>
            </a:xfrm>
            <a:prstGeom prst="ellipse">
              <a:avLst/>
            </a:prstGeom>
            <a:solidFill>
              <a:schemeClr val="bg1">
                <a:lumMod val="95000"/>
              </a:schemeClr>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3200" b="0" i="0" u="none" strike="noStrike" cap="none" spc="0" normalizeH="0" baseline="0">
                <a:ln>
                  <a:noFill/>
                </a:ln>
                <a:solidFill>
                  <a:srgbClr val="FFFFFF"/>
                </a:solidFill>
                <a:effectLst/>
                <a:uFillTx/>
                <a:latin typeface="+mn-lt"/>
                <a:ea typeface="+mn-ea"/>
                <a:cs typeface="+mn-cs"/>
                <a:sym typeface="Helvetica Light"/>
              </a:endParaRPr>
            </a:p>
          </p:txBody>
        </p:sp>
        <p:sp>
          <p:nvSpPr>
            <p:cNvPr id="68" name="TextBox 67">
              <a:extLst>
                <a:ext uri="{FF2B5EF4-FFF2-40B4-BE49-F238E27FC236}">
                  <a16:creationId xmlns:a16="http://schemas.microsoft.com/office/drawing/2014/main" id="{152100B3-7A23-47BA-8275-E568DA87426E}"/>
                </a:ext>
              </a:extLst>
            </p:cNvPr>
            <p:cNvSpPr txBox="1"/>
            <p:nvPr/>
          </p:nvSpPr>
          <p:spPr>
            <a:xfrm>
              <a:off x="1395931" y="1357890"/>
              <a:ext cx="273577" cy="5136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en-US" altLang="ko-KR" sz="2400" b="0" i="0" u="none" strike="noStrike" cap="none" spc="0" normalizeH="0" baseline="0" dirty="0">
                  <a:ln>
                    <a:noFill/>
                  </a:ln>
                  <a:solidFill>
                    <a:srgbClr val="000000"/>
                  </a:solidFill>
                  <a:effectLst/>
                  <a:uFillTx/>
                  <a:latin typeface="+mn-lt"/>
                  <a:ea typeface="+mn-ea"/>
                  <a:cs typeface="+mn-cs"/>
                  <a:sym typeface="Helvetica Light"/>
                </a:rPr>
                <a:t>3</a:t>
              </a:r>
              <a:endParaRPr kumimoji="0" lang="ko-KR" altLang="en-US" sz="2400" b="0" i="0" u="none" strike="noStrike" cap="none" spc="0" normalizeH="0" baseline="0" dirty="0">
                <a:ln>
                  <a:noFill/>
                </a:ln>
                <a:solidFill>
                  <a:srgbClr val="000000"/>
                </a:solidFill>
                <a:effectLst/>
                <a:uFillTx/>
                <a:latin typeface="+mn-lt"/>
                <a:ea typeface="+mn-ea"/>
                <a:cs typeface="+mn-cs"/>
                <a:sym typeface="Helvetica Light"/>
              </a:endParaRPr>
            </a:p>
          </p:txBody>
        </p:sp>
      </p:grpSp>
      <p:sp>
        <p:nvSpPr>
          <p:cNvPr id="69" name="화살표: 오른쪽 68">
            <a:extLst>
              <a:ext uri="{FF2B5EF4-FFF2-40B4-BE49-F238E27FC236}">
                <a16:creationId xmlns:a16="http://schemas.microsoft.com/office/drawing/2014/main" id="{602DADA3-4FF2-4A6D-852D-B1241D1FCF7E}"/>
              </a:ext>
            </a:extLst>
          </p:cNvPr>
          <p:cNvSpPr/>
          <p:nvPr/>
        </p:nvSpPr>
        <p:spPr>
          <a:xfrm>
            <a:off x="4778538" y="8022912"/>
            <a:ext cx="579049" cy="363414"/>
          </a:xfrm>
          <a:prstGeom prst="rightArrow">
            <a:avLst/>
          </a:prstGeom>
          <a:solidFill>
            <a:schemeClr val="accent6">
              <a:lumMod val="20000"/>
              <a:lumOff val="80000"/>
            </a:schemeClr>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3200" b="0" i="0" u="none" strike="noStrike" cap="none" spc="0" normalizeH="0" baseline="0">
              <a:ln>
                <a:noFill/>
              </a:ln>
              <a:solidFill>
                <a:srgbClr val="FFFFFF"/>
              </a:solidFill>
              <a:effectLst/>
              <a:uFillTx/>
              <a:latin typeface="+mn-lt"/>
              <a:ea typeface="+mn-ea"/>
              <a:cs typeface="+mn-cs"/>
              <a:sym typeface="Helvetica Light"/>
            </a:endParaRPr>
          </a:p>
        </p:txBody>
      </p:sp>
      <p:sp>
        <p:nvSpPr>
          <p:cNvPr id="70" name="TextBox 69">
            <a:extLst>
              <a:ext uri="{FF2B5EF4-FFF2-40B4-BE49-F238E27FC236}">
                <a16:creationId xmlns:a16="http://schemas.microsoft.com/office/drawing/2014/main" id="{DF6D7350-445A-46FC-984B-8AC164C04158}"/>
              </a:ext>
            </a:extLst>
          </p:cNvPr>
          <p:cNvSpPr txBox="1"/>
          <p:nvPr/>
        </p:nvSpPr>
        <p:spPr>
          <a:xfrm>
            <a:off x="1933043" y="9894494"/>
            <a:ext cx="10371487" cy="137537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l" defTabSz="821531" rtl="0" fontAlgn="auto" latinLnBrk="0" hangingPunct="0">
              <a:lnSpc>
                <a:spcPct val="100000"/>
              </a:lnSpc>
              <a:spcBef>
                <a:spcPts val="0"/>
              </a:spcBef>
              <a:spcAft>
                <a:spcPts val="0"/>
              </a:spcAft>
              <a:buClrTx/>
              <a:buSzTx/>
              <a:buFontTx/>
              <a:buNone/>
              <a:tabLst/>
            </a:pPr>
            <a:r>
              <a:rPr kumimoji="0" lang="en-US" altLang="ko-KR" sz="4000" b="0" i="0" u="none" strike="noStrike" cap="none" spc="0" normalizeH="0" baseline="0" dirty="0">
                <a:ln>
                  <a:noFill/>
                </a:ln>
                <a:solidFill>
                  <a:schemeClr val="tx1"/>
                </a:solidFill>
                <a:effectLst/>
                <a:uFillTx/>
                <a:latin typeface="+mn-lt"/>
                <a:ea typeface="+mn-ea"/>
                <a:cs typeface="+mn-cs"/>
                <a:sym typeface="Helvetica Light"/>
              </a:rPr>
              <a:t>2</a:t>
            </a:r>
            <a:r>
              <a:rPr kumimoji="0" lang="ko-KR" altLang="en-US" sz="4000" b="0" i="0" u="none" strike="noStrike" cap="none" spc="0" normalizeH="0" baseline="0" dirty="0">
                <a:ln>
                  <a:noFill/>
                </a:ln>
                <a:solidFill>
                  <a:schemeClr val="tx1"/>
                </a:solidFill>
                <a:effectLst/>
                <a:uFillTx/>
                <a:latin typeface="+mn-lt"/>
                <a:ea typeface="+mn-ea"/>
                <a:cs typeface="+mn-cs"/>
                <a:sym typeface="Helvetica Light"/>
              </a:rPr>
              <a:t>번에서 모은 유저를 통해서 다시 한번 </a:t>
            </a:r>
            <a:r>
              <a:rPr kumimoji="0" lang="en-US" altLang="ko-KR" sz="4000" b="0" i="0" u="none" strike="noStrike" cap="none" spc="0" normalizeH="0" baseline="0" dirty="0">
                <a:ln>
                  <a:noFill/>
                </a:ln>
                <a:solidFill>
                  <a:schemeClr val="tx1"/>
                </a:solidFill>
                <a:effectLst/>
                <a:uFillTx/>
                <a:latin typeface="+mn-lt"/>
                <a:ea typeface="+mn-ea"/>
                <a:cs typeface="+mn-cs"/>
                <a:sym typeface="Helvetica Light"/>
              </a:rPr>
              <a:t>1~2</a:t>
            </a:r>
            <a:r>
              <a:rPr kumimoji="0" lang="ko-KR" altLang="en-US" sz="4000" b="0" i="0" u="none" strike="noStrike" cap="none" spc="0" normalizeH="0" baseline="0" dirty="0">
                <a:ln>
                  <a:noFill/>
                </a:ln>
                <a:solidFill>
                  <a:schemeClr val="tx1"/>
                </a:solidFill>
                <a:effectLst/>
                <a:uFillTx/>
                <a:latin typeface="+mn-lt"/>
                <a:ea typeface="+mn-ea"/>
                <a:cs typeface="+mn-cs"/>
                <a:sym typeface="Helvetica Light"/>
              </a:rPr>
              <a:t>번 과정 진행</a:t>
            </a:r>
            <a:r>
              <a:rPr kumimoji="0" lang="en-US" altLang="ko-KR" sz="4000" b="0" i="0" u="none" strike="noStrike" cap="none" spc="0" normalizeH="0" baseline="0" dirty="0">
                <a:ln>
                  <a:noFill/>
                </a:ln>
                <a:solidFill>
                  <a:schemeClr val="tx1"/>
                </a:solidFill>
                <a:effectLst/>
                <a:uFillTx/>
                <a:latin typeface="+mn-lt"/>
                <a:ea typeface="+mn-ea"/>
                <a:cs typeface="+mn-cs"/>
                <a:sym typeface="Helvetica Light"/>
              </a:rPr>
              <a:t>(</a:t>
            </a:r>
            <a:r>
              <a:rPr kumimoji="0" lang="ko-KR" altLang="en-US" sz="4000" b="0" i="0" u="none" strike="noStrike" cap="none" spc="0" normalizeH="0" baseline="0" dirty="0">
                <a:ln>
                  <a:noFill/>
                </a:ln>
                <a:solidFill>
                  <a:schemeClr val="tx1"/>
                </a:solidFill>
                <a:effectLst/>
                <a:uFillTx/>
                <a:latin typeface="+mn-lt"/>
                <a:ea typeface="+mn-ea"/>
                <a:cs typeface="+mn-cs"/>
                <a:sym typeface="Helvetica Light"/>
              </a:rPr>
              <a:t>먹스타가 아닌 유저 </a:t>
            </a:r>
            <a:r>
              <a:rPr kumimoji="0" lang="ko-KR" altLang="en-US" sz="4000" b="0" i="0" u="none" strike="noStrike" cap="none" spc="0" normalizeH="0" baseline="0">
                <a:ln>
                  <a:noFill/>
                </a:ln>
                <a:solidFill>
                  <a:schemeClr val="tx1"/>
                </a:solidFill>
                <a:effectLst/>
                <a:uFillTx/>
                <a:latin typeface="+mn-lt"/>
                <a:ea typeface="+mn-ea"/>
                <a:cs typeface="+mn-cs"/>
                <a:sym typeface="Helvetica Light"/>
              </a:rPr>
              <a:t>필터링</a:t>
            </a:r>
            <a:r>
              <a:rPr kumimoji="0" lang="en-US" altLang="ko-KR" sz="4000" b="0" i="0" u="none" strike="noStrike" cap="none" spc="0" normalizeH="0" baseline="0" dirty="0">
                <a:ln>
                  <a:noFill/>
                </a:ln>
                <a:solidFill>
                  <a:schemeClr val="tx1"/>
                </a:solidFill>
                <a:effectLst/>
                <a:uFillTx/>
                <a:latin typeface="+mn-lt"/>
                <a:ea typeface="+mn-ea"/>
                <a:cs typeface="+mn-cs"/>
                <a:sym typeface="Helvetica Light"/>
              </a:rPr>
              <a:t>)</a:t>
            </a:r>
            <a:endParaRPr kumimoji="0" lang="ko-KR" altLang="en-US" sz="4000" b="0" i="0" u="none" strike="noStrike" cap="none" spc="0" normalizeH="0" baseline="0" dirty="0">
              <a:ln>
                <a:noFill/>
              </a:ln>
              <a:solidFill>
                <a:schemeClr val="tx1"/>
              </a:solidFill>
              <a:effectLst/>
              <a:uFillTx/>
              <a:latin typeface="+mn-lt"/>
              <a:ea typeface="+mn-ea"/>
              <a:cs typeface="+mn-cs"/>
              <a:sym typeface="Helvetica Light"/>
            </a:endParaRPr>
          </a:p>
        </p:txBody>
      </p:sp>
    </p:spTree>
    <p:extLst>
      <p:ext uri="{BB962C8B-B14F-4D97-AF65-F5344CB8AC3E}">
        <p14:creationId xmlns:p14="http://schemas.microsoft.com/office/powerpoint/2010/main" val="353329199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직사각형 15">
            <a:extLst>
              <a:ext uri="{FF2B5EF4-FFF2-40B4-BE49-F238E27FC236}">
                <a16:creationId xmlns:a16="http://schemas.microsoft.com/office/drawing/2014/main" id="{232DF60D-4FD7-4DBD-80C0-CA90DDF8031F}"/>
              </a:ext>
            </a:extLst>
          </p:cNvPr>
          <p:cNvSpPr/>
          <p:nvPr/>
        </p:nvSpPr>
        <p:spPr>
          <a:xfrm>
            <a:off x="10642600" y="13202668"/>
            <a:ext cx="3114040" cy="390491"/>
          </a:xfrm>
          <a:prstGeom prst="rect">
            <a:avLst/>
          </a:prstGeom>
          <a:solidFill>
            <a:srgbClr val="C597A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1600" b="0" i="0" u="none" strike="noStrike" cap="none" spc="0" normalizeH="0" baseline="0">
              <a:ln>
                <a:noFill/>
              </a:ln>
              <a:solidFill>
                <a:srgbClr val="FFFFFF"/>
              </a:solidFill>
              <a:effectLst/>
              <a:uFillTx/>
              <a:latin typeface="+mn-lt"/>
              <a:ea typeface="+mn-ea"/>
              <a:cs typeface="+mn-cs"/>
              <a:sym typeface="Helvetica Light"/>
            </a:endParaRPr>
          </a:p>
        </p:txBody>
      </p:sp>
      <p:sp>
        <p:nvSpPr>
          <p:cNvPr id="17" name="TextBox 16">
            <a:extLst>
              <a:ext uri="{FF2B5EF4-FFF2-40B4-BE49-F238E27FC236}">
                <a16:creationId xmlns:a16="http://schemas.microsoft.com/office/drawing/2014/main" id="{12A90976-125D-4054-862C-A2AAEA1FE216}"/>
              </a:ext>
            </a:extLst>
          </p:cNvPr>
          <p:cNvSpPr txBox="1"/>
          <p:nvPr/>
        </p:nvSpPr>
        <p:spPr>
          <a:xfrm>
            <a:off x="10605263" y="13183053"/>
            <a:ext cx="3202177"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altLang="ko-KR" sz="2400">
                <a:solidFill>
                  <a:schemeClr val="bg1"/>
                </a:solidFill>
                <a:latin typeface="+mn-ea"/>
              </a:rPr>
              <a:t>2. </a:t>
            </a:r>
            <a:r>
              <a:rPr lang="ko-KR" altLang="en-US" sz="2400">
                <a:solidFill>
                  <a:schemeClr val="bg1"/>
                </a:solidFill>
                <a:latin typeface="+mn-ea"/>
              </a:rPr>
              <a:t>데이터 수집 및 </a:t>
            </a:r>
            <a:r>
              <a:rPr lang="ko-KR" altLang="en-US" sz="2400" err="1">
                <a:solidFill>
                  <a:schemeClr val="bg1"/>
                </a:solidFill>
                <a:latin typeface="+mn-ea"/>
              </a:rPr>
              <a:t>전처리</a:t>
            </a:r>
            <a:endParaRPr lang="ko-KR" altLang="en-US" sz="2400">
              <a:solidFill>
                <a:schemeClr val="bg1"/>
              </a:solidFill>
              <a:latin typeface="+mn-ea"/>
            </a:endParaRPr>
          </a:p>
        </p:txBody>
      </p:sp>
      <p:sp>
        <p:nvSpPr>
          <p:cNvPr id="125" name="Shape 125"/>
          <p:cNvSpPr/>
          <p:nvPr/>
        </p:nvSpPr>
        <p:spPr>
          <a:xfrm>
            <a:off x="1161931" y="1191937"/>
            <a:ext cx="21128211" cy="10484628"/>
          </a:xfrm>
          <a:prstGeom prst="rect">
            <a:avLst/>
          </a:prstGeom>
          <a:solidFill>
            <a:srgbClr val="C5969B"/>
          </a:solidFill>
          <a:ln w="12700">
            <a:miter lim="400000"/>
          </a:ln>
          <a:effectLst>
            <a:outerShdw blurRad="762000" dist="139322" dir="3484869" rotWithShape="0">
              <a:srgbClr val="000000">
                <a:alpha val="50000"/>
              </a:srgbClr>
            </a:outerShdw>
          </a:effectLst>
        </p:spPr>
        <p:txBody>
          <a:bodyPr lIns="71437" tIns="71437" rIns="71437" bIns="71437" anchor="ctr"/>
          <a:lstStyle/>
          <a:p>
            <a:pPr>
              <a:defRPr sz="3200">
                <a:solidFill>
                  <a:srgbClr val="FFFFFF"/>
                </a:solidFill>
              </a:defRPr>
            </a:pPr>
            <a:endParaRPr lang="ko-KR" altLang="en-US"/>
          </a:p>
        </p:txBody>
      </p:sp>
      <p:graphicFrame>
        <p:nvGraphicFramePr>
          <p:cNvPr id="54" name="차트 53">
            <a:extLst>
              <a:ext uri="{FF2B5EF4-FFF2-40B4-BE49-F238E27FC236}">
                <a16:creationId xmlns:a16="http://schemas.microsoft.com/office/drawing/2014/main" id="{C3E718AE-4032-44A8-ABDB-B243DF806302}"/>
              </a:ext>
            </a:extLst>
          </p:cNvPr>
          <p:cNvGraphicFramePr/>
          <p:nvPr>
            <p:extLst>
              <p:ext uri="{D42A27DB-BD31-4B8C-83A1-F6EECF244321}">
                <p14:modId xmlns:p14="http://schemas.microsoft.com/office/powerpoint/2010/main" val="1818519841"/>
              </p:ext>
            </p:extLst>
          </p:nvPr>
        </p:nvGraphicFramePr>
        <p:xfrm>
          <a:off x="1387611" y="2649814"/>
          <a:ext cx="11406608" cy="7856015"/>
        </p:xfrm>
        <a:graphic>
          <a:graphicData uri="http://schemas.openxmlformats.org/drawingml/2006/chart">
            <c:chart xmlns:c="http://schemas.openxmlformats.org/drawingml/2006/chart" xmlns:r="http://schemas.openxmlformats.org/officeDocument/2006/relationships" r:id="rId2"/>
          </a:graphicData>
        </a:graphic>
      </p:graphicFrame>
      <p:grpSp>
        <p:nvGrpSpPr>
          <p:cNvPr id="79" name="그룹 78">
            <a:extLst>
              <a:ext uri="{FF2B5EF4-FFF2-40B4-BE49-F238E27FC236}">
                <a16:creationId xmlns:a16="http://schemas.microsoft.com/office/drawing/2014/main" id="{19EEB96D-75BB-4C90-ABF1-2B2178310472}"/>
              </a:ext>
            </a:extLst>
          </p:cNvPr>
          <p:cNvGrpSpPr/>
          <p:nvPr/>
        </p:nvGrpSpPr>
        <p:grpSpPr>
          <a:xfrm>
            <a:off x="13175491" y="2091075"/>
            <a:ext cx="11132602" cy="8973491"/>
            <a:chOff x="1063027" y="1947505"/>
            <a:chExt cx="11132602" cy="8973491"/>
          </a:xfrm>
        </p:grpSpPr>
        <p:sp>
          <p:nvSpPr>
            <p:cNvPr id="80" name="Shape 126">
              <a:extLst>
                <a:ext uri="{FF2B5EF4-FFF2-40B4-BE49-F238E27FC236}">
                  <a16:creationId xmlns:a16="http://schemas.microsoft.com/office/drawing/2014/main" id="{1A6AB259-AC9D-42E7-B15D-1712E39C0613}"/>
                </a:ext>
              </a:extLst>
            </p:cNvPr>
            <p:cNvSpPr/>
            <p:nvPr/>
          </p:nvSpPr>
          <p:spPr>
            <a:xfrm>
              <a:off x="1063027" y="1947505"/>
              <a:ext cx="11132602" cy="8973491"/>
            </a:xfrm>
            <a:prstGeom prst="rect">
              <a:avLst/>
            </a:prstGeom>
            <a:solidFill>
              <a:srgbClr val="FFFFFF"/>
            </a:solidFill>
            <a:ln w="12700">
              <a:miter lim="400000"/>
            </a:ln>
            <a:effectLst>
              <a:outerShdw blurRad="342900" dist="111192" dir="3484869" rotWithShape="0">
                <a:srgbClr val="000000">
                  <a:alpha val="50000"/>
                </a:srgbClr>
              </a:outerShdw>
            </a:effectLst>
          </p:spPr>
          <p:txBody>
            <a:bodyPr lIns="71437" tIns="71437" rIns="71437" bIns="71437" anchor="ctr"/>
            <a:lstStyle/>
            <a:p>
              <a:pPr>
                <a:defRPr sz="3200">
                  <a:solidFill>
                    <a:srgbClr val="FFFFFF"/>
                  </a:solidFill>
                </a:defRPr>
              </a:pPr>
              <a:endParaRPr lang="ko-KR" altLang="en-US"/>
            </a:p>
          </p:txBody>
        </p:sp>
        <p:sp>
          <p:nvSpPr>
            <p:cNvPr id="81" name="Shape 128">
              <a:extLst>
                <a:ext uri="{FF2B5EF4-FFF2-40B4-BE49-F238E27FC236}">
                  <a16:creationId xmlns:a16="http://schemas.microsoft.com/office/drawing/2014/main" id="{A2D58553-2FE0-4E60-A4B3-61D9A69677D4}"/>
                </a:ext>
              </a:extLst>
            </p:cNvPr>
            <p:cNvSpPr/>
            <p:nvPr/>
          </p:nvSpPr>
          <p:spPr>
            <a:xfrm flipH="1" flipV="1">
              <a:off x="2167613" y="9998327"/>
              <a:ext cx="8923430" cy="1"/>
            </a:xfrm>
            <a:prstGeom prst="line">
              <a:avLst/>
            </a:prstGeom>
            <a:ln w="38100">
              <a:solidFill>
                <a:srgbClr val="C5969B"/>
              </a:solidFill>
              <a:miter lim="400000"/>
            </a:ln>
          </p:spPr>
          <p:txBody>
            <a:bodyPr lIns="71437" tIns="71437" rIns="71437" bIns="71437" anchor="ctr"/>
            <a:lstStyle/>
            <a:p>
              <a:pPr>
                <a:defRPr sz="3200"/>
              </a:pPr>
              <a:endParaRPr lang="ko-KR" altLang="en-US"/>
            </a:p>
          </p:txBody>
        </p:sp>
        <p:sp>
          <p:nvSpPr>
            <p:cNvPr id="82" name="Shape 129">
              <a:extLst>
                <a:ext uri="{FF2B5EF4-FFF2-40B4-BE49-F238E27FC236}">
                  <a16:creationId xmlns:a16="http://schemas.microsoft.com/office/drawing/2014/main" id="{E08C9502-0BE7-4CDD-A4B2-074BBBF50A7E}"/>
                </a:ext>
              </a:extLst>
            </p:cNvPr>
            <p:cNvSpPr/>
            <p:nvPr/>
          </p:nvSpPr>
          <p:spPr>
            <a:xfrm flipH="1" flipV="1">
              <a:off x="2167613" y="2881837"/>
              <a:ext cx="8923430" cy="1"/>
            </a:xfrm>
            <a:prstGeom prst="line">
              <a:avLst/>
            </a:prstGeom>
            <a:ln w="38100">
              <a:solidFill>
                <a:srgbClr val="C5969B"/>
              </a:solidFill>
              <a:miter lim="400000"/>
            </a:ln>
          </p:spPr>
          <p:txBody>
            <a:bodyPr lIns="71437" tIns="71437" rIns="71437" bIns="71437" anchor="ctr"/>
            <a:lstStyle/>
            <a:p>
              <a:pPr>
                <a:defRPr sz="3200"/>
              </a:pPr>
              <a:endParaRPr lang="ko-KR" altLang="en-US"/>
            </a:p>
          </p:txBody>
        </p:sp>
        <p:sp>
          <p:nvSpPr>
            <p:cNvPr id="83" name="Shape 130">
              <a:extLst>
                <a:ext uri="{FF2B5EF4-FFF2-40B4-BE49-F238E27FC236}">
                  <a16:creationId xmlns:a16="http://schemas.microsoft.com/office/drawing/2014/main" id="{EB59F457-1CD5-4074-8157-93B699A20615}"/>
                </a:ext>
              </a:extLst>
            </p:cNvPr>
            <p:cNvSpPr/>
            <p:nvPr/>
          </p:nvSpPr>
          <p:spPr>
            <a:xfrm>
              <a:off x="2916734" y="4378611"/>
              <a:ext cx="7425187" cy="757683"/>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71437" tIns="71437" rIns="71437" bIns="71437" numCol="1" anchor="b">
              <a:normAutofit/>
            </a:bodyPr>
            <a:lstStyle>
              <a:lvl1pPr defTabSz="377904">
                <a:defRPr sz="6946" i="1" spc="138">
                  <a:latin typeface="Didot"/>
                  <a:ea typeface="Didot"/>
                  <a:cs typeface="Didot"/>
                  <a:sym typeface="Didot"/>
                </a:defRPr>
              </a:lvl1pPr>
            </a:lstStyle>
            <a:p>
              <a:r>
                <a:rPr lang="ko-KR" altLang="en-US" sz="4000" err="1">
                  <a:latin typeface="+mn-ea"/>
                  <a:ea typeface="+mn-ea"/>
                </a:rPr>
                <a:t>먹스타</a:t>
              </a:r>
              <a:r>
                <a:rPr lang="ko-KR" altLang="en-US" sz="4000">
                  <a:latin typeface="+mn-ea"/>
                  <a:ea typeface="+mn-ea"/>
                </a:rPr>
                <a:t> 중심의 데이터</a:t>
              </a:r>
            </a:p>
          </p:txBody>
        </p:sp>
        <p:sp>
          <p:nvSpPr>
            <p:cNvPr id="84" name="Shape 131">
              <a:extLst>
                <a:ext uri="{FF2B5EF4-FFF2-40B4-BE49-F238E27FC236}">
                  <a16:creationId xmlns:a16="http://schemas.microsoft.com/office/drawing/2014/main" id="{FD19478F-6C40-41CB-8BD0-47C626BDECBC}"/>
                </a:ext>
              </a:extLst>
            </p:cNvPr>
            <p:cNvSpPr/>
            <p:nvPr/>
          </p:nvSpPr>
          <p:spPr>
            <a:xfrm>
              <a:off x="4263627" y="3911925"/>
              <a:ext cx="4941562" cy="46586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71437" tIns="71437" rIns="71437" bIns="71437" numCol="1" anchor="b">
              <a:normAutofit fontScale="92500" lnSpcReduction="10000"/>
            </a:bodyPr>
            <a:lstStyle>
              <a:lvl1pPr>
                <a:defRPr sz="3000" spc="59">
                  <a:solidFill>
                    <a:srgbClr val="C5969B"/>
                  </a:solidFill>
                  <a:latin typeface="Didot"/>
                  <a:ea typeface="Didot"/>
                  <a:cs typeface="Didot"/>
                  <a:sym typeface="Didot"/>
                </a:defRPr>
              </a:lvl1pPr>
            </a:lstStyle>
            <a:p>
              <a:r>
                <a:rPr lang="ko-KR" altLang="en-US" sz="2400">
                  <a:latin typeface="+mj-ea"/>
                  <a:ea typeface="+mj-ea"/>
                </a:rPr>
                <a:t>소비자</a:t>
              </a:r>
              <a:endParaRPr sz="2400">
                <a:latin typeface="+mj-ea"/>
                <a:ea typeface="+mj-ea"/>
              </a:endParaRPr>
            </a:p>
          </p:txBody>
        </p:sp>
        <p:sp>
          <p:nvSpPr>
            <p:cNvPr id="85" name="TextBox 84">
              <a:extLst>
                <a:ext uri="{FF2B5EF4-FFF2-40B4-BE49-F238E27FC236}">
                  <a16:creationId xmlns:a16="http://schemas.microsoft.com/office/drawing/2014/main" id="{1101E358-F4FA-4EBC-A320-CAF447253BB2}"/>
                </a:ext>
              </a:extLst>
            </p:cNvPr>
            <p:cNvSpPr txBox="1"/>
            <p:nvPr/>
          </p:nvSpPr>
          <p:spPr>
            <a:xfrm>
              <a:off x="3279638" y="5194018"/>
              <a:ext cx="6699380" cy="5136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lang="en-US" altLang="ko-KR" sz="2400">
                  <a:solidFill>
                    <a:schemeClr val="bg1">
                      <a:lumMod val="50000"/>
                    </a:schemeClr>
                  </a:solidFill>
                </a:rPr>
                <a:t>Total Data</a:t>
              </a:r>
              <a:r>
                <a:rPr lang="ko-KR" altLang="en-US" sz="2400">
                  <a:solidFill>
                    <a:schemeClr val="bg1">
                      <a:lumMod val="50000"/>
                    </a:schemeClr>
                  </a:solidFill>
                </a:rPr>
                <a:t> </a:t>
              </a:r>
              <a:r>
                <a:rPr lang="en-US" altLang="ko-KR" sz="2400">
                  <a:solidFill>
                    <a:schemeClr val="bg1">
                      <a:lumMod val="50000"/>
                    </a:schemeClr>
                  </a:solidFill>
                </a:rPr>
                <a:t>Size</a:t>
              </a:r>
              <a:r>
                <a:rPr lang="ko-KR" altLang="en-US" sz="2400">
                  <a:solidFill>
                    <a:schemeClr val="bg1">
                      <a:lumMod val="50000"/>
                    </a:schemeClr>
                  </a:solidFill>
                </a:rPr>
                <a:t> </a:t>
              </a:r>
              <a:r>
                <a:rPr lang="en-US" altLang="ko-KR" sz="2400">
                  <a:solidFill>
                    <a:schemeClr val="bg1">
                      <a:lumMod val="50000"/>
                    </a:schemeClr>
                  </a:solidFill>
                </a:rPr>
                <a:t>:</a:t>
              </a:r>
              <a:r>
                <a:rPr lang="ko-KR" altLang="en-US" sz="2400">
                  <a:solidFill>
                    <a:schemeClr val="bg1">
                      <a:lumMod val="50000"/>
                    </a:schemeClr>
                  </a:solidFill>
                </a:rPr>
                <a:t> </a:t>
              </a:r>
              <a:r>
                <a:rPr lang="en-US" altLang="ko-KR" sz="2400">
                  <a:solidFill>
                    <a:schemeClr val="bg1">
                      <a:lumMod val="50000"/>
                    </a:schemeClr>
                  </a:solidFill>
                </a:rPr>
                <a:t>24,829</a:t>
              </a:r>
              <a:r>
                <a:rPr lang="ko-KR" altLang="en-US" sz="2400">
                  <a:solidFill>
                    <a:schemeClr val="bg1">
                      <a:lumMod val="50000"/>
                    </a:schemeClr>
                  </a:solidFill>
                </a:rPr>
                <a:t>개</a:t>
              </a:r>
              <a:endParaRPr kumimoji="0" lang="ko-KR" altLang="en-US" sz="2400" b="0" i="0" u="none" strike="noStrike" cap="none" spc="0" normalizeH="0" baseline="0">
                <a:ln>
                  <a:noFill/>
                </a:ln>
                <a:solidFill>
                  <a:schemeClr val="bg1">
                    <a:lumMod val="50000"/>
                  </a:schemeClr>
                </a:solidFill>
                <a:effectLst/>
                <a:uFillTx/>
                <a:latin typeface="+mn-lt"/>
                <a:ea typeface="+mn-ea"/>
                <a:cs typeface="+mn-cs"/>
                <a:sym typeface="Helvetica Light"/>
              </a:endParaRPr>
            </a:p>
          </p:txBody>
        </p:sp>
      </p:grpSp>
      <p:sp>
        <p:nvSpPr>
          <p:cNvPr id="86" name="TextBox 85">
            <a:extLst>
              <a:ext uri="{FF2B5EF4-FFF2-40B4-BE49-F238E27FC236}">
                <a16:creationId xmlns:a16="http://schemas.microsoft.com/office/drawing/2014/main" id="{9C0083CA-1FB7-459C-A37D-B33C3B2DB795}"/>
              </a:ext>
            </a:extLst>
          </p:cNvPr>
          <p:cNvSpPr txBox="1"/>
          <p:nvPr/>
        </p:nvSpPr>
        <p:spPr>
          <a:xfrm>
            <a:off x="14670053" y="5909735"/>
            <a:ext cx="8143479" cy="88293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lang="ko-KR" altLang="en-US" sz="2400">
                <a:solidFill>
                  <a:schemeClr val="tx1">
                    <a:lumMod val="50000"/>
                    <a:lumOff val="50000"/>
                  </a:schemeClr>
                </a:solidFill>
              </a:rPr>
              <a:t>데이터 수집 목적 </a:t>
            </a:r>
            <a:r>
              <a:rPr lang="en-US" altLang="ko-KR" sz="2400">
                <a:solidFill>
                  <a:schemeClr val="tx1">
                    <a:lumMod val="50000"/>
                    <a:lumOff val="50000"/>
                  </a:schemeClr>
                </a:solidFill>
              </a:rPr>
              <a:t>: </a:t>
            </a:r>
            <a:r>
              <a:rPr lang="ko-KR" altLang="en-US" sz="2400">
                <a:solidFill>
                  <a:schemeClr val="tx1">
                    <a:lumMod val="50000"/>
                    <a:lumOff val="50000"/>
                  </a:schemeClr>
                </a:solidFill>
              </a:rPr>
              <a:t>댓글을 통해서 각 인스타 사용자의 음식 취향을 분석하고 비슷한 음식 </a:t>
            </a:r>
            <a:r>
              <a:rPr lang="ko-KR" altLang="en-US" sz="2400" err="1">
                <a:solidFill>
                  <a:schemeClr val="tx1">
                    <a:lumMod val="50000"/>
                    <a:lumOff val="50000"/>
                  </a:schemeClr>
                </a:solidFill>
              </a:rPr>
              <a:t>피드를</a:t>
            </a:r>
            <a:r>
              <a:rPr lang="ko-KR" altLang="en-US" sz="2400">
                <a:solidFill>
                  <a:schemeClr val="tx1">
                    <a:lumMod val="50000"/>
                    <a:lumOff val="50000"/>
                  </a:schemeClr>
                </a:solidFill>
              </a:rPr>
              <a:t> 추천하기 위해서 </a:t>
            </a:r>
            <a:endParaRPr kumimoji="0" lang="ko-KR" altLang="en-US" sz="2400" b="0" i="0" u="none" strike="noStrike" cap="none" spc="0" normalizeH="0" baseline="0">
              <a:ln>
                <a:noFill/>
              </a:ln>
              <a:solidFill>
                <a:schemeClr val="tx1">
                  <a:lumMod val="50000"/>
                  <a:lumOff val="50000"/>
                </a:schemeClr>
              </a:solidFill>
              <a:effectLst/>
              <a:uFillTx/>
              <a:latin typeface="+mn-lt"/>
              <a:ea typeface="+mn-ea"/>
              <a:cs typeface="+mn-cs"/>
              <a:sym typeface="Helvetica Light"/>
            </a:endParaRPr>
          </a:p>
        </p:txBody>
      </p:sp>
      <p:sp>
        <p:nvSpPr>
          <p:cNvPr id="87" name="TextBox 86">
            <a:extLst>
              <a:ext uri="{FF2B5EF4-FFF2-40B4-BE49-F238E27FC236}">
                <a16:creationId xmlns:a16="http://schemas.microsoft.com/office/drawing/2014/main" id="{7491B160-0427-4D14-B127-0A97902B2345}"/>
              </a:ext>
            </a:extLst>
          </p:cNvPr>
          <p:cNvSpPr txBox="1"/>
          <p:nvPr/>
        </p:nvSpPr>
        <p:spPr>
          <a:xfrm>
            <a:off x="14670053" y="6909988"/>
            <a:ext cx="2826802" cy="5136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lang="ko-KR" altLang="en-US" sz="2400">
                <a:solidFill>
                  <a:schemeClr val="tx1"/>
                </a:solidFill>
              </a:rPr>
              <a:t>댓글 수</a:t>
            </a:r>
            <a:endParaRPr kumimoji="0" lang="ko-KR" altLang="en-US" sz="2400" b="0" i="0" u="none" strike="noStrike" cap="none" spc="0" normalizeH="0" baseline="0">
              <a:ln>
                <a:noFill/>
              </a:ln>
              <a:solidFill>
                <a:schemeClr val="tx1"/>
              </a:solidFill>
              <a:effectLst/>
              <a:uFillTx/>
              <a:latin typeface="+mn-lt"/>
              <a:ea typeface="+mn-ea"/>
              <a:cs typeface="+mn-cs"/>
              <a:sym typeface="Helvetica Light"/>
            </a:endParaRPr>
          </a:p>
        </p:txBody>
      </p:sp>
      <p:sp>
        <p:nvSpPr>
          <p:cNvPr id="88" name="TextBox 87">
            <a:extLst>
              <a:ext uri="{FF2B5EF4-FFF2-40B4-BE49-F238E27FC236}">
                <a16:creationId xmlns:a16="http://schemas.microsoft.com/office/drawing/2014/main" id="{6C914886-BB08-4D66-B21B-900410ED0D47}"/>
              </a:ext>
            </a:extLst>
          </p:cNvPr>
          <p:cNvSpPr txBox="1"/>
          <p:nvPr/>
        </p:nvSpPr>
        <p:spPr>
          <a:xfrm>
            <a:off x="17496854" y="6909987"/>
            <a:ext cx="2826802" cy="5136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lang="ko-KR" altLang="en-US" sz="2400">
                <a:solidFill>
                  <a:schemeClr val="tx1"/>
                </a:solidFill>
              </a:rPr>
              <a:t>유저 수</a:t>
            </a:r>
            <a:endParaRPr kumimoji="0" lang="ko-KR" altLang="en-US" sz="2400" b="0" i="0" u="none" strike="noStrike" cap="none" spc="0" normalizeH="0" baseline="0">
              <a:ln>
                <a:noFill/>
              </a:ln>
              <a:solidFill>
                <a:schemeClr val="tx1"/>
              </a:solidFill>
              <a:effectLst/>
              <a:uFillTx/>
              <a:latin typeface="+mn-lt"/>
              <a:ea typeface="+mn-ea"/>
              <a:cs typeface="+mn-cs"/>
              <a:sym typeface="Helvetica Light"/>
            </a:endParaRPr>
          </a:p>
        </p:txBody>
      </p:sp>
      <p:sp>
        <p:nvSpPr>
          <p:cNvPr id="89" name="TextBox 88">
            <a:extLst>
              <a:ext uri="{FF2B5EF4-FFF2-40B4-BE49-F238E27FC236}">
                <a16:creationId xmlns:a16="http://schemas.microsoft.com/office/drawing/2014/main" id="{115BE6B0-7196-4864-8DFB-85F584D87580}"/>
              </a:ext>
            </a:extLst>
          </p:cNvPr>
          <p:cNvSpPr txBox="1"/>
          <p:nvPr/>
        </p:nvSpPr>
        <p:spPr>
          <a:xfrm>
            <a:off x="20323656" y="6909986"/>
            <a:ext cx="2826802" cy="5136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lang="ko-KR" altLang="en-US" sz="2400" err="1">
                <a:solidFill>
                  <a:schemeClr val="tx1"/>
                </a:solidFill>
              </a:rPr>
              <a:t>피드</a:t>
            </a:r>
            <a:r>
              <a:rPr lang="ko-KR" altLang="en-US" sz="2400">
                <a:solidFill>
                  <a:schemeClr val="tx1"/>
                </a:solidFill>
              </a:rPr>
              <a:t> 수</a:t>
            </a:r>
            <a:endParaRPr kumimoji="0" lang="ko-KR" altLang="en-US" sz="2400" b="0" i="0" u="none" strike="noStrike" cap="none" spc="0" normalizeH="0" baseline="0">
              <a:ln>
                <a:noFill/>
              </a:ln>
              <a:solidFill>
                <a:schemeClr val="tx1"/>
              </a:solidFill>
              <a:effectLst/>
              <a:uFillTx/>
              <a:latin typeface="+mn-lt"/>
              <a:ea typeface="+mn-ea"/>
              <a:cs typeface="+mn-cs"/>
              <a:sym typeface="Helvetica Light"/>
            </a:endParaRPr>
          </a:p>
        </p:txBody>
      </p:sp>
      <p:cxnSp>
        <p:nvCxnSpPr>
          <p:cNvPr id="90" name="직선 연결선 89">
            <a:extLst>
              <a:ext uri="{FF2B5EF4-FFF2-40B4-BE49-F238E27FC236}">
                <a16:creationId xmlns:a16="http://schemas.microsoft.com/office/drawing/2014/main" id="{5C960C6E-B073-4D08-8792-DE8DB6D803F0}"/>
              </a:ext>
            </a:extLst>
          </p:cNvPr>
          <p:cNvCxnSpPr>
            <a:cxnSpLocks/>
          </p:cNvCxnSpPr>
          <p:nvPr/>
        </p:nvCxnSpPr>
        <p:spPr>
          <a:xfrm>
            <a:off x="17496855" y="7500463"/>
            <a:ext cx="0" cy="1517849"/>
          </a:xfrm>
          <a:prstGeom prst="line">
            <a:avLst/>
          </a:prstGeom>
          <a:noFill/>
          <a:ln w="25400" cap="flat">
            <a:solidFill>
              <a:srgbClr val="88909B"/>
            </a:solidFill>
            <a:prstDash val="solid"/>
            <a:miter lim="400000"/>
          </a:ln>
          <a:effectLst/>
          <a:sp3d/>
        </p:spPr>
        <p:style>
          <a:lnRef idx="0">
            <a:scrgbClr r="0" g="0" b="0"/>
          </a:lnRef>
          <a:fillRef idx="0">
            <a:scrgbClr r="0" g="0" b="0"/>
          </a:fillRef>
          <a:effectRef idx="0">
            <a:scrgbClr r="0" g="0" b="0"/>
          </a:effectRef>
          <a:fontRef idx="none"/>
        </p:style>
      </p:cxnSp>
      <p:cxnSp>
        <p:nvCxnSpPr>
          <p:cNvPr id="91" name="직선 연결선 90">
            <a:extLst>
              <a:ext uri="{FF2B5EF4-FFF2-40B4-BE49-F238E27FC236}">
                <a16:creationId xmlns:a16="http://schemas.microsoft.com/office/drawing/2014/main" id="{ECD33DB7-D7AB-4EA9-8822-E951EA88FA9E}"/>
              </a:ext>
            </a:extLst>
          </p:cNvPr>
          <p:cNvCxnSpPr>
            <a:cxnSpLocks/>
          </p:cNvCxnSpPr>
          <p:nvPr/>
        </p:nvCxnSpPr>
        <p:spPr>
          <a:xfrm>
            <a:off x="20323657" y="7500463"/>
            <a:ext cx="0" cy="1517849"/>
          </a:xfrm>
          <a:prstGeom prst="line">
            <a:avLst/>
          </a:prstGeom>
          <a:noFill/>
          <a:ln w="25400" cap="flat">
            <a:solidFill>
              <a:srgbClr val="88909B"/>
            </a:solidFill>
            <a:prstDash val="solid"/>
            <a:miter lim="400000"/>
          </a:ln>
          <a:effectLst/>
          <a:sp3d/>
        </p:spPr>
        <p:style>
          <a:lnRef idx="0">
            <a:scrgbClr r="0" g="0" b="0"/>
          </a:lnRef>
          <a:fillRef idx="0">
            <a:scrgbClr r="0" g="0" b="0"/>
          </a:fillRef>
          <a:effectRef idx="0">
            <a:scrgbClr r="0" g="0" b="0"/>
          </a:effectRef>
          <a:fontRef idx="none"/>
        </p:style>
      </p:cxnSp>
      <p:sp>
        <p:nvSpPr>
          <p:cNvPr id="92" name="TextBox 91">
            <a:extLst>
              <a:ext uri="{FF2B5EF4-FFF2-40B4-BE49-F238E27FC236}">
                <a16:creationId xmlns:a16="http://schemas.microsoft.com/office/drawing/2014/main" id="{85ACF739-7E8B-41D2-B82B-5CE837B90E96}"/>
              </a:ext>
            </a:extLst>
          </p:cNvPr>
          <p:cNvSpPr txBox="1"/>
          <p:nvPr/>
        </p:nvSpPr>
        <p:spPr>
          <a:xfrm>
            <a:off x="15006982" y="7475683"/>
            <a:ext cx="2152944" cy="7598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en-US" altLang="ko-KR" sz="4000" b="0" i="0" u="none" strike="sngStrike" cap="none" spc="0" normalizeH="0" baseline="0">
                <a:ln>
                  <a:noFill/>
                </a:ln>
                <a:solidFill>
                  <a:srgbClr val="88909B"/>
                </a:solidFill>
                <a:effectLst/>
                <a:uFillTx/>
                <a:latin typeface="+mn-lt"/>
                <a:ea typeface="+mn-ea"/>
                <a:cs typeface="+mn-cs"/>
                <a:sym typeface="Helvetica Light"/>
              </a:rPr>
              <a:t>25M</a:t>
            </a:r>
            <a:endParaRPr kumimoji="0" lang="ko-KR" altLang="en-US" sz="4000" b="0" i="0" u="none" strike="sngStrike" cap="none" spc="0" normalizeH="0" baseline="0">
              <a:ln>
                <a:noFill/>
              </a:ln>
              <a:solidFill>
                <a:srgbClr val="88909B"/>
              </a:solidFill>
              <a:effectLst/>
              <a:uFillTx/>
              <a:latin typeface="+mn-lt"/>
              <a:ea typeface="+mn-ea"/>
              <a:cs typeface="+mn-cs"/>
              <a:sym typeface="Helvetica Light"/>
            </a:endParaRPr>
          </a:p>
        </p:txBody>
      </p:sp>
      <p:sp>
        <p:nvSpPr>
          <p:cNvPr id="93" name="TextBox 92">
            <a:extLst>
              <a:ext uri="{FF2B5EF4-FFF2-40B4-BE49-F238E27FC236}">
                <a16:creationId xmlns:a16="http://schemas.microsoft.com/office/drawing/2014/main" id="{AEE6B04A-6B82-4B9C-A85A-F030C5DA3645}"/>
              </a:ext>
            </a:extLst>
          </p:cNvPr>
          <p:cNvSpPr txBox="1"/>
          <p:nvPr/>
        </p:nvSpPr>
        <p:spPr>
          <a:xfrm>
            <a:off x="17833783" y="7492796"/>
            <a:ext cx="2152944" cy="7598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en-US" altLang="ko-KR" sz="4000" b="0" i="0" u="none" strike="sngStrike" cap="none" spc="0" normalizeH="0" baseline="0">
                <a:ln>
                  <a:noFill/>
                </a:ln>
                <a:solidFill>
                  <a:srgbClr val="88909B"/>
                </a:solidFill>
                <a:effectLst/>
                <a:uFillTx/>
                <a:latin typeface="+mn-lt"/>
                <a:ea typeface="+mn-ea"/>
                <a:cs typeface="+mn-cs"/>
                <a:sym typeface="Helvetica Light"/>
              </a:rPr>
              <a:t>5.5M</a:t>
            </a:r>
            <a:endParaRPr kumimoji="0" lang="ko-KR" altLang="en-US" sz="4000" b="0" i="0" u="none" strike="sngStrike" cap="none" spc="0" normalizeH="0" baseline="0">
              <a:ln>
                <a:noFill/>
              </a:ln>
              <a:solidFill>
                <a:srgbClr val="88909B"/>
              </a:solidFill>
              <a:effectLst/>
              <a:uFillTx/>
              <a:latin typeface="+mn-lt"/>
              <a:ea typeface="+mn-ea"/>
              <a:cs typeface="+mn-cs"/>
              <a:sym typeface="Helvetica Light"/>
            </a:endParaRPr>
          </a:p>
        </p:txBody>
      </p:sp>
      <p:sp>
        <p:nvSpPr>
          <p:cNvPr id="94" name="TextBox 93">
            <a:extLst>
              <a:ext uri="{FF2B5EF4-FFF2-40B4-BE49-F238E27FC236}">
                <a16:creationId xmlns:a16="http://schemas.microsoft.com/office/drawing/2014/main" id="{B83C99F5-27F2-49B8-89E8-3F70C540DFFE}"/>
              </a:ext>
            </a:extLst>
          </p:cNvPr>
          <p:cNvSpPr txBox="1"/>
          <p:nvPr/>
        </p:nvSpPr>
        <p:spPr>
          <a:xfrm>
            <a:off x="20660588" y="7492796"/>
            <a:ext cx="2152944" cy="7598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en-US" altLang="ko-KR" sz="4000" b="0" i="0" u="none" strike="sngStrike" cap="none" spc="0" normalizeH="0" baseline="0">
                <a:ln>
                  <a:noFill/>
                </a:ln>
                <a:solidFill>
                  <a:srgbClr val="88909B"/>
                </a:solidFill>
                <a:effectLst/>
                <a:uFillTx/>
                <a:latin typeface="+mn-lt"/>
                <a:ea typeface="+mn-ea"/>
                <a:cs typeface="+mn-cs"/>
                <a:sym typeface="Helvetica Light"/>
              </a:rPr>
              <a:t>2.5</a:t>
            </a:r>
            <a:r>
              <a:rPr lang="en-US" altLang="ko-KR" sz="4000" strike="sngStrike">
                <a:solidFill>
                  <a:srgbClr val="88909B"/>
                </a:solidFill>
              </a:rPr>
              <a:t>M</a:t>
            </a:r>
            <a:endParaRPr kumimoji="0" lang="ko-KR" altLang="en-US" sz="4000" b="0" i="0" u="none" strike="sngStrike" cap="none" spc="0" normalizeH="0" baseline="0">
              <a:ln>
                <a:noFill/>
              </a:ln>
              <a:solidFill>
                <a:srgbClr val="88909B"/>
              </a:solidFill>
              <a:effectLst/>
              <a:uFillTx/>
              <a:latin typeface="+mn-lt"/>
              <a:ea typeface="+mn-ea"/>
              <a:cs typeface="+mn-cs"/>
              <a:sym typeface="Helvetica Light"/>
            </a:endParaRPr>
          </a:p>
        </p:txBody>
      </p:sp>
      <p:sp>
        <p:nvSpPr>
          <p:cNvPr id="95" name="TextBox 94">
            <a:extLst>
              <a:ext uri="{FF2B5EF4-FFF2-40B4-BE49-F238E27FC236}">
                <a16:creationId xmlns:a16="http://schemas.microsoft.com/office/drawing/2014/main" id="{B06F5FB7-1492-4AB3-8ECC-5D1BC49C6657}"/>
              </a:ext>
            </a:extLst>
          </p:cNvPr>
          <p:cNvSpPr txBox="1"/>
          <p:nvPr/>
        </p:nvSpPr>
        <p:spPr>
          <a:xfrm>
            <a:off x="15006982" y="8347779"/>
            <a:ext cx="2152944" cy="7598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en-US" altLang="ko-KR" sz="4000" b="0" i="0" u="none" strike="noStrike" cap="none" spc="0" normalizeH="0" baseline="0" dirty="0">
                <a:ln>
                  <a:noFill/>
                </a:ln>
                <a:solidFill>
                  <a:schemeClr val="tx1"/>
                </a:solidFill>
                <a:effectLst/>
                <a:uFillTx/>
                <a:latin typeface="+mn-lt"/>
                <a:ea typeface="+mn-ea"/>
                <a:cs typeface="+mn-cs"/>
                <a:sym typeface="Helvetica Light"/>
              </a:rPr>
              <a:t>20M</a:t>
            </a:r>
            <a:endParaRPr kumimoji="0" lang="ko-KR" altLang="en-US" sz="4000" b="0" i="0" u="none" strike="noStrike" cap="none" spc="0" normalizeH="0" baseline="0" dirty="0">
              <a:ln>
                <a:noFill/>
              </a:ln>
              <a:solidFill>
                <a:schemeClr val="tx1"/>
              </a:solidFill>
              <a:effectLst/>
              <a:uFillTx/>
              <a:latin typeface="+mn-lt"/>
              <a:ea typeface="+mn-ea"/>
              <a:cs typeface="+mn-cs"/>
              <a:sym typeface="Helvetica Light"/>
            </a:endParaRPr>
          </a:p>
        </p:txBody>
      </p:sp>
      <p:sp>
        <p:nvSpPr>
          <p:cNvPr id="96" name="TextBox 95">
            <a:extLst>
              <a:ext uri="{FF2B5EF4-FFF2-40B4-BE49-F238E27FC236}">
                <a16:creationId xmlns:a16="http://schemas.microsoft.com/office/drawing/2014/main" id="{825018B8-C31B-470E-808F-047A8877F434}"/>
              </a:ext>
            </a:extLst>
          </p:cNvPr>
          <p:cNvSpPr txBox="1"/>
          <p:nvPr/>
        </p:nvSpPr>
        <p:spPr>
          <a:xfrm>
            <a:off x="17833783" y="8347779"/>
            <a:ext cx="2152944" cy="7598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lang="en-US" altLang="ko-KR" sz="4000" dirty="0">
                <a:solidFill>
                  <a:schemeClr val="tx1"/>
                </a:solidFill>
              </a:rPr>
              <a:t>1.7M</a:t>
            </a:r>
            <a:endParaRPr kumimoji="0" lang="ko-KR" altLang="en-US" sz="4000" b="0" i="0" u="none" strike="noStrike" cap="none" spc="0" normalizeH="0" baseline="0" dirty="0">
              <a:ln>
                <a:noFill/>
              </a:ln>
              <a:solidFill>
                <a:schemeClr val="tx1"/>
              </a:solidFill>
              <a:effectLst/>
              <a:uFillTx/>
              <a:latin typeface="+mn-lt"/>
              <a:ea typeface="+mn-ea"/>
              <a:cs typeface="+mn-cs"/>
              <a:sym typeface="Helvetica Light"/>
            </a:endParaRPr>
          </a:p>
        </p:txBody>
      </p:sp>
      <p:sp>
        <p:nvSpPr>
          <p:cNvPr id="97" name="TextBox 96">
            <a:extLst>
              <a:ext uri="{FF2B5EF4-FFF2-40B4-BE49-F238E27FC236}">
                <a16:creationId xmlns:a16="http://schemas.microsoft.com/office/drawing/2014/main" id="{863F01DE-AA76-401F-9639-F16F58DB670C}"/>
              </a:ext>
            </a:extLst>
          </p:cNvPr>
          <p:cNvSpPr txBox="1"/>
          <p:nvPr/>
        </p:nvSpPr>
        <p:spPr>
          <a:xfrm>
            <a:off x="20660584" y="8347527"/>
            <a:ext cx="2152944" cy="7598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en-US" altLang="ko-KR" sz="4000" b="0" i="0" u="none" strike="noStrike" cap="none" spc="0" normalizeH="0" baseline="0">
                <a:ln>
                  <a:noFill/>
                </a:ln>
                <a:solidFill>
                  <a:schemeClr val="tx1"/>
                </a:solidFill>
                <a:effectLst/>
                <a:uFillTx/>
                <a:latin typeface="+mn-lt"/>
                <a:ea typeface="+mn-ea"/>
                <a:cs typeface="+mn-cs"/>
                <a:sym typeface="Helvetica Light"/>
              </a:rPr>
              <a:t>2.3</a:t>
            </a:r>
            <a:r>
              <a:rPr lang="en-US" altLang="ko-KR" sz="4000">
                <a:solidFill>
                  <a:schemeClr val="tx1"/>
                </a:solidFill>
              </a:rPr>
              <a:t>M</a:t>
            </a:r>
            <a:endParaRPr kumimoji="0" lang="ko-KR" altLang="en-US" sz="4000" b="0" i="0" u="none" strike="noStrike" cap="none" spc="0" normalizeH="0" baseline="0">
              <a:ln>
                <a:noFill/>
              </a:ln>
              <a:solidFill>
                <a:schemeClr val="tx1"/>
              </a:solidFill>
              <a:effectLst/>
              <a:uFillTx/>
              <a:latin typeface="+mn-lt"/>
              <a:ea typeface="+mn-ea"/>
              <a:cs typeface="+mn-cs"/>
              <a:sym typeface="Helvetica Light"/>
            </a:endParaRPr>
          </a:p>
        </p:txBody>
      </p:sp>
      <p:cxnSp>
        <p:nvCxnSpPr>
          <p:cNvPr id="98" name="직선 연결선 97">
            <a:extLst>
              <a:ext uri="{FF2B5EF4-FFF2-40B4-BE49-F238E27FC236}">
                <a16:creationId xmlns:a16="http://schemas.microsoft.com/office/drawing/2014/main" id="{443FE84A-449A-4F0E-9A1F-955DC3FD9179}"/>
              </a:ext>
            </a:extLst>
          </p:cNvPr>
          <p:cNvCxnSpPr/>
          <p:nvPr/>
        </p:nvCxnSpPr>
        <p:spPr>
          <a:xfrm>
            <a:off x="15193689" y="8252618"/>
            <a:ext cx="7300551" cy="0"/>
          </a:xfrm>
          <a:prstGeom prst="line">
            <a:avLst/>
          </a:prstGeom>
          <a:noFill/>
          <a:ln w="25400" cap="flat">
            <a:solidFill>
              <a:srgbClr val="88909B"/>
            </a:solidFill>
            <a:prstDash val="solid"/>
            <a:miter lim="400000"/>
          </a:ln>
          <a:effectLst/>
          <a:sp3d/>
        </p:spPr>
        <p:style>
          <a:lnRef idx="0">
            <a:scrgbClr r="0" g="0" b="0"/>
          </a:lnRef>
          <a:fillRef idx="0">
            <a:scrgbClr r="0" g="0" b="0"/>
          </a:fillRef>
          <a:effectRef idx="0">
            <a:scrgbClr r="0" g="0" b="0"/>
          </a:effectRef>
          <a:fontRef idx="none"/>
        </p:style>
      </p:cxnSp>
      <p:sp>
        <p:nvSpPr>
          <p:cNvPr id="99" name="TextBox 98">
            <a:extLst>
              <a:ext uri="{FF2B5EF4-FFF2-40B4-BE49-F238E27FC236}">
                <a16:creationId xmlns:a16="http://schemas.microsoft.com/office/drawing/2014/main" id="{11AD59AF-8658-4903-BA5C-0E4D6073A53A}"/>
              </a:ext>
            </a:extLst>
          </p:cNvPr>
          <p:cNvSpPr txBox="1"/>
          <p:nvPr/>
        </p:nvSpPr>
        <p:spPr>
          <a:xfrm>
            <a:off x="13139402" y="7655030"/>
            <a:ext cx="2826802" cy="5136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ko-KR" altLang="en-US" sz="2400" b="0" i="0" u="none" strike="noStrike" cap="none" spc="0" normalizeH="0" baseline="0">
                <a:ln>
                  <a:noFill/>
                </a:ln>
                <a:solidFill>
                  <a:schemeClr val="tx1">
                    <a:lumMod val="50000"/>
                    <a:lumOff val="50000"/>
                  </a:schemeClr>
                </a:solidFill>
                <a:effectLst/>
                <a:uFillTx/>
                <a:latin typeface="+mn-lt"/>
                <a:ea typeface="+mn-ea"/>
                <a:cs typeface="+mn-cs"/>
                <a:sym typeface="Helvetica Light"/>
              </a:rPr>
              <a:t>정제 전</a:t>
            </a:r>
          </a:p>
        </p:txBody>
      </p:sp>
      <p:sp>
        <p:nvSpPr>
          <p:cNvPr id="100" name="TextBox 99">
            <a:extLst>
              <a:ext uri="{FF2B5EF4-FFF2-40B4-BE49-F238E27FC236}">
                <a16:creationId xmlns:a16="http://schemas.microsoft.com/office/drawing/2014/main" id="{56546D2A-F3D8-4322-A93C-001004B6FC42}"/>
              </a:ext>
            </a:extLst>
          </p:cNvPr>
          <p:cNvSpPr txBox="1"/>
          <p:nvPr/>
        </p:nvSpPr>
        <p:spPr>
          <a:xfrm>
            <a:off x="13133630" y="8494305"/>
            <a:ext cx="2826802" cy="5136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ko-KR" altLang="en-US" sz="2400" b="0" i="0" u="none" strike="noStrike" cap="none" spc="0" normalizeH="0" baseline="0">
                <a:ln>
                  <a:noFill/>
                </a:ln>
                <a:solidFill>
                  <a:schemeClr val="tx1">
                    <a:lumMod val="50000"/>
                    <a:lumOff val="50000"/>
                  </a:schemeClr>
                </a:solidFill>
                <a:effectLst/>
                <a:uFillTx/>
                <a:latin typeface="+mn-lt"/>
                <a:ea typeface="+mn-ea"/>
                <a:cs typeface="+mn-cs"/>
                <a:sym typeface="Helvetica Light"/>
              </a:rPr>
              <a:t>정제 후</a:t>
            </a:r>
          </a:p>
        </p:txBody>
      </p:sp>
      <p:sp>
        <p:nvSpPr>
          <p:cNvPr id="101" name="TextBox 100">
            <a:extLst>
              <a:ext uri="{FF2B5EF4-FFF2-40B4-BE49-F238E27FC236}">
                <a16:creationId xmlns:a16="http://schemas.microsoft.com/office/drawing/2014/main" id="{CFE46832-12E0-40AC-B61B-A461583A5F4D}"/>
              </a:ext>
            </a:extLst>
          </p:cNvPr>
          <p:cNvSpPr txBox="1"/>
          <p:nvPr/>
        </p:nvSpPr>
        <p:spPr>
          <a:xfrm>
            <a:off x="15963927" y="9240308"/>
            <a:ext cx="5755529" cy="5136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ko-KR" altLang="en-US" sz="2400" b="0" i="0" u="none" strike="noStrike" cap="none" spc="0" normalizeH="0" baseline="0">
                <a:ln>
                  <a:noFill/>
                </a:ln>
                <a:solidFill>
                  <a:srgbClr val="000000"/>
                </a:solidFill>
                <a:effectLst/>
                <a:uFillTx/>
                <a:latin typeface="+mn-lt"/>
                <a:ea typeface="+mn-ea"/>
                <a:cs typeface="+mn-cs"/>
                <a:sym typeface="Helvetica Light"/>
              </a:rPr>
              <a:t>댓글을 </a:t>
            </a:r>
            <a:r>
              <a:rPr kumimoji="0" lang="en-US" altLang="ko-KR" sz="2400" b="0" i="0" u="none" strike="noStrike" cap="none" spc="0" normalizeH="0" baseline="0">
                <a:ln>
                  <a:noFill/>
                </a:ln>
                <a:solidFill>
                  <a:srgbClr val="000000"/>
                </a:solidFill>
                <a:effectLst/>
                <a:uFillTx/>
                <a:latin typeface="+mn-lt"/>
                <a:ea typeface="+mn-ea"/>
                <a:cs typeface="+mn-cs"/>
                <a:sym typeface="Helvetica Light"/>
              </a:rPr>
              <a:t>3</a:t>
            </a:r>
            <a:r>
              <a:rPr kumimoji="0" lang="ko-KR" altLang="en-US" sz="2400" b="0" i="0" u="none" strike="noStrike" cap="none" spc="0" normalizeH="0" baseline="0">
                <a:ln>
                  <a:noFill/>
                </a:ln>
                <a:solidFill>
                  <a:srgbClr val="000000"/>
                </a:solidFill>
                <a:effectLst/>
                <a:uFillTx/>
                <a:latin typeface="+mn-lt"/>
                <a:ea typeface="+mn-ea"/>
                <a:cs typeface="+mn-cs"/>
                <a:sym typeface="Helvetica Light"/>
              </a:rPr>
              <a:t>개 이상 쓴 유저의 댓글 과 포스트 정제</a:t>
            </a:r>
          </a:p>
        </p:txBody>
      </p:sp>
    </p:spTree>
    <p:extLst>
      <p:ext uri="{BB962C8B-B14F-4D97-AF65-F5344CB8AC3E}">
        <p14:creationId xmlns:p14="http://schemas.microsoft.com/office/powerpoint/2010/main" val="93644689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사용자 지정 2">
      <a:majorFont>
        <a:latin typeface="메이플스토리"/>
        <a:ea typeface="메이플스토리"/>
        <a:cs typeface="Helvetica Light"/>
      </a:majorFont>
      <a:minorFont>
        <a:latin typeface="메이플스토리"/>
        <a:ea typeface="메이플스토리"/>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0800" dist="25400" dir="5400000" rotWithShape="0">
              <a:srgbClr val="000000">
                <a:alpha val="50000"/>
              </a:srgbClr>
            </a:outerShdw>
          </a:effectLst>
        </a:effectStyle>
        <a:effectStyle>
          <a:effectLst>
            <a:outerShdw blurRad="63500" dist="12700" rotWithShape="0">
              <a:srgbClr val="000000">
                <a:alpha val="50000"/>
              </a:srgbClr>
            </a:outerShdw>
          </a:effectLst>
        </a:effectStyle>
        <a:effectStyle>
          <a:effectLst>
            <a:outerShdw blurRad="508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50800" dist="25400" dir="5400000" rotWithShape="0">
            <a:srgbClr val="000000">
              <a:alpha val="50000"/>
            </a:srgbClr>
          </a:outerShdw>
        </a:effectLst>
        <a:sp3d/>
      </a:spPr>
      <a:bodyPr rot="0" spcFirstLastPara="1" vertOverflow="overflow" horzOverflow="overflow" vert="horz" wrap="square" lIns="71437" tIns="71437" rIns="71437" bIns="71437"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0800" dist="25400" dir="5400000" rotWithShape="0">
              <a:srgbClr val="000000">
                <a:alpha val="50000"/>
              </a:srgbClr>
            </a:outerShdw>
          </a:effectLst>
        </a:effectStyle>
        <a:effectStyle>
          <a:effectLst>
            <a:outerShdw blurRad="63500" dist="12700" rotWithShape="0">
              <a:srgbClr val="000000">
                <a:alpha val="50000"/>
              </a:srgbClr>
            </a:outerShdw>
          </a:effectLst>
        </a:effectStyle>
        <a:effectStyle>
          <a:effectLst>
            <a:outerShdw blurRad="508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50800" dist="25400" dir="5400000" rotWithShape="0">
            <a:srgbClr val="000000">
              <a:alpha val="50000"/>
            </a:srgbClr>
          </a:outerShdw>
        </a:effectLst>
        <a:sp3d/>
      </a:spPr>
      <a:bodyPr rot="0" spcFirstLastPara="1" vertOverflow="overflow" horzOverflow="overflow" vert="horz" wrap="square" lIns="71437" tIns="71437" rIns="71437" bIns="71437"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0</TotalTime>
  <Words>3812</Words>
  <Application>Microsoft Office PowerPoint</Application>
  <PresentationFormat>사용자 지정</PresentationFormat>
  <Paragraphs>821</Paragraphs>
  <Slides>63</Slides>
  <Notes>28</Notes>
  <HiddenSlides>0</HiddenSlides>
  <MMClips>4</MMClips>
  <ScaleCrop>false</ScaleCrop>
  <HeadingPairs>
    <vt:vector size="6" baseType="variant">
      <vt:variant>
        <vt:lpstr>사용한 글꼴</vt:lpstr>
      </vt:variant>
      <vt:variant>
        <vt:i4>12</vt:i4>
      </vt:variant>
      <vt:variant>
        <vt:lpstr>테마</vt:lpstr>
      </vt:variant>
      <vt:variant>
        <vt:i4>1</vt:i4>
      </vt:variant>
      <vt:variant>
        <vt:lpstr>슬라이드 제목</vt:lpstr>
      </vt:variant>
      <vt:variant>
        <vt:i4>63</vt:i4>
      </vt:variant>
    </vt:vector>
  </HeadingPairs>
  <TitlesOfParts>
    <vt:vector size="76" baseType="lpstr">
      <vt:lpstr>Didot</vt:lpstr>
      <vt:lpstr>Helvetica Neue</vt:lpstr>
      <vt:lpstr>inherit</vt:lpstr>
      <vt:lpstr>PT Sans</vt:lpstr>
      <vt:lpstr>Roboto Black</vt:lpstr>
      <vt:lpstr>맑은 고딕</vt:lpstr>
      <vt:lpstr>메이플스토리</vt:lpstr>
      <vt:lpstr>배달의민족 주아</vt:lpstr>
      <vt:lpstr>Arial</vt:lpstr>
      <vt:lpstr>Arial Rounded MT Bold</vt:lpstr>
      <vt:lpstr>Calibri</vt:lpstr>
      <vt:lpstr>Helvetica</vt:lpstr>
      <vt:lpstr>White</vt:lpstr>
      <vt:lpstr>우아한 음식들</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강한결</dc:creator>
  <cp:lastModifiedBy>강 한결</cp:lastModifiedBy>
  <cp:revision>2</cp:revision>
  <dcterms:modified xsi:type="dcterms:W3CDTF">2020-12-20T22:43:03Z</dcterms:modified>
</cp:coreProperties>
</file>